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735750" cy="9866300"/>
  <p:embeddedFontLst>
    <p:embeddedFont>
      <p:font typeface="Montserrat"/>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Montserrat-boldItalic.fntdata"/><Relationship Id="rId10" Type="http://schemas.openxmlformats.org/officeDocument/2006/relationships/slide" Target="slides/slide5.xml"/><Relationship Id="rId21" Type="http://schemas.openxmlformats.org/officeDocument/2006/relationships/font" Target="fonts/Montserrat-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3316"/>
          </a:xfrm>
          <a:prstGeom prst="rect">
            <a:avLst/>
          </a:prstGeom>
          <a:noFill/>
          <a:ln>
            <a:noFill/>
          </a:ln>
        </p:spPr>
        <p:txBody>
          <a:bodyPr anchorCtr="0" anchor="t" bIns="45200" lIns="90425" spcFirstLastPara="1" rIns="90425" wrap="square" tIns="45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1285"/>
            <a:ext cx="2918831" cy="493316"/>
          </a:xfrm>
          <a:prstGeom prst="rect">
            <a:avLst/>
          </a:prstGeom>
          <a:noFill/>
          <a:ln>
            <a:noFill/>
          </a:ln>
        </p:spPr>
        <p:txBody>
          <a:bodyPr anchorCtr="0" anchor="b" bIns="45200" lIns="90425" spcFirstLastPara="1" rIns="90425" wrap="square" tIns="45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1. Introduction and Objective: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Introduction: Hi there! Welcome to this first of four webinars on business and human rights in the digital environment. My name is XXX, XXX at Global Partners Digital.</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Objective: These webinars have been developed by Global Partners Digital, in cooperation with the Global Network Initiative, InterNews, New </a:t>
            </a:r>
            <a:r>
              <a:rPr lang="en-GB"/>
              <a:t>America’s </a:t>
            </a:r>
            <a:r>
              <a:rPr lang="en-GB" sz="1200">
                <a:solidFill>
                  <a:schemeClr val="dk1"/>
                </a:solidFill>
                <a:latin typeface="Calibri"/>
                <a:ea typeface="Calibri"/>
                <a:cs typeface="Calibri"/>
                <a:sym typeface="Calibri"/>
              </a:rPr>
              <a:t>Open Technology Institute, and Ranking Digital Rights in order to introduce some of the key issues related to human rights and business in the digital environment.</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88" name="Google Shape;88;p1: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Pillar 2: Know and Show:</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According to UN Guiding Principle 15, in order to “know and show'” that they respect human rights, businesses should have in place: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A policy commitment to respect human rights, </a:t>
            </a:r>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An on-going process of human rights due diligence process, and </a:t>
            </a:r>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Processes to enable the remediation of any adverse human rights impacts they cause or to which they contribute.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6" name="Google Shape;196;p10: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197" name="Google Shape;197;p10: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1: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Pillar 2: Due Diligence: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Human rights due diligence needs to cover different types of adverse impacts on all internationally recognized human rights this includes:</a:t>
            </a:r>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Impacts that the business causes </a:t>
            </a:r>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Impacts that the business contributes to</a:t>
            </a:r>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Impacts that are directly linked to business operations products or services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Actual and potential human rights impacts should be avoided and addressed through human rights due diligence which includes 4 key steps:</a:t>
            </a:r>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Assessing human rights impacts</a:t>
            </a:r>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Integrating and acting upon the findings in the impact assessment. To do so, the company should integrate these findings into the company policies and create internal capacity opportunities.</a:t>
            </a:r>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Tracking and monitoring responses: this should be an ongoing process. It is important to involve affected right-holders and other stakeholders</a:t>
            </a:r>
            <a:endParaRPr/>
          </a:p>
          <a:p>
            <a:pPr indent="0" lvl="1" marL="457200" rtl="0" algn="l">
              <a:spcBef>
                <a:spcPts val="0"/>
              </a:spcBef>
              <a:spcAft>
                <a:spcPts val="0"/>
              </a:spcAft>
              <a:buNone/>
            </a:pPr>
            <a:r>
              <a:rPr lang="en-GB" sz="1200">
                <a:solidFill>
                  <a:schemeClr val="dk1"/>
                </a:solidFill>
                <a:latin typeface="Calibri"/>
                <a:ea typeface="Calibri"/>
                <a:cs typeface="Calibri"/>
                <a:sym typeface="Calibri"/>
              </a:rPr>
              <a:t>Communicating and reporting: Information about due diligence and impact assessments should be publicly communicated that are accessible, provide sufficient and relevant information and that do not pose risks to rights holders or others</a:t>
            </a:r>
            <a:endParaRPr/>
          </a:p>
          <a:p>
            <a:pPr indent="-152400" lvl="0" marL="22860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152400" lvl="0" marL="22860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152400" lvl="0" marL="22860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07" name="Google Shape;207;p11: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208" name="Google Shape;208;p11: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2: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Pillar 3: Remedies (Judicial and non-Judicial)</a:t>
            </a:r>
            <a:endParaRPr/>
          </a:p>
          <a:p>
            <a:pPr indent="0" lvl="0" marL="0" rtl="0" algn="l">
              <a:spcBef>
                <a:spcPts val="0"/>
              </a:spcBef>
              <a:spcAft>
                <a:spcPts val="0"/>
              </a:spcAft>
              <a:buNone/>
            </a:pPr>
            <a:r>
              <a:rPr lang="en-GB" sz="1200" u="none" strike="noStrike">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Under pillar three of the UN Guiding Principles, both states and businesses are obliged to ensure access to effective remedy for victims of business-related human rights abuses. This includes access to both judicial and non-judicial remedy</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On judicial remedies, the UNGPs highlight that that a state needs to take appropriate steps to ensure that its legal system including its national courts is effective in addressing business-related human right abuses.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So, governments need to consider how to reduce legal and practical barriers that could prevent victims from accessing and effective remedy.</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8" name="Google Shape;218;p12: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219" name="Google Shape;219;p12: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3: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3: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Pillar 3: Non-judicial mechanisms: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Non-judicial remedies for business-related human rights abuses can be divided into state-based mechanisms and non-state based mechanisms.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Non-judicial mechanisms should complement rather than replace or undermine judicial mechanisms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State-based non-judicial mechanisms include, for example, National Contact Points under the OECD guidelines for multinational enterprises. state-run Ombudsman offices, and National Human Rights Institutions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addition to state-based non-judicial mechanisms, the guiding principles emphasise the role of non-state based grievance mechanisms. These could be for example mechanisms provided by an industry association, a multi-stakeholder group, a financial institution or a company.</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UN Guiding Principle 31 outlines eight effectiveness criteria for non-judicial grievances mechanisms, indicating that such mechanisms should be: legitimate, accessible, predictable, equitable, transparent, rights-compatible, a source of continuous learning and engagement – and dialogue-based.</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9" name="Google Shape;229;p13: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230" name="Google Shape;230;p13: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4: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4: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Other Voluntary Standards: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Apart from the UNGPs, there are a number of other principles that build from these standards.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There are several voluntary initiatives addressing business and human rights-related issues in different sectors and regions. Some examples include:</a:t>
            </a:r>
            <a:endParaRPr/>
          </a:p>
          <a:p>
            <a:pPr indent="0" lvl="0" marL="0" rtl="0" algn="l">
              <a:spcBef>
                <a:spcPts val="0"/>
              </a:spcBef>
              <a:spcAft>
                <a:spcPts val="0"/>
              </a:spcAft>
              <a:buNone/>
            </a:pPr>
            <a:r>
              <a:rPr lang="en-GB" sz="1200" u="sng">
                <a:solidFill>
                  <a:schemeClr val="dk1"/>
                </a:solidFill>
                <a:latin typeface="Calibri"/>
                <a:ea typeface="Calibri"/>
                <a:cs typeface="Calibri"/>
                <a:sym typeface="Calibri"/>
              </a:rPr>
              <a:t>The UN Global Compact: </a:t>
            </a:r>
            <a:r>
              <a:rPr lang="en-GB" sz="1200">
                <a:solidFill>
                  <a:schemeClr val="dk1"/>
                </a:solidFill>
                <a:latin typeface="Calibri"/>
                <a:ea typeface="Calibri"/>
                <a:cs typeface="Calibri"/>
                <a:sym typeface="Calibri"/>
              </a:rPr>
              <a:t>Before the adoption of the UNGPs,</a:t>
            </a:r>
            <a:r>
              <a:rPr lang="en-GB" sz="1200" u="sng">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the UN embarked on an effort to address the corporate sector, leading to the eventual development of the UN Global Compact in 2000. The Global Compact established ten nonbinding principles to guide businesses in the development of socially and environmentally sustainable practices.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a:t>
            </a:r>
            <a:r>
              <a:rPr lang="en-GB" sz="1200" u="sng">
                <a:solidFill>
                  <a:schemeClr val="dk1"/>
                </a:solidFill>
                <a:latin typeface="Calibri"/>
                <a:ea typeface="Calibri"/>
                <a:cs typeface="Calibri"/>
                <a:sym typeface="Calibri"/>
              </a:rPr>
              <a:t>Voluntary Principles on Security and Human Rights: </a:t>
            </a:r>
            <a:r>
              <a:rPr lang="en-GB" sz="1200">
                <a:solidFill>
                  <a:schemeClr val="dk1"/>
                </a:solidFill>
                <a:latin typeface="Calibri"/>
                <a:ea typeface="Calibri"/>
                <a:cs typeface="Calibri"/>
                <a:sym typeface="Calibri"/>
              </a:rPr>
              <a:t>Building from the UNGPs</a:t>
            </a:r>
            <a:r>
              <a:rPr lang="en-GB" sz="1200" u="sng">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and as collaborative effort by governments, major multinational extractive companies, and NGOs, the Voluntary Principles on Security and Human Rights provide guidance to companies on tangible steps that they can take to minimize the risk of human rights abuses in communities located near extraction sites.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On similar grounds,</a:t>
            </a:r>
            <a:r>
              <a:rPr lang="en-GB" sz="1200" u="sng">
                <a:solidFill>
                  <a:schemeClr val="dk1"/>
                </a:solidFill>
                <a:latin typeface="Calibri"/>
                <a:ea typeface="Calibri"/>
                <a:cs typeface="Calibri"/>
                <a:sym typeface="Calibri"/>
              </a:rPr>
              <a:t> the Global Network Initiative </a:t>
            </a:r>
            <a:r>
              <a:rPr lang="en-GB" sz="1200">
                <a:solidFill>
                  <a:schemeClr val="dk1"/>
                </a:solidFill>
                <a:latin typeface="Calibri"/>
                <a:ea typeface="Calibri"/>
                <a:cs typeface="Calibri"/>
                <a:sym typeface="Calibri"/>
              </a:rPr>
              <a:t>is a multi-stakeholder initiative which aim is to protect and advance freedom of expression and privacy in the ICT industry by setting a global standard for responsible company decision making and by being a leading voice for freedom of expression and privacy rights.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40" name="Google Shape;240;p14: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241" name="Google Shape;241;p14: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5: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5: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Wrapping-up and next steps: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hope that you have obtained a good overview of business and human rights with a focus on the UN Guiding Principles on Business and Human Rights.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On the next webinar, we will apply this framework to the digital environment looking at key examples of good and not so good practices from governments and tech companies.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Then in the third and fourth webinars, we will look at key priority areas on Privacy and free expression.</a:t>
            </a:r>
            <a:endParaRPr/>
          </a:p>
          <a:p>
            <a:pPr indent="0" lvl="0" marL="0" rtl="0" algn="l">
              <a:spcBef>
                <a:spcPts val="0"/>
              </a:spcBef>
              <a:spcAft>
                <a:spcPts val="0"/>
              </a:spcAft>
              <a:buNone/>
            </a:pPr>
            <a:r>
              <a:t/>
            </a:r>
            <a:endParaRPr/>
          </a:p>
        </p:txBody>
      </p:sp>
      <p:sp>
        <p:nvSpPr>
          <p:cNvPr id="251" name="Google Shape;251;p15: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252" name="Google Shape;252;p15: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2. Webinars:</a:t>
            </a:r>
            <a:endParaRPr/>
          </a:p>
          <a:p>
            <a:pPr indent="0" lvl="0" marL="0" rtl="0" algn="l">
              <a:spcBef>
                <a:spcPts val="0"/>
              </a:spcBef>
              <a:spcAft>
                <a:spcPts val="0"/>
              </a:spcAft>
              <a:buNone/>
            </a:pPr>
            <a:r>
              <a:rPr lang="en-GB" sz="1200" u="none" strike="noStrike">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Agenda: I’m going to quickly explain the structure of this webinar series. It comprises four webinars on different issues,and 2 interactive question and answer sessions.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the first webinar, we’ll look at business and human rights the major developments in the field, and the key actors. Then, we’ll look at the relationship between business and human rights and the digital environment. Finally, we’ll have two further sessions on key priority issues in the field of business and human rights. One on privacy and another on issues related to free expression.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By the end of the series, you should - hopefully: understand the key concepts, terminology and principles in the business and human rights field, and the links between human rights and digital environment.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5" name="Google Shape;95;p2: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96" name="Google Shape;96;p2: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3. Introduction to Business and Human Rights: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Businesses impact human rights wherever and however they operate. These impacts can be positive or negative.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These days, many companies operate globally — and that means their impact are too.</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There have been a number of recent high-profile instances of data breaches, of companies sharing data without users’ consent, of censorship by online platforms, and companies assisting governments in online surveillance. All of these instances demonstrate the significant and widespread impact that companies’ actions can have on human rights.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Historically, the international human rights system has not said much about the role of businesses when it comes to human. This mainly because businesses do not have legal obligations under international human rights law. Since the 1970s, the UN has been concerned about the impact of businesses on human rights. Now, it is widely accepted that businesses have a responsibility to respect human rights. A key milestone occurred in 2011, when the United Nations Human Rights Council endorsed a set of principles that define the responsibilities of governments and businesses in the field</a:t>
            </a:r>
            <a:r>
              <a:rPr lang="en-GB"/>
              <a:t>, also known as the UN Guiding Principles on Business and Human Rights. A set of Principles that are not binding but which generate duties for states and </a:t>
            </a:r>
            <a:r>
              <a:rPr lang="en-GB"/>
              <a:t>responsibilities</a:t>
            </a:r>
            <a:r>
              <a:rPr lang="en-GB"/>
              <a:t> for companies.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a:p>
            <a:pPr indent="0" lvl="0" marL="0" rtl="0" algn="l">
              <a:spcBef>
                <a:spcPts val="0"/>
              </a:spcBef>
              <a:spcAft>
                <a:spcPts val="0"/>
              </a:spcAft>
              <a:buNone/>
            </a:pPr>
            <a:r>
              <a:t/>
            </a:r>
            <a:endParaRPr u="sng"/>
          </a:p>
        </p:txBody>
      </p:sp>
      <p:sp>
        <p:nvSpPr>
          <p:cNvPr id="105" name="Google Shape;105;p3: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106" name="Google Shape;106;p3: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So what do these principles say? There are three pillars.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first pillar – Protect - says that governments have to make sure that businesses don't violate anyone's human rights. This usually means passing laws that prevent human rights violations and making sure those laws are implemented.</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second pillar – Respect - says that businesses have to refrain from violating human rights wherever and however they do business. That means it's not enough for companies to simply follow the law where they operate. Even in countries where the government doesn't take up its own duty, companies have to know their human rights impacts and take concrete steps to address any adverse impacts.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third pillar is about what happens when something goes wrong. If a company breaches human rights, governments have to make sure that the court system or some other legitimate process allows victims to file a complaint and that the complaint is investigated and settled. Companies also have an obligation to make sure they have some process in place for these issues too.</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solidFill>
                <a:schemeClr val="lt1"/>
              </a:solidFill>
            </a:endParaRPr>
          </a:p>
          <a:p>
            <a:pPr indent="0" lvl="0" marL="0" rtl="0" algn="l">
              <a:spcBef>
                <a:spcPts val="0"/>
              </a:spcBef>
              <a:spcAft>
                <a:spcPts val="0"/>
              </a:spcAft>
              <a:buNone/>
            </a:pPr>
            <a:r>
              <a:t/>
            </a:r>
            <a:endParaRPr u="sng"/>
          </a:p>
        </p:txBody>
      </p:sp>
      <p:sp>
        <p:nvSpPr>
          <p:cNvPr id="119" name="Google Shape;119;p4: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120" name="Google Shape;120;p4: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5: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a:t>Each pillar have a set of foundational or content principles and a set of operational ones. </a:t>
            </a:r>
            <a:r>
              <a:rPr b="1" lang="en-GB" sz="1200">
                <a:solidFill>
                  <a:schemeClr val="dk1"/>
                </a:solidFill>
                <a:latin typeface="Calibri"/>
                <a:ea typeface="Calibri"/>
                <a:cs typeface="Calibri"/>
                <a:sym typeface="Calibri"/>
              </a:rPr>
              <a:t>The 'foundational' principles under pillar one say that states:</a:t>
            </a:r>
            <a:r>
              <a:rPr lang="en-GB" sz="1200">
                <a:solidFill>
                  <a:schemeClr val="dk1"/>
                </a:solidFill>
                <a:latin typeface="Calibri"/>
                <a:ea typeface="Calibri"/>
                <a:cs typeface="Calibri"/>
                <a:sym typeface="Calibri"/>
              </a:rPr>
              <a:t> Must protect against human rights abuses by third parties (including business enterprises) within their territory and/or jurisdiction by taking appropriate steps to prevent, investigate, punish and redress such abuse through effective legislation, policies, regulation and adjudication (Guiding Principle 1).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Should set out clearly the expectation that business enterprises domiciled in their territory and/or jurisdiction respect human rights across their operations (Guiding Principle 2).</a:t>
            </a:r>
            <a:endParaRPr/>
          </a:p>
          <a:p>
            <a:pPr indent="0" lvl="0" marL="0" rtl="0" algn="l">
              <a:spcBef>
                <a:spcPts val="0"/>
              </a:spcBef>
              <a:spcAft>
                <a:spcPts val="0"/>
              </a:spcAft>
              <a:buNone/>
            </a:pPr>
            <a:r>
              <a:t/>
            </a:r>
            <a:endParaRPr/>
          </a:p>
        </p:txBody>
      </p:sp>
      <p:sp>
        <p:nvSpPr>
          <p:cNvPr id="131" name="Google Shape;131;p5: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132" name="Google Shape;132;p5: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Apart from the foundational principles, there are also 'operational' principles of pillar one which address:</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b="1" lang="en-GB" sz="1200">
                <a:solidFill>
                  <a:schemeClr val="dk1"/>
                </a:solidFill>
                <a:latin typeface="Calibri"/>
                <a:ea typeface="Calibri"/>
                <a:cs typeface="Calibri"/>
                <a:sym typeface="Calibri"/>
              </a:rPr>
              <a:t>General state regulatory and policy functions (Guiding Principle 3): </a:t>
            </a:r>
            <a:r>
              <a:rPr lang="en-GB" sz="1200">
                <a:solidFill>
                  <a:schemeClr val="dk1"/>
                </a:solidFill>
                <a:latin typeface="Calibri"/>
                <a:ea typeface="Calibri"/>
                <a:cs typeface="Calibri"/>
                <a:sym typeface="Calibri"/>
              </a:rPr>
              <a:t>States are required to take appropriate steps to prevent, investigate, punish and redress business-related human rights abuses through effective legislation, policies, regulation and adjudication.</a:t>
            </a:r>
            <a:endParaRPr/>
          </a:p>
          <a:p>
            <a:pPr indent="0" lvl="1" marL="457200" rtl="0" algn="l">
              <a:spcBef>
                <a:spcPts val="0"/>
              </a:spcBef>
              <a:spcAft>
                <a:spcPts val="0"/>
              </a:spcAft>
              <a:buNone/>
            </a:pPr>
            <a:r>
              <a:rPr b="1" lang="en-GB" sz="1200">
                <a:solidFill>
                  <a:schemeClr val="dk1"/>
                </a:solidFill>
                <a:latin typeface="Calibri"/>
                <a:ea typeface="Calibri"/>
                <a:cs typeface="Calibri"/>
                <a:sym typeface="Calibri"/>
              </a:rPr>
              <a:t>The state-business nexus (Guiding Principles 4, 5 and 6):</a:t>
            </a:r>
            <a:r>
              <a:rPr lang="en-GB" sz="1200">
                <a:solidFill>
                  <a:schemeClr val="dk1"/>
                </a:solidFill>
                <a:latin typeface="Calibri"/>
                <a:ea typeface="Calibri"/>
                <a:cs typeface="Calibri"/>
                <a:sym typeface="Calibri"/>
              </a:rPr>
              <a:t> The UN Guiding Principles expect states to take additional steps to protect against human rights abuses by business enterprises that are owned or controlled by the state, or receive substantial support from state agencies. If they do not, this may entail a violation of the state’s international obligations. States should also include human rights considerations in their procurement of goods and services.</a:t>
            </a:r>
            <a:endParaRPr/>
          </a:p>
          <a:p>
            <a:pPr indent="0" lvl="1" marL="457200" rtl="0" algn="l">
              <a:spcBef>
                <a:spcPts val="0"/>
              </a:spcBef>
              <a:spcAft>
                <a:spcPts val="0"/>
              </a:spcAft>
              <a:buNone/>
            </a:pPr>
            <a:r>
              <a:rPr b="1" lang="en-GB" sz="1200">
                <a:solidFill>
                  <a:schemeClr val="dk1"/>
                </a:solidFill>
                <a:latin typeface="Calibri"/>
                <a:ea typeface="Calibri"/>
                <a:cs typeface="Calibri"/>
                <a:sym typeface="Calibri"/>
              </a:rPr>
              <a:t>Ensuring policy coherence (Guiding Principles 8, 9 and 10):</a:t>
            </a:r>
            <a:r>
              <a:rPr lang="en-GB" sz="1200">
                <a:solidFill>
                  <a:schemeClr val="dk1"/>
                </a:solidFill>
                <a:latin typeface="Calibri"/>
                <a:ea typeface="Calibri"/>
                <a:cs typeface="Calibri"/>
                <a:sym typeface="Calibri"/>
              </a:rPr>
              <a:t> The UN Guiding Principles emphasise that within their national law and policy framework, states are obliged to ensure law and policy coherence. For example, a state should make sure that the trade and investment agreements it negotiates are in line with its human rights obligations.</a:t>
            </a:r>
            <a:endParaRPr/>
          </a:p>
          <a:p>
            <a:pPr indent="0" lvl="1" marL="457200" rtl="0" algn="l">
              <a:spcBef>
                <a:spcPts val="0"/>
              </a:spcBef>
              <a:spcAft>
                <a:spcPts val="0"/>
              </a:spcAft>
              <a:buNone/>
            </a:pPr>
            <a:r>
              <a:rPr b="1" lang="en-GB" sz="1200">
                <a:solidFill>
                  <a:schemeClr val="dk1"/>
                </a:solidFill>
                <a:latin typeface="Calibri"/>
                <a:ea typeface="Calibri"/>
                <a:cs typeface="Calibri"/>
                <a:sym typeface="Calibri"/>
              </a:rPr>
              <a:t>Supporting business respect for human rights in conflict-affected areas (Guiding Principle 7):</a:t>
            </a:r>
            <a:r>
              <a:rPr lang="en-GB" sz="1200">
                <a:solidFill>
                  <a:schemeClr val="dk1"/>
                </a:solidFill>
                <a:latin typeface="Calibri"/>
                <a:ea typeface="Calibri"/>
                <a:cs typeface="Calibri"/>
                <a:sym typeface="Calibri"/>
              </a:rPr>
              <a:t> Because of the heightened risk of gross human rights abuses in conflict-affected areas, states are expected to take extra steps to ensure that businesses operating in conflict-affected contexts are not involved with human rights abuses.</a:t>
            </a:r>
            <a:endParaRPr/>
          </a:p>
          <a:p>
            <a:pPr indent="0" lvl="0" marL="0" rtl="0" algn="l">
              <a:spcBef>
                <a:spcPts val="0"/>
              </a:spcBef>
              <a:spcAft>
                <a:spcPts val="0"/>
              </a:spcAft>
              <a:buNone/>
            </a:pPr>
            <a:r>
              <a:t/>
            </a:r>
            <a:endParaRPr/>
          </a:p>
        </p:txBody>
      </p:sp>
      <p:sp>
        <p:nvSpPr>
          <p:cNvPr id="143" name="Google Shape;143;p6: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144" name="Google Shape;144;p6: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Pillar 1: National Action Plans: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Arial"/>
                <a:ea typeface="Arial"/>
                <a:cs typeface="Arial"/>
                <a:sym typeface="Arial"/>
              </a:rPr>
              <a:t>With the Guiding </a:t>
            </a:r>
            <a:r>
              <a:rPr lang="en-GB" sz="1100">
                <a:latin typeface="Arial"/>
                <a:ea typeface="Arial"/>
                <a:cs typeface="Arial"/>
                <a:sym typeface="Arial"/>
              </a:rPr>
              <a:t>Principles</a:t>
            </a:r>
            <a:r>
              <a:rPr lang="en-GB" sz="1100">
                <a:latin typeface="Arial"/>
                <a:ea typeface="Arial"/>
                <a:cs typeface="Arial"/>
                <a:sym typeface="Arial"/>
              </a:rPr>
              <a:t> in hand, in 2011 the UN Human Rights Council went a step further and recommended that each State develop a strategic framework called a “National Action Plan” to put the Guiding Principles into action.</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Since 2014, the UN Human Rights Council has strongly encouraged all states to develop, enact and update a NAPs as part of the state commitment to disseminate and implement the UN Guiding Principles.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UN Working Group on Business and Human Rights, the Danish Institute for Human Rights and the International Corporate Accountability Roundtable (ICAR), highlight 6 criteria for NAPs: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It is a process that should be embedded in the government and be adequately resourced</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process should involve all relevant stakeholders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One of the first steps should be to create a National Baseline Assessment to understand existing gaps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NAP should address all the three pillars of the UNGPs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NAP process should be transparent</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NAP should be followed up by a monitoring and review process involving all relevant stakeholders</a:t>
            </a:r>
            <a:endParaRPr/>
          </a:p>
          <a:p>
            <a:pPr indent="-152400" lvl="0" marL="228600" rtl="0" algn="l">
              <a:spcBef>
                <a:spcPts val="0"/>
              </a:spcBef>
              <a:spcAft>
                <a:spcPts val="0"/>
              </a:spcAft>
              <a:buClr>
                <a:schemeClr val="dk1"/>
              </a:buClr>
              <a:buSzPts val="1200"/>
              <a:buFont typeface="Calibri"/>
              <a:buNone/>
            </a:pPr>
            <a:r>
              <a:t/>
            </a:r>
            <a:endParaRPr/>
          </a:p>
        </p:txBody>
      </p:sp>
      <p:sp>
        <p:nvSpPr>
          <p:cNvPr id="155" name="Google Shape;155;p7: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156" name="Google Shape;156;p7: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8: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8: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Pillar 1: National Action Plans: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Since 2011, 21 governments have developed a NAP on business and Human rights and many more are currently in progress. So far, States have completed NAPs through different processes.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Good practices: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Most of them have included various government entities during the drafting process including the creation of inter-ministerial working groups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Another continuing trend across NAPs processes is the inclusion of some form of consultation with stakeholders.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Also, NAPs appear to be including information in relation to follow-up and implementation of the planned future actions included in the NAP.</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But also, there are a number of </a:t>
            </a:r>
            <a:r>
              <a:rPr b="1" lang="en-GB" sz="1200">
                <a:solidFill>
                  <a:schemeClr val="dk1"/>
                </a:solidFill>
                <a:latin typeface="Calibri"/>
                <a:ea typeface="Calibri"/>
                <a:cs typeface="Calibri"/>
                <a:sym typeface="Calibri"/>
              </a:rPr>
              <a:t>weaknesses</a:t>
            </a:r>
            <a:r>
              <a:rPr lang="en-GB" sz="1200">
                <a:solidFill>
                  <a:schemeClr val="dk1"/>
                </a:solidFill>
                <a:latin typeface="Calibri"/>
                <a:ea typeface="Calibri"/>
                <a:cs typeface="Calibri"/>
                <a:sym typeface="Calibri"/>
              </a:rPr>
              <a:t> in terms of process: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NAPs usually don’t include processes to facilitate participation by disempowered or at-risk stakeholders.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NAPs tend to lack transparency regarding the drafting process. Overall, there is a general failure by states to provide a timeline for their NAP processes or publish terms of reference.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Another significant weakness in the drafting process of most assessed NAPs is the failure to conduct national baseline assessments (NBAs) to inform the content of the NAP.</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Overall, National Action Plans are important because they can provide an opportunity for the constructive collaboration and dialogue between stakeholders that is needed for the effective implementation of the UN guiding principles on business and human rights</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6" name="Google Shape;166;p8: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167" name="Google Shape;167;p8: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901700" y="739775"/>
            <a:ext cx="493236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9:notes"/>
          <p:cNvSpPr txBox="1"/>
          <p:nvPr>
            <p:ph idx="1" type="body"/>
          </p:nvPr>
        </p:nvSpPr>
        <p:spPr>
          <a:xfrm>
            <a:off x="673577" y="4686499"/>
            <a:ext cx="5388610" cy="4439841"/>
          </a:xfrm>
          <a:prstGeom prst="rect">
            <a:avLst/>
          </a:prstGeom>
          <a:noFill/>
          <a:ln>
            <a:noFill/>
          </a:ln>
        </p:spPr>
        <p:txBody>
          <a:bodyPr anchorCtr="0" anchor="t" bIns="45200" lIns="90425" spcFirstLastPara="1" rIns="90425" wrap="square" tIns="452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Pillar 2: Corporate Responsibility to Protect</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Pillar two of the UN Guiding Principles outlines the corporate responsibility to respect human rights.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responsibility to respect human rights requires business enterprises to avoid infringing on human rights and to address any adverse human rights impacts with which they are involved (</a:t>
            </a:r>
            <a:r>
              <a:rPr lang="en-GB"/>
              <a:t>responsibilities established in Principle 11 of the UN Guiding Principles)</a:t>
            </a:r>
            <a:r>
              <a:rPr lang="en-GB" sz="1200">
                <a:solidFill>
                  <a:schemeClr val="dk1"/>
                </a:solidFill>
                <a:latin typeface="Calibri"/>
                <a:ea typeface="Calibri"/>
                <a:cs typeface="Calibri"/>
                <a:sym typeface="Calibri"/>
              </a:rPr>
              <a:t>.  This principle applies to all businesses of all sizes in all situations (</a:t>
            </a:r>
            <a:r>
              <a:rPr lang="en-GB"/>
              <a:t>as recognised in Principle 15 of the </a:t>
            </a:r>
            <a:r>
              <a:rPr lang="en-GB"/>
              <a:t>UN Guiding Principles)</a:t>
            </a:r>
            <a:r>
              <a:rPr lang="en-GB"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5" name="Google Shape;185;p9:notes"/>
          <p:cNvSpPr txBox="1"/>
          <p:nvPr>
            <p:ph idx="12" type="sldNum"/>
          </p:nvPr>
        </p:nvSpPr>
        <p:spPr>
          <a:xfrm>
            <a:off x="3815373" y="9371285"/>
            <a:ext cx="2918831" cy="493316"/>
          </a:xfrm>
          <a:prstGeom prst="rect">
            <a:avLst/>
          </a:prstGeom>
          <a:noFill/>
          <a:ln>
            <a:noFill/>
          </a:ln>
        </p:spPr>
        <p:txBody>
          <a:bodyPr anchorCtr="0" anchor="b" bIns="45200" lIns="90425" spcFirstLastPara="1" rIns="90425" wrap="square" tIns="45200">
            <a:noAutofit/>
          </a:bodyPr>
          <a:lstStyle/>
          <a:p>
            <a:pPr indent="0" lvl="0" marL="0" rtl="0" algn="r">
              <a:spcBef>
                <a:spcPts val="0"/>
              </a:spcBef>
              <a:spcAft>
                <a:spcPts val="0"/>
              </a:spcAft>
              <a:buNone/>
            </a:pPr>
            <a:fld id="{00000000-1234-1234-1234-123412341234}" type="slidenum">
              <a:rPr lang="en-GB"/>
              <a:t>‹#›</a:t>
            </a:fld>
            <a:endParaRPr/>
          </a:p>
        </p:txBody>
      </p:sp>
      <p:sp>
        <p:nvSpPr>
          <p:cNvPr id="186" name="Google Shape;186;p9:notes"/>
          <p:cNvSpPr txBox="1"/>
          <p:nvPr>
            <p:ph idx="10" type="dt"/>
          </p:nvPr>
        </p:nvSpPr>
        <p:spPr>
          <a:xfrm>
            <a:off x="3815373" y="0"/>
            <a:ext cx="2918831" cy="493316"/>
          </a:xfrm>
          <a:prstGeom prst="rect">
            <a:avLst/>
          </a:prstGeom>
          <a:noFill/>
          <a:ln>
            <a:noFill/>
          </a:ln>
        </p:spPr>
        <p:txBody>
          <a:bodyPr anchorCtr="0" anchor="t" bIns="45200" lIns="90425" spcFirstLastPara="1" rIns="90425" wrap="square" tIns="45200">
            <a:noAutofit/>
          </a:bodyPr>
          <a:lstStyle/>
          <a:p>
            <a:pPr indent="0" lvl="0" marL="0" rtl="0" algn="r">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voluntaryprinciple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jp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txBox="1"/>
          <p:nvPr>
            <p:ph type="ctrTitle"/>
          </p:nvPr>
        </p:nvSpPr>
        <p:spPr>
          <a:xfrm>
            <a:off x="685800" y="2819400"/>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800"/>
              <a:buFont typeface="Arial"/>
              <a:buNone/>
            </a:pPr>
            <a:r>
              <a:rPr lang="en-GB" sz="4800">
                <a:solidFill>
                  <a:schemeClr val="lt1"/>
                </a:solidFill>
                <a:latin typeface="Arial"/>
                <a:ea typeface="Arial"/>
                <a:cs typeface="Arial"/>
                <a:sym typeface="Arial"/>
              </a:rPr>
              <a:t>Business and Human Rights in the Digital Environment</a:t>
            </a:r>
            <a:endParaRPr/>
          </a:p>
        </p:txBody>
      </p:sp>
      <p:sp>
        <p:nvSpPr>
          <p:cNvPr id="91" name="Google Shape;91;p13"/>
          <p:cNvSpPr txBox="1"/>
          <p:nvPr>
            <p:ph idx="1" type="subTitle"/>
          </p:nvPr>
        </p:nvSpPr>
        <p:spPr>
          <a:xfrm>
            <a:off x="4114800" y="6172200"/>
            <a:ext cx="4876800" cy="5334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lt1"/>
              </a:buClr>
              <a:buSzPts val="1400"/>
              <a:buNone/>
            </a:pPr>
            <a:r>
              <a:rPr b="1" lang="en-GB" sz="1400">
                <a:solidFill>
                  <a:schemeClr val="lt1"/>
                </a:solidFill>
                <a:latin typeface="Montserrat"/>
                <a:ea typeface="Montserrat"/>
                <a:cs typeface="Montserrat"/>
                <a:sym typeface="Montserrat"/>
              </a:rPr>
              <a:t>GLOBAL PARTNERS </a:t>
            </a:r>
            <a:r>
              <a:rPr lang="en-GB" sz="1400">
                <a:solidFill>
                  <a:schemeClr val="lt1"/>
                </a:solidFill>
                <a:latin typeface="Arial"/>
                <a:ea typeface="Arial"/>
                <a:cs typeface="Arial"/>
                <a:sym typeface="Arial"/>
              </a:rPr>
              <a:t>DIGITAL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198" name="Shape 198"/>
        <p:cNvGrpSpPr/>
        <p:nvPr/>
      </p:nvGrpSpPr>
      <p:grpSpPr>
        <a:xfrm>
          <a:off x="0" y="0"/>
          <a:ext cx="0" cy="0"/>
          <a:chOff x="0" y="0"/>
          <a:chExt cx="0" cy="0"/>
        </a:xfrm>
      </p:grpSpPr>
      <p:sp>
        <p:nvSpPr>
          <p:cNvPr id="199" name="Google Shape;19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959"/>
              <a:buFont typeface="Arial"/>
              <a:buNone/>
            </a:pPr>
            <a:r>
              <a:rPr lang="en-GB" sz="3959">
                <a:solidFill>
                  <a:schemeClr val="lt1"/>
                </a:solidFill>
                <a:latin typeface="Arial"/>
                <a:ea typeface="Arial"/>
                <a:cs typeface="Arial"/>
                <a:sym typeface="Arial"/>
              </a:rPr>
              <a:t>Pillar 2: The Corporate Responsibility to Respect</a:t>
            </a:r>
            <a:endParaRPr/>
          </a:p>
        </p:txBody>
      </p:sp>
      <p:cxnSp>
        <p:nvCxnSpPr>
          <p:cNvPr id="200" name="Google Shape;200;p22"/>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201" name="Google Shape;201;p22"/>
          <p:cNvSpPr txBox="1"/>
          <p:nvPr/>
        </p:nvSpPr>
        <p:spPr>
          <a:xfrm>
            <a:off x="457200" y="1570036"/>
            <a:ext cx="8229600" cy="4754563"/>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202" name="Google Shape;202;p22"/>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203" name="Google Shape;203;p22"/>
          <p:cNvSpPr txBox="1"/>
          <p:nvPr/>
        </p:nvSpPr>
        <p:spPr>
          <a:xfrm>
            <a:off x="1066800" y="2309218"/>
            <a:ext cx="7010400" cy="307776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D8D8D8"/>
              </a:solidFill>
              <a:latin typeface="Calibri"/>
              <a:ea typeface="Calibri"/>
              <a:cs typeface="Calibri"/>
              <a:sym typeface="Calibri"/>
            </a:endParaRPr>
          </a:p>
          <a:p>
            <a:pPr indent="0" lvl="0" marL="0" marR="0" rtl="0" algn="ctr">
              <a:spcBef>
                <a:spcPts val="0"/>
              </a:spcBef>
              <a:spcAft>
                <a:spcPts val="0"/>
              </a:spcAft>
              <a:buNone/>
            </a:pPr>
            <a:r>
              <a:rPr lang="en-GB" sz="2800">
                <a:solidFill>
                  <a:srgbClr val="D8D8D8"/>
                </a:solidFill>
                <a:latin typeface="Calibri"/>
                <a:ea typeface="Calibri"/>
                <a:cs typeface="Calibri"/>
                <a:sym typeface="Calibri"/>
              </a:rPr>
              <a:t> </a:t>
            </a:r>
            <a:endParaRPr/>
          </a:p>
          <a:p>
            <a:pPr indent="0" lvl="0" marL="0" marR="0" rtl="0" algn="ctr">
              <a:spcBef>
                <a:spcPts val="0"/>
              </a:spcBef>
              <a:spcAft>
                <a:spcPts val="0"/>
              </a:spcAft>
              <a:buNone/>
            </a:pPr>
            <a:r>
              <a:rPr b="1" lang="en-GB" sz="3600">
                <a:solidFill>
                  <a:srgbClr val="D8D8D8"/>
                </a:solidFill>
                <a:latin typeface="Arial"/>
                <a:ea typeface="Arial"/>
                <a:cs typeface="Arial"/>
                <a:sym typeface="Arial"/>
              </a:rPr>
              <a:t>Know and Show</a:t>
            </a:r>
            <a:endParaRPr/>
          </a:p>
          <a:p>
            <a:pPr indent="0" lvl="0" marL="0" marR="0" rtl="0" algn="ctr">
              <a:spcBef>
                <a:spcPts val="0"/>
              </a:spcBef>
              <a:spcAft>
                <a:spcPts val="0"/>
              </a:spcAft>
              <a:buNone/>
            </a:pPr>
            <a:r>
              <a:t/>
            </a:r>
            <a:endParaRPr sz="2800">
              <a:solidFill>
                <a:srgbClr val="D8D8D8"/>
              </a:solidFill>
              <a:latin typeface="Arial"/>
              <a:ea typeface="Arial"/>
              <a:cs typeface="Arial"/>
              <a:sym typeface="Arial"/>
            </a:endParaRPr>
          </a:p>
          <a:p>
            <a:pPr indent="-342900" lvl="0" marL="342900" marR="0" rtl="0" algn="ctr">
              <a:spcBef>
                <a:spcPts val="0"/>
              </a:spcBef>
              <a:spcAft>
                <a:spcPts val="0"/>
              </a:spcAft>
              <a:buClr>
                <a:srgbClr val="D8D8D8"/>
              </a:buClr>
              <a:buSzPts val="2800"/>
              <a:buFont typeface="Arial"/>
              <a:buAutoNum type="arabicPeriod"/>
            </a:pPr>
            <a:r>
              <a:rPr lang="en-GB" sz="2800">
                <a:solidFill>
                  <a:srgbClr val="D8D8D8"/>
                </a:solidFill>
                <a:latin typeface="Arial"/>
                <a:ea typeface="Arial"/>
                <a:cs typeface="Arial"/>
                <a:sym typeface="Arial"/>
              </a:rPr>
              <a:t>Policy Commitment</a:t>
            </a:r>
            <a:endParaRPr/>
          </a:p>
          <a:p>
            <a:pPr indent="-342900" lvl="0" marL="342900" marR="0" rtl="0" algn="ctr">
              <a:spcBef>
                <a:spcPts val="0"/>
              </a:spcBef>
              <a:spcAft>
                <a:spcPts val="0"/>
              </a:spcAft>
              <a:buClr>
                <a:srgbClr val="D8D8D8"/>
              </a:buClr>
              <a:buSzPts val="2800"/>
              <a:buFont typeface="Arial"/>
              <a:buAutoNum type="arabicPeriod"/>
            </a:pPr>
            <a:r>
              <a:rPr lang="en-GB" sz="2800">
                <a:solidFill>
                  <a:srgbClr val="D8D8D8"/>
                </a:solidFill>
                <a:latin typeface="Arial"/>
                <a:ea typeface="Arial"/>
                <a:cs typeface="Arial"/>
                <a:sym typeface="Arial"/>
              </a:rPr>
              <a:t>Human Rights Due Diligence</a:t>
            </a:r>
            <a:endParaRPr/>
          </a:p>
          <a:p>
            <a:pPr indent="-342900" lvl="0" marL="342900" marR="0" rtl="0" algn="ctr">
              <a:spcBef>
                <a:spcPts val="0"/>
              </a:spcBef>
              <a:spcAft>
                <a:spcPts val="0"/>
              </a:spcAft>
              <a:buClr>
                <a:srgbClr val="D8D8D8"/>
              </a:buClr>
              <a:buSzPts val="2800"/>
              <a:buFont typeface="Arial"/>
              <a:buAutoNum type="arabicPeriod"/>
            </a:pPr>
            <a:r>
              <a:rPr lang="en-GB" sz="2800">
                <a:solidFill>
                  <a:srgbClr val="D8D8D8"/>
                </a:solidFill>
                <a:latin typeface="Arial"/>
                <a:ea typeface="Arial"/>
                <a:cs typeface="Arial"/>
                <a:sym typeface="Arial"/>
              </a:rPr>
              <a:t>Grievance Mechanism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209" name="Shape 209"/>
        <p:cNvGrpSpPr/>
        <p:nvPr/>
      </p:nvGrpSpPr>
      <p:grpSpPr>
        <a:xfrm>
          <a:off x="0" y="0"/>
          <a:ext cx="0" cy="0"/>
          <a:chOff x="0" y="0"/>
          <a:chExt cx="0" cy="0"/>
        </a:xfrm>
      </p:grpSpPr>
      <p:sp>
        <p:nvSpPr>
          <p:cNvPr id="210" name="Google Shape;21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959"/>
              <a:buFont typeface="Arial"/>
              <a:buNone/>
            </a:pPr>
            <a:r>
              <a:rPr lang="en-GB" sz="3959">
                <a:solidFill>
                  <a:schemeClr val="lt1"/>
                </a:solidFill>
                <a:latin typeface="Arial"/>
                <a:ea typeface="Arial"/>
                <a:cs typeface="Arial"/>
                <a:sym typeface="Arial"/>
              </a:rPr>
              <a:t>Pillar 2: The Corporate Responsibility to Respect</a:t>
            </a:r>
            <a:endParaRPr/>
          </a:p>
        </p:txBody>
      </p:sp>
      <p:cxnSp>
        <p:nvCxnSpPr>
          <p:cNvPr id="211" name="Google Shape;211;p23"/>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212" name="Google Shape;212;p23"/>
          <p:cNvSpPr txBox="1"/>
          <p:nvPr/>
        </p:nvSpPr>
        <p:spPr>
          <a:xfrm>
            <a:off x="457200" y="1570036"/>
            <a:ext cx="8229600" cy="4754563"/>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213" name="Google Shape;213;p23"/>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214" name="Google Shape;214;p23"/>
          <p:cNvSpPr txBox="1"/>
          <p:nvPr/>
        </p:nvSpPr>
        <p:spPr>
          <a:xfrm>
            <a:off x="1066800" y="2162213"/>
            <a:ext cx="7010400" cy="35702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D8D8D8"/>
              </a:solidFill>
              <a:latin typeface="Calibri"/>
              <a:ea typeface="Calibri"/>
              <a:cs typeface="Calibri"/>
              <a:sym typeface="Calibri"/>
            </a:endParaRPr>
          </a:p>
          <a:p>
            <a:pPr indent="0" lvl="0" marL="0" marR="0" rtl="0" algn="l">
              <a:spcBef>
                <a:spcPts val="0"/>
              </a:spcBef>
              <a:spcAft>
                <a:spcPts val="0"/>
              </a:spcAft>
              <a:buNone/>
            </a:pPr>
            <a:r>
              <a:rPr lang="en-GB" sz="2800">
                <a:solidFill>
                  <a:srgbClr val="D8D8D8"/>
                </a:solidFill>
                <a:latin typeface="Calibri"/>
                <a:ea typeface="Calibri"/>
                <a:cs typeface="Calibri"/>
                <a:sym typeface="Calibri"/>
              </a:rPr>
              <a:t> </a:t>
            </a:r>
            <a:endParaRPr/>
          </a:p>
          <a:p>
            <a:pPr indent="0" lvl="0" marL="0" marR="0" rtl="0" algn="ctr">
              <a:spcBef>
                <a:spcPts val="0"/>
              </a:spcBef>
              <a:spcAft>
                <a:spcPts val="0"/>
              </a:spcAft>
              <a:buNone/>
            </a:pPr>
            <a:r>
              <a:rPr b="1" lang="en-GB" sz="4000">
                <a:solidFill>
                  <a:srgbClr val="D8D8D8"/>
                </a:solidFill>
                <a:latin typeface="Arial"/>
                <a:ea typeface="Arial"/>
                <a:cs typeface="Arial"/>
                <a:sym typeface="Arial"/>
              </a:rPr>
              <a:t>Due Diligence</a:t>
            </a:r>
            <a:endParaRPr/>
          </a:p>
          <a:p>
            <a:pPr indent="0" lvl="0" marL="0" marR="0" rtl="0" algn="ctr">
              <a:spcBef>
                <a:spcPts val="0"/>
              </a:spcBef>
              <a:spcAft>
                <a:spcPts val="0"/>
              </a:spcAft>
              <a:buNone/>
            </a:pPr>
            <a:r>
              <a:t/>
            </a:r>
            <a:endParaRPr sz="2800">
              <a:solidFill>
                <a:srgbClr val="D8D8D8"/>
              </a:solidFill>
              <a:latin typeface="Arial"/>
              <a:ea typeface="Arial"/>
              <a:cs typeface="Arial"/>
              <a:sym typeface="Arial"/>
            </a:endParaRPr>
          </a:p>
          <a:p>
            <a:pPr indent="-342900" lvl="0" marL="342900" marR="0" rtl="0" algn="ctr">
              <a:spcBef>
                <a:spcPts val="0"/>
              </a:spcBef>
              <a:spcAft>
                <a:spcPts val="0"/>
              </a:spcAft>
              <a:buClr>
                <a:srgbClr val="D8D8D8"/>
              </a:buClr>
              <a:buSzPts val="2800"/>
              <a:buFont typeface="Arial"/>
              <a:buAutoNum type="arabicPeriod"/>
            </a:pPr>
            <a:r>
              <a:rPr lang="en-GB" sz="2800">
                <a:solidFill>
                  <a:srgbClr val="D8D8D8"/>
                </a:solidFill>
                <a:latin typeface="Arial"/>
                <a:ea typeface="Arial"/>
                <a:cs typeface="Arial"/>
                <a:sym typeface="Arial"/>
              </a:rPr>
              <a:t>Human Rights Impact Assessment</a:t>
            </a:r>
            <a:endParaRPr/>
          </a:p>
          <a:p>
            <a:pPr indent="-342900" lvl="0" marL="342900" marR="0" rtl="0" algn="ctr">
              <a:spcBef>
                <a:spcPts val="0"/>
              </a:spcBef>
              <a:spcAft>
                <a:spcPts val="0"/>
              </a:spcAft>
              <a:buClr>
                <a:srgbClr val="D8D8D8"/>
              </a:buClr>
              <a:buSzPts val="2800"/>
              <a:buFont typeface="Arial"/>
              <a:buAutoNum type="arabicPeriod"/>
            </a:pPr>
            <a:r>
              <a:rPr lang="en-GB" sz="2800">
                <a:solidFill>
                  <a:srgbClr val="D8D8D8"/>
                </a:solidFill>
                <a:latin typeface="Arial"/>
                <a:ea typeface="Arial"/>
                <a:cs typeface="Arial"/>
                <a:sym typeface="Arial"/>
              </a:rPr>
              <a:t>Integrating and acting upon findings</a:t>
            </a:r>
            <a:endParaRPr/>
          </a:p>
          <a:p>
            <a:pPr indent="-342900" lvl="0" marL="342900" marR="0" rtl="0" algn="ctr">
              <a:spcBef>
                <a:spcPts val="0"/>
              </a:spcBef>
              <a:spcAft>
                <a:spcPts val="0"/>
              </a:spcAft>
              <a:buClr>
                <a:srgbClr val="D8D8D8"/>
              </a:buClr>
              <a:buSzPts val="2800"/>
              <a:buFont typeface="Arial"/>
              <a:buAutoNum type="arabicPeriod"/>
            </a:pPr>
            <a:r>
              <a:rPr lang="en-GB" sz="2800">
                <a:solidFill>
                  <a:srgbClr val="D8D8D8"/>
                </a:solidFill>
                <a:latin typeface="Arial"/>
                <a:ea typeface="Arial"/>
                <a:cs typeface="Arial"/>
                <a:sym typeface="Arial"/>
              </a:rPr>
              <a:t>Tracking and monitoring responses</a:t>
            </a:r>
            <a:endParaRPr/>
          </a:p>
          <a:p>
            <a:pPr indent="-342900" lvl="0" marL="342900" marR="0" rtl="0" algn="ctr">
              <a:spcBef>
                <a:spcPts val="0"/>
              </a:spcBef>
              <a:spcAft>
                <a:spcPts val="0"/>
              </a:spcAft>
              <a:buClr>
                <a:srgbClr val="D8D8D8"/>
              </a:buClr>
              <a:buSzPts val="2800"/>
              <a:buFont typeface="Arial"/>
              <a:buAutoNum type="arabicPeriod"/>
            </a:pPr>
            <a:r>
              <a:rPr lang="en-GB" sz="2800">
                <a:solidFill>
                  <a:srgbClr val="D8D8D8"/>
                </a:solidFill>
                <a:latin typeface="Arial"/>
                <a:ea typeface="Arial"/>
                <a:cs typeface="Arial"/>
                <a:sym typeface="Arial"/>
              </a:rPr>
              <a:t>Communicating and reporting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220" name="Shape 220"/>
        <p:cNvGrpSpPr/>
        <p:nvPr/>
      </p:nvGrpSpPr>
      <p:grpSpPr>
        <a:xfrm>
          <a:off x="0" y="0"/>
          <a:ext cx="0" cy="0"/>
          <a:chOff x="0" y="0"/>
          <a:chExt cx="0" cy="0"/>
        </a:xfrm>
      </p:grpSpPr>
      <p:sp>
        <p:nvSpPr>
          <p:cNvPr id="221" name="Google Shape;22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Pillar 3: Remedies</a:t>
            </a:r>
            <a:endParaRPr/>
          </a:p>
        </p:txBody>
      </p:sp>
      <p:cxnSp>
        <p:nvCxnSpPr>
          <p:cNvPr id="222" name="Google Shape;222;p24"/>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223" name="Google Shape;223;p24"/>
          <p:cNvSpPr txBox="1"/>
          <p:nvPr/>
        </p:nvSpPr>
        <p:spPr>
          <a:xfrm>
            <a:off x="457200" y="1570036"/>
            <a:ext cx="8229600" cy="47545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p:txBody>
      </p:sp>
      <p:sp>
        <p:nvSpPr>
          <p:cNvPr id="224" name="Google Shape;224;p24"/>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225" name="Google Shape;225;p24"/>
          <p:cNvSpPr txBox="1"/>
          <p:nvPr/>
        </p:nvSpPr>
        <p:spPr>
          <a:xfrm>
            <a:off x="990600" y="3020488"/>
            <a:ext cx="7162800" cy="261610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600">
                <a:solidFill>
                  <a:schemeClr val="lt1"/>
                </a:solidFill>
                <a:latin typeface="Arial"/>
                <a:ea typeface="Arial"/>
                <a:cs typeface="Arial"/>
                <a:sym typeface="Arial"/>
              </a:rPr>
              <a:t>Judicial mechanisms</a:t>
            </a:r>
            <a:endParaRPr/>
          </a:p>
          <a:p>
            <a:pPr indent="0" lvl="0" marL="0" marR="0" rtl="0" algn="ctr">
              <a:spcBef>
                <a:spcPts val="0"/>
              </a:spcBef>
              <a:spcAft>
                <a:spcPts val="0"/>
              </a:spcAft>
              <a:buNone/>
            </a:pPr>
            <a:r>
              <a:rPr lang="en-GB" sz="2800">
                <a:solidFill>
                  <a:schemeClr val="lt1"/>
                </a:solidFill>
                <a:latin typeface="Arial"/>
                <a:ea typeface="Arial"/>
                <a:cs typeface="Arial"/>
                <a:sym typeface="Arial"/>
              </a:rPr>
              <a:t>State</a:t>
            </a:r>
            <a:endParaRPr/>
          </a:p>
          <a:p>
            <a:pPr indent="0" lvl="0" marL="0" marR="0" rtl="0" algn="ctr">
              <a:spcBef>
                <a:spcPts val="0"/>
              </a:spcBef>
              <a:spcAft>
                <a:spcPts val="0"/>
              </a:spcAft>
              <a:buNone/>
            </a:pPr>
            <a:r>
              <a:t/>
            </a:r>
            <a:endParaRPr b="1" sz="3600">
              <a:solidFill>
                <a:schemeClr val="lt1"/>
              </a:solidFill>
              <a:latin typeface="Arial"/>
              <a:ea typeface="Arial"/>
              <a:cs typeface="Arial"/>
              <a:sym typeface="Arial"/>
            </a:endParaRPr>
          </a:p>
          <a:p>
            <a:pPr indent="0" lvl="0" marL="0" marR="0" rtl="0" algn="ctr">
              <a:spcBef>
                <a:spcPts val="0"/>
              </a:spcBef>
              <a:spcAft>
                <a:spcPts val="0"/>
              </a:spcAft>
              <a:buNone/>
            </a:pPr>
            <a:r>
              <a:rPr b="1" lang="en-GB" sz="3600">
                <a:solidFill>
                  <a:schemeClr val="lt1"/>
                </a:solidFill>
                <a:latin typeface="Arial"/>
                <a:ea typeface="Arial"/>
                <a:cs typeface="Arial"/>
                <a:sym typeface="Arial"/>
              </a:rPr>
              <a:t>Non-judicial mechanisms</a:t>
            </a:r>
            <a:endParaRPr/>
          </a:p>
          <a:p>
            <a:pPr indent="0" lvl="0" marL="0" marR="0" rtl="0" algn="ctr">
              <a:spcBef>
                <a:spcPts val="0"/>
              </a:spcBef>
              <a:spcAft>
                <a:spcPts val="0"/>
              </a:spcAft>
              <a:buNone/>
            </a:pPr>
            <a:r>
              <a:rPr lang="en-GB" sz="2800">
                <a:solidFill>
                  <a:schemeClr val="lt1"/>
                </a:solidFill>
                <a:latin typeface="Arial"/>
                <a:ea typeface="Arial"/>
                <a:cs typeface="Arial"/>
                <a:sym typeface="Arial"/>
              </a:rPr>
              <a:t>State and non-state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231" name="Shape 231"/>
        <p:cNvGrpSpPr/>
        <p:nvPr/>
      </p:nvGrpSpPr>
      <p:grpSpPr>
        <a:xfrm>
          <a:off x="0" y="0"/>
          <a:ext cx="0" cy="0"/>
          <a:chOff x="0" y="0"/>
          <a:chExt cx="0" cy="0"/>
        </a:xfrm>
      </p:grpSpPr>
      <p:sp>
        <p:nvSpPr>
          <p:cNvPr id="232" name="Google Shape;232;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Pillar 3: Remedies</a:t>
            </a:r>
            <a:endParaRPr/>
          </a:p>
        </p:txBody>
      </p:sp>
      <p:cxnSp>
        <p:nvCxnSpPr>
          <p:cNvPr id="233" name="Google Shape;233;p25"/>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234" name="Google Shape;234;p25"/>
          <p:cNvSpPr txBox="1"/>
          <p:nvPr/>
        </p:nvSpPr>
        <p:spPr>
          <a:xfrm>
            <a:off x="457200" y="1570036"/>
            <a:ext cx="8229600" cy="47545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p:txBody>
      </p:sp>
      <p:sp>
        <p:nvSpPr>
          <p:cNvPr id="235" name="Google Shape;235;p25"/>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236" name="Google Shape;236;p25"/>
          <p:cNvSpPr txBox="1"/>
          <p:nvPr/>
        </p:nvSpPr>
        <p:spPr>
          <a:xfrm>
            <a:off x="990600" y="2045629"/>
            <a:ext cx="7162800" cy="4401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200">
                <a:solidFill>
                  <a:schemeClr val="lt1"/>
                </a:solidFill>
                <a:latin typeface="Arial"/>
                <a:ea typeface="Arial"/>
                <a:cs typeface="Arial"/>
                <a:sym typeface="Arial"/>
              </a:rPr>
              <a:t>Non Judicial Mechanisms:</a:t>
            </a:r>
            <a:endParaRPr/>
          </a:p>
          <a:p>
            <a:pPr indent="0" lvl="0" marL="0" marR="0" rtl="0" algn="l">
              <a:spcBef>
                <a:spcPts val="0"/>
              </a:spcBef>
              <a:spcAft>
                <a:spcPts val="0"/>
              </a:spcAft>
              <a:buNone/>
            </a:pPr>
            <a:r>
              <a:t/>
            </a:r>
            <a:endParaRPr b="1" sz="3200">
              <a:solidFill>
                <a:schemeClr val="lt1"/>
              </a:solidFill>
              <a:latin typeface="Arial"/>
              <a:ea typeface="Arial"/>
              <a:cs typeface="Arial"/>
              <a:sym typeface="Arial"/>
            </a:endParaRPr>
          </a:p>
          <a:p>
            <a:pPr indent="-342900" lvl="0" marL="342900" marR="0" rtl="0" algn="l">
              <a:spcBef>
                <a:spcPts val="0"/>
              </a:spcBef>
              <a:spcAft>
                <a:spcPts val="0"/>
              </a:spcAft>
              <a:buClr>
                <a:schemeClr val="lt1"/>
              </a:buClr>
              <a:buSzPts val="2400"/>
              <a:buFont typeface="Arial"/>
              <a:buChar char="•"/>
            </a:pPr>
            <a:r>
              <a:rPr lang="en-GB" sz="2400">
                <a:solidFill>
                  <a:schemeClr val="lt1"/>
                </a:solidFill>
                <a:latin typeface="Arial"/>
                <a:ea typeface="Arial"/>
                <a:cs typeface="Arial"/>
                <a:sym typeface="Arial"/>
              </a:rPr>
              <a:t>State-based non-judicial mechanisms</a:t>
            </a:r>
            <a:endParaRPr/>
          </a:p>
          <a:p>
            <a:pPr indent="-342900" lvl="1" marL="800100" marR="0" rtl="0" algn="l">
              <a:spcBef>
                <a:spcPts val="0"/>
              </a:spcBef>
              <a:spcAft>
                <a:spcPts val="0"/>
              </a:spcAft>
              <a:buClr>
                <a:schemeClr val="lt1"/>
              </a:buClr>
              <a:buSzPts val="2400"/>
              <a:buFont typeface="Arial"/>
              <a:buChar char="•"/>
            </a:pPr>
            <a:r>
              <a:rPr b="0" i="0" lang="en-GB" sz="2400" u="none" cap="none" strike="noStrike">
                <a:solidFill>
                  <a:schemeClr val="lt1"/>
                </a:solidFill>
                <a:latin typeface="Arial"/>
                <a:ea typeface="Arial"/>
                <a:cs typeface="Arial"/>
                <a:sym typeface="Arial"/>
              </a:rPr>
              <a:t>Example OECD and NHRIs</a:t>
            </a:r>
            <a:endParaRPr/>
          </a:p>
          <a:p>
            <a:pPr indent="-342900" lvl="0" marL="342900" marR="0" rtl="0" algn="l">
              <a:spcBef>
                <a:spcPts val="0"/>
              </a:spcBef>
              <a:spcAft>
                <a:spcPts val="0"/>
              </a:spcAft>
              <a:buClr>
                <a:schemeClr val="lt1"/>
              </a:buClr>
              <a:buSzPts val="2400"/>
              <a:buFont typeface="Arial"/>
              <a:buChar char="•"/>
            </a:pPr>
            <a:r>
              <a:rPr lang="en-GB" sz="2400">
                <a:solidFill>
                  <a:schemeClr val="lt1"/>
                </a:solidFill>
                <a:latin typeface="Arial"/>
                <a:ea typeface="Arial"/>
                <a:cs typeface="Arial"/>
                <a:sym typeface="Arial"/>
              </a:rPr>
              <a:t>Non-state-based, non-judicial mechanisms </a:t>
            </a:r>
            <a:endParaRPr/>
          </a:p>
          <a:p>
            <a:pPr indent="-342900" lvl="1" marL="800100" marR="0" rtl="0" algn="l">
              <a:spcBef>
                <a:spcPts val="0"/>
              </a:spcBef>
              <a:spcAft>
                <a:spcPts val="0"/>
              </a:spcAft>
              <a:buClr>
                <a:schemeClr val="lt1"/>
              </a:buClr>
              <a:buSzPts val="2400"/>
              <a:buFont typeface="Arial"/>
              <a:buChar char="•"/>
            </a:pPr>
            <a:r>
              <a:rPr b="0" i="0" lang="en-GB" sz="2400" u="none" cap="none" strike="noStrike">
                <a:solidFill>
                  <a:schemeClr val="lt1"/>
                </a:solidFill>
                <a:latin typeface="Arial"/>
                <a:ea typeface="Arial"/>
                <a:cs typeface="Arial"/>
                <a:sym typeface="Arial"/>
              </a:rPr>
              <a:t>legitimate, accessible, predictable, equitable, transparent, rights-compatible, a source of continuous learning and engagement – and dialogue-based</a:t>
            </a:r>
            <a:endParaRPr/>
          </a:p>
          <a:p>
            <a:pPr indent="-190500" lvl="1" marL="800100" marR="0" rtl="0" algn="l">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242" name="Shape 242"/>
        <p:cNvGrpSpPr/>
        <p:nvPr/>
      </p:nvGrpSpPr>
      <p:grpSpPr>
        <a:xfrm>
          <a:off x="0" y="0"/>
          <a:ext cx="0" cy="0"/>
          <a:chOff x="0" y="0"/>
          <a:chExt cx="0" cy="0"/>
        </a:xfrm>
      </p:grpSpPr>
      <p:sp>
        <p:nvSpPr>
          <p:cNvPr id="243" name="Google Shape;24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Calibri"/>
              <a:buNone/>
            </a:pPr>
            <a:br>
              <a:rPr lang="en-GB">
                <a:solidFill>
                  <a:schemeClr val="lt1"/>
                </a:solidFill>
              </a:rPr>
            </a:br>
            <a:r>
              <a:rPr lang="en-GB">
                <a:solidFill>
                  <a:schemeClr val="lt1"/>
                </a:solidFill>
              </a:rPr>
              <a:t>Other International Standards and Mechanisms</a:t>
            </a:r>
            <a:br>
              <a:rPr lang="en-GB">
                <a:solidFill>
                  <a:schemeClr val="lt1"/>
                </a:solidFill>
              </a:rPr>
            </a:br>
            <a:endParaRPr>
              <a:solidFill>
                <a:schemeClr val="lt1"/>
              </a:solidFill>
              <a:latin typeface="Arial"/>
              <a:ea typeface="Arial"/>
              <a:cs typeface="Arial"/>
              <a:sym typeface="Arial"/>
            </a:endParaRPr>
          </a:p>
        </p:txBody>
      </p:sp>
      <p:cxnSp>
        <p:nvCxnSpPr>
          <p:cNvPr id="244" name="Google Shape;244;p26"/>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245" name="Google Shape;245;p26"/>
          <p:cNvSpPr txBox="1"/>
          <p:nvPr/>
        </p:nvSpPr>
        <p:spPr>
          <a:xfrm>
            <a:off x="457200" y="1570036"/>
            <a:ext cx="8229600" cy="4754563"/>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246" name="Google Shape;246;p26"/>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247" name="Google Shape;247;p26"/>
          <p:cNvSpPr txBox="1"/>
          <p:nvPr/>
        </p:nvSpPr>
        <p:spPr>
          <a:xfrm>
            <a:off x="685800" y="1981200"/>
            <a:ext cx="7239000" cy="41857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200">
                <a:solidFill>
                  <a:schemeClr val="lt1"/>
                </a:solidFill>
                <a:latin typeface="Arial"/>
                <a:ea typeface="Arial"/>
                <a:cs typeface="Arial"/>
                <a:sym typeface="Arial"/>
              </a:rPr>
              <a:t>Other </a:t>
            </a:r>
            <a:r>
              <a:rPr b="1" lang="en-GB" sz="3200">
                <a:solidFill>
                  <a:schemeClr val="lt1"/>
                </a:solidFill>
                <a:latin typeface="Arial"/>
                <a:ea typeface="Arial"/>
                <a:cs typeface="Arial"/>
                <a:sym typeface="Arial"/>
              </a:rPr>
              <a:t>Voluntary</a:t>
            </a:r>
            <a:r>
              <a:rPr lang="en-GB" sz="3200">
                <a:solidFill>
                  <a:schemeClr val="lt1"/>
                </a:solidFill>
                <a:latin typeface="Arial"/>
                <a:ea typeface="Arial"/>
                <a:cs typeface="Arial"/>
                <a:sym typeface="Arial"/>
              </a:rPr>
              <a:t> standards:</a:t>
            </a:r>
            <a:endParaRPr/>
          </a:p>
          <a:p>
            <a:pPr indent="0" lvl="0" marL="0" marR="0" rtl="0" algn="ctr">
              <a:spcBef>
                <a:spcPts val="0"/>
              </a:spcBef>
              <a:spcAft>
                <a:spcPts val="0"/>
              </a:spcAft>
              <a:buNone/>
            </a:pPr>
            <a:r>
              <a:t/>
            </a:r>
            <a:endParaRPr sz="2400">
              <a:solidFill>
                <a:schemeClr val="lt1"/>
              </a:solidFill>
              <a:latin typeface="Arial"/>
              <a:ea typeface="Arial"/>
              <a:cs typeface="Arial"/>
              <a:sym typeface="Arial"/>
            </a:endParaRPr>
          </a:p>
          <a:p>
            <a:pPr indent="0" lvl="1" marL="457200" marR="0" rtl="0" algn="ctr">
              <a:spcBef>
                <a:spcPts val="0"/>
              </a:spcBef>
              <a:spcAft>
                <a:spcPts val="0"/>
              </a:spcAft>
              <a:buNone/>
            </a:pPr>
            <a:r>
              <a:rPr b="0" i="0" lang="en-GB" sz="2400" u="sng" cap="none" strike="noStrike">
                <a:solidFill>
                  <a:schemeClr val="lt1"/>
                </a:solidFill>
                <a:latin typeface="Arial"/>
                <a:ea typeface="Arial"/>
                <a:cs typeface="Arial"/>
                <a:sym typeface="Arial"/>
              </a:rPr>
              <a:t>UN Global Compact</a:t>
            </a:r>
            <a:endParaRPr/>
          </a:p>
          <a:p>
            <a:pPr indent="0" lvl="1" marL="457200" marR="0" rtl="0" algn="ctr">
              <a:spcBef>
                <a:spcPts val="0"/>
              </a:spcBef>
              <a:spcAft>
                <a:spcPts val="0"/>
              </a:spcAft>
              <a:buNone/>
            </a:pPr>
            <a:r>
              <a:t/>
            </a:r>
            <a:endParaRPr b="0" i="0" sz="2400" u="sng" cap="none" strike="noStrike">
              <a:solidFill>
                <a:schemeClr val="lt1"/>
              </a:solidFill>
              <a:latin typeface="Arial"/>
              <a:ea typeface="Arial"/>
              <a:cs typeface="Arial"/>
              <a:sym typeface="Arial"/>
            </a:endParaRPr>
          </a:p>
          <a:p>
            <a:pPr indent="0" lvl="1" marL="457200" marR="0" rtl="0" algn="ctr">
              <a:spcBef>
                <a:spcPts val="0"/>
              </a:spcBef>
              <a:spcAft>
                <a:spcPts val="0"/>
              </a:spcAft>
              <a:buNone/>
            </a:pPr>
            <a:r>
              <a:rPr b="0" i="0" lang="en-GB" sz="2400" u="sng" cap="none" strike="noStrike">
                <a:solidFill>
                  <a:schemeClr val="lt1"/>
                </a:solidFill>
                <a:latin typeface="Arial"/>
                <a:ea typeface="Arial"/>
                <a:cs typeface="Arial"/>
                <a:sym typeface="Arial"/>
              </a:rPr>
              <a:t>The </a:t>
            </a:r>
            <a:r>
              <a:rPr b="0" i="0" lang="en-GB" sz="2400" u="sng" cap="none" strike="noStrike">
                <a:solidFill>
                  <a:schemeClr val="hlink"/>
                </a:solidFill>
                <a:latin typeface="Arial"/>
                <a:ea typeface="Arial"/>
                <a:cs typeface="Arial"/>
                <a:sym typeface="Arial"/>
                <a:hlinkClick r:id="rId3"/>
              </a:rPr>
              <a:t>Voluntary Principles on Security and Human Rights</a:t>
            </a:r>
            <a:r>
              <a:rPr b="0" i="0" lang="en-GB" sz="2400" u="sng" cap="none" strike="noStrike">
                <a:solidFill>
                  <a:schemeClr val="lt1"/>
                </a:solidFill>
                <a:latin typeface="Arial"/>
                <a:ea typeface="Arial"/>
                <a:cs typeface="Arial"/>
                <a:sym typeface="Arial"/>
              </a:rPr>
              <a:t> and</a:t>
            </a:r>
            <a:endParaRPr/>
          </a:p>
          <a:p>
            <a:pPr indent="0" lvl="1" marL="457200" marR="0" rtl="0" algn="ctr">
              <a:spcBef>
                <a:spcPts val="0"/>
              </a:spcBef>
              <a:spcAft>
                <a:spcPts val="0"/>
              </a:spcAft>
              <a:buNone/>
            </a:pPr>
            <a:r>
              <a:rPr b="0" i="0" lang="en-GB" sz="2400" u="sng" cap="none" strike="noStrike">
                <a:solidFill>
                  <a:schemeClr val="lt1"/>
                </a:solidFill>
                <a:latin typeface="Arial"/>
                <a:ea typeface="Arial"/>
                <a:cs typeface="Arial"/>
                <a:sym typeface="Arial"/>
              </a:rPr>
              <a:t> </a:t>
            </a:r>
            <a:endParaRPr/>
          </a:p>
          <a:p>
            <a:pPr indent="0" lvl="1" marL="457200" marR="0" rtl="0" algn="ctr">
              <a:spcBef>
                <a:spcPts val="0"/>
              </a:spcBef>
              <a:spcAft>
                <a:spcPts val="0"/>
              </a:spcAft>
              <a:buNone/>
            </a:pPr>
            <a:r>
              <a:rPr b="0" i="0" lang="en-GB" sz="2400" u="sng" cap="none" strike="noStrike">
                <a:solidFill>
                  <a:schemeClr val="lt1"/>
                </a:solidFill>
                <a:latin typeface="Arial"/>
                <a:ea typeface="Arial"/>
                <a:cs typeface="Arial"/>
                <a:sym typeface="Arial"/>
              </a:rPr>
              <a:t>The Global Network Initiative</a:t>
            </a:r>
            <a:endParaRPr/>
          </a:p>
          <a:p>
            <a:pPr indent="0" lvl="1" marL="457200" marR="0" rtl="0" algn="l">
              <a:spcBef>
                <a:spcPts val="0"/>
              </a:spcBef>
              <a:spcAft>
                <a:spcPts val="0"/>
              </a:spcAft>
              <a:buNone/>
            </a:pPr>
            <a:r>
              <a:t/>
            </a:r>
            <a:endParaRPr b="0" i="0" sz="2400" u="none" cap="none" strike="noStrike">
              <a:solidFill>
                <a:srgbClr val="D8D8D8"/>
              </a:solidFill>
              <a:latin typeface="Calibri"/>
              <a:ea typeface="Calibri"/>
              <a:cs typeface="Calibri"/>
              <a:sym typeface="Calibri"/>
            </a:endParaRPr>
          </a:p>
          <a:p>
            <a:pPr indent="-190500" lvl="1" marL="800100" marR="0" rtl="0" algn="l">
              <a:spcBef>
                <a:spcPts val="0"/>
              </a:spcBef>
              <a:spcAft>
                <a:spcPts val="0"/>
              </a:spcAft>
              <a:buClr>
                <a:schemeClr val="dk1"/>
              </a:buClr>
              <a:buSzPts val="2400"/>
              <a:buFont typeface="Arial"/>
              <a:buNone/>
            </a:pPr>
            <a:r>
              <a:t/>
            </a:r>
            <a:endParaRPr b="0" i="0" sz="2400" u="none" cap="none" strike="noStrike">
              <a:solidFill>
                <a:srgbClr val="D8D8D8"/>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253" name="Shape 253"/>
        <p:cNvGrpSpPr/>
        <p:nvPr/>
      </p:nvGrpSpPr>
      <p:grpSpPr>
        <a:xfrm>
          <a:off x="0" y="0"/>
          <a:ext cx="0" cy="0"/>
          <a:chOff x="0" y="0"/>
          <a:chExt cx="0" cy="0"/>
        </a:xfrm>
      </p:grpSpPr>
      <p:sp>
        <p:nvSpPr>
          <p:cNvPr id="254" name="Google Shape;254;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Next…</a:t>
            </a:r>
            <a:endParaRPr/>
          </a:p>
        </p:txBody>
      </p:sp>
      <p:cxnSp>
        <p:nvCxnSpPr>
          <p:cNvPr id="255" name="Google Shape;255;p27"/>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256" name="Google Shape;256;p27"/>
          <p:cNvSpPr txBox="1"/>
          <p:nvPr/>
        </p:nvSpPr>
        <p:spPr>
          <a:xfrm>
            <a:off x="457200" y="1570036"/>
            <a:ext cx="8229600" cy="47545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lt1"/>
              </a:solidFill>
              <a:latin typeface="Calibri"/>
              <a:ea typeface="Calibri"/>
              <a:cs typeface="Calibri"/>
              <a:sym typeface="Calibri"/>
            </a:endParaRPr>
          </a:p>
        </p:txBody>
      </p:sp>
      <p:sp>
        <p:nvSpPr>
          <p:cNvPr id="257" name="Google Shape;257;p27"/>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258" name="Google Shape;258;p27"/>
          <p:cNvSpPr txBox="1"/>
          <p:nvPr/>
        </p:nvSpPr>
        <p:spPr>
          <a:xfrm>
            <a:off x="381000" y="1800284"/>
            <a:ext cx="7848600"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D8D8D8"/>
                </a:solidFill>
                <a:latin typeface="Arial"/>
                <a:ea typeface="Arial"/>
                <a:cs typeface="Arial"/>
                <a:sym typeface="Arial"/>
              </a:rPr>
              <a:t>Webinar 2 </a:t>
            </a:r>
            <a:endParaRPr/>
          </a:p>
          <a:p>
            <a:pPr indent="0" lvl="0" marL="0" marR="0" rtl="0" algn="l">
              <a:spcBef>
                <a:spcPts val="0"/>
              </a:spcBef>
              <a:spcAft>
                <a:spcPts val="0"/>
              </a:spcAft>
              <a:buNone/>
            </a:pPr>
            <a:r>
              <a:t/>
            </a:r>
            <a:endParaRPr b="1" sz="1800">
              <a:solidFill>
                <a:srgbClr val="D8D8D8"/>
              </a:solidFill>
              <a:latin typeface="Arial"/>
              <a:ea typeface="Arial"/>
              <a:cs typeface="Arial"/>
              <a:sym typeface="Arial"/>
            </a:endParaRPr>
          </a:p>
          <a:p>
            <a:pPr indent="0" lvl="0" marL="0" marR="0" rtl="0" algn="l">
              <a:spcBef>
                <a:spcPts val="0"/>
              </a:spcBef>
              <a:spcAft>
                <a:spcPts val="0"/>
              </a:spcAft>
              <a:buNone/>
            </a:pPr>
            <a:r>
              <a:rPr lang="en-GB" sz="1800">
                <a:solidFill>
                  <a:schemeClr val="lt1"/>
                </a:solidFill>
                <a:latin typeface="Arial"/>
                <a:ea typeface="Arial"/>
                <a:cs typeface="Arial"/>
                <a:sym typeface="Arial"/>
              </a:rPr>
              <a:t>Business and Human Rights in the digital environment.</a:t>
            </a:r>
            <a:endParaRPr/>
          </a:p>
          <a:p>
            <a:pPr indent="0" lvl="0" marL="0" marR="0" rtl="0" algn="l">
              <a:spcBef>
                <a:spcPts val="0"/>
              </a:spcBef>
              <a:spcAft>
                <a:spcPts val="0"/>
              </a:spcAft>
              <a:buNone/>
            </a:pPr>
            <a:r>
              <a:t/>
            </a:r>
            <a:endParaRPr b="1" sz="1800">
              <a:solidFill>
                <a:srgbClr val="D8D8D8"/>
              </a:solidFill>
              <a:latin typeface="Arial"/>
              <a:ea typeface="Arial"/>
              <a:cs typeface="Arial"/>
              <a:sym typeface="Arial"/>
            </a:endParaRPr>
          </a:p>
          <a:p>
            <a:pPr indent="0" lvl="0" marL="0" marR="0" rtl="0" algn="l">
              <a:spcBef>
                <a:spcPts val="0"/>
              </a:spcBef>
              <a:spcAft>
                <a:spcPts val="0"/>
              </a:spcAft>
              <a:buNone/>
            </a:pPr>
            <a:r>
              <a:rPr b="1" lang="en-GB" sz="1800">
                <a:solidFill>
                  <a:srgbClr val="D8D8D8"/>
                </a:solidFill>
                <a:latin typeface="Arial"/>
                <a:ea typeface="Arial"/>
                <a:cs typeface="Arial"/>
                <a:sym typeface="Arial"/>
              </a:rPr>
              <a:t>Webinar 3 </a:t>
            </a:r>
            <a:endParaRPr sz="1800">
              <a:solidFill>
                <a:srgbClr val="D8D8D8"/>
              </a:solidFill>
              <a:latin typeface="Arial"/>
              <a:ea typeface="Arial"/>
              <a:cs typeface="Arial"/>
              <a:sym typeface="Arial"/>
            </a:endParaRPr>
          </a:p>
          <a:p>
            <a:pPr indent="0" lvl="0" marL="0" marR="0" rtl="0" algn="l">
              <a:spcBef>
                <a:spcPts val="0"/>
              </a:spcBef>
              <a:spcAft>
                <a:spcPts val="0"/>
              </a:spcAft>
              <a:buNone/>
            </a:pPr>
            <a:br>
              <a:rPr lang="en-GB" sz="1800">
                <a:solidFill>
                  <a:srgbClr val="D8D8D8"/>
                </a:solidFill>
                <a:latin typeface="Arial"/>
                <a:ea typeface="Arial"/>
                <a:cs typeface="Arial"/>
                <a:sym typeface="Arial"/>
              </a:rPr>
            </a:br>
            <a:r>
              <a:rPr lang="en-GB" sz="1800">
                <a:solidFill>
                  <a:srgbClr val="D8D8D8"/>
                </a:solidFill>
                <a:latin typeface="Arial"/>
                <a:ea typeface="Arial"/>
                <a:cs typeface="Arial"/>
                <a:sym typeface="Arial"/>
              </a:rPr>
              <a:t>Key Priority Issues: Privacy</a:t>
            </a:r>
            <a:endParaRPr/>
          </a:p>
          <a:p>
            <a:pPr indent="0" lvl="0" marL="0" marR="0" rtl="0" algn="l">
              <a:spcBef>
                <a:spcPts val="0"/>
              </a:spcBef>
              <a:spcAft>
                <a:spcPts val="0"/>
              </a:spcAft>
              <a:buNone/>
            </a:pPr>
            <a:r>
              <a:t/>
            </a:r>
            <a:endParaRPr sz="1800">
              <a:solidFill>
                <a:srgbClr val="D8D8D8"/>
              </a:solidFill>
              <a:latin typeface="Arial"/>
              <a:ea typeface="Arial"/>
              <a:cs typeface="Arial"/>
              <a:sym typeface="Arial"/>
            </a:endParaRPr>
          </a:p>
          <a:p>
            <a:pPr indent="0" lvl="0" marL="0" marR="0" rtl="0" algn="l">
              <a:spcBef>
                <a:spcPts val="0"/>
              </a:spcBef>
              <a:spcAft>
                <a:spcPts val="0"/>
              </a:spcAft>
              <a:buNone/>
            </a:pPr>
            <a:r>
              <a:rPr b="1" lang="en-GB" sz="1800">
                <a:solidFill>
                  <a:srgbClr val="D8D8D8"/>
                </a:solidFill>
                <a:latin typeface="Arial"/>
                <a:ea typeface="Arial"/>
                <a:cs typeface="Arial"/>
                <a:sym typeface="Arial"/>
              </a:rPr>
              <a:t>Webinar 4</a:t>
            </a:r>
            <a:endParaRPr/>
          </a:p>
          <a:p>
            <a:pPr indent="0" lvl="0" marL="0" marR="0" rtl="0" algn="l">
              <a:spcBef>
                <a:spcPts val="0"/>
              </a:spcBef>
              <a:spcAft>
                <a:spcPts val="0"/>
              </a:spcAft>
              <a:buNone/>
            </a:pPr>
            <a:r>
              <a:t/>
            </a:r>
            <a:endParaRPr sz="1800">
              <a:solidFill>
                <a:srgbClr val="D8D8D8"/>
              </a:solidFill>
              <a:latin typeface="Arial"/>
              <a:ea typeface="Arial"/>
              <a:cs typeface="Arial"/>
              <a:sym typeface="Arial"/>
            </a:endParaRPr>
          </a:p>
          <a:p>
            <a:pPr indent="0" lvl="0" marL="0" marR="0" rtl="0" algn="l">
              <a:spcBef>
                <a:spcPts val="0"/>
              </a:spcBef>
              <a:spcAft>
                <a:spcPts val="0"/>
              </a:spcAft>
              <a:buNone/>
            </a:pPr>
            <a:r>
              <a:rPr lang="en-GB" sz="1800">
                <a:solidFill>
                  <a:srgbClr val="D8D8D8"/>
                </a:solidFill>
                <a:latin typeface="Arial"/>
                <a:ea typeface="Arial"/>
                <a:cs typeface="Arial"/>
                <a:sym typeface="Arial"/>
              </a:rPr>
              <a:t>Key Priority Issues: Freedom of Expression</a:t>
            </a:r>
            <a:endParaRPr/>
          </a:p>
          <a:p>
            <a:pPr indent="0" lvl="0" marL="0" marR="0" rtl="0" algn="l">
              <a:spcBef>
                <a:spcPts val="0"/>
              </a:spcBef>
              <a:spcAft>
                <a:spcPts val="0"/>
              </a:spcAft>
              <a:buNone/>
            </a:pPr>
            <a:r>
              <a:t/>
            </a:r>
            <a:endParaRPr sz="1800">
              <a:solidFill>
                <a:srgbClr val="D8D8D8"/>
              </a:solidFill>
              <a:latin typeface="Calibri"/>
              <a:ea typeface="Calibri"/>
              <a:cs typeface="Calibri"/>
              <a:sym typeface="Calibri"/>
            </a:endParaRPr>
          </a:p>
          <a:p>
            <a:pPr indent="0" lvl="0" marL="0" marR="0" rtl="0" algn="l">
              <a:spcBef>
                <a:spcPts val="0"/>
              </a:spcBef>
              <a:spcAft>
                <a:spcPts val="0"/>
              </a:spcAft>
              <a:buNone/>
            </a:pPr>
            <a:r>
              <a:t/>
            </a:r>
            <a:endParaRPr sz="1800">
              <a:solidFill>
                <a:srgbClr val="D8D8D8"/>
              </a:solidFill>
              <a:latin typeface="Calibri"/>
              <a:ea typeface="Calibri"/>
              <a:cs typeface="Calibri"/>
              <a:sym typeface="Calibri"/>
            </a:endParaRPr>
          </a:p>
          <a:p>
            <a:pPr indent="0" lvl="0" marL="0" marR="0" rtl="0" algn="l">
              <a:spcBef>
                <a:spcPts val="0"/>
              </a:spcBef>
              <a:spcAft>
                <a:spcPts val="0"/>
              </a:spcAft>
              <a:buNone/>
            </a:pPr>
            <a:r>
              <a:t/>
            </a:r>
            <a:endParaRPr sz="1800">
              <a:solidFill>
                <a:srgbClr val="D8D8D8"/>
              </a:solidFill>
              <a:latin typeface="Calibri"/>
              <a:ea typeface="Calibri"/>
              <a:cs typeface="Calibri"/>
              <a:sym typeface="Calibri"/>
            </a:endParaRPr>
          </a:p>
          <a:p>
            <a:pPr indent="0" lvl="0" marL="0" marR="0" rtl="0" algn="l">
              <a:spcBef>
                <a:spcPts val="0"/>
              </a:spcBef>
              <a:spcAft>
                <a:spcPts val="0"/>
              </a:spcAft>
              <a:buNone/>
            </a:pPr>
            <a:r>
              <a:t/>
            </a:r>
            <a:endParaRPr sz="1800">
              <a:solidFill>
                <a:srgbClr val="D8D8D8"/>
              </a:solidFill>
              <a:latin typeface="Calibri"/>
              <a:ea typeface="Calibri"/>
              <a:cs typeface="Calibri"/>
              <a:sym typeface="Calibri"/>
            </a:endParaRPr>
          </a:p>
          <a:p>
            <a:pPr indent="0" lvl="0" marL="0" marR="0" rtl="0" algn="l">
              <a:spcBef>
                <a:spcPts val="0"/>
              </a:spcBef>
              <a:spcAft>
                <a:spcPts val="0"/>
              </a:spcAft>
              <a:buNone/>
            </a:pPr>
            <a:r>
              <a:t/>
            </a:r>
            <a:endParaRPr sz="1800">
              <a:solidFill>
                <a:srgbClr val="D8D8D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97" name="Shape 97"/>
        <p:cNvGrpSpPr/>
        <p:nvPr/>
      </p:nvGrpSpPr>
      <p:grpSpPr>
        <a:xfrm>
          <a:off x="0" y="0"/>
          <a:ext cx="0" cy="0"/>
          <a:chOff x="0" y="0"/>
          <a:chExt cx="0" cy="0"/>
        </a:xfrm>
      </p:grpSpPr>
      <p:sp>
        <p:nvSpPr>
          <p:cNvPr id="98" name="Google Shape;98;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Webinars</a:t>
            </a:r>
            <a:endParaRPr/>
          </a:p>
        </p:txBody>
      </p:sp>
      <p:cxnSp>
        <p:nvCxnSpPr>
          <p:cNvPr id="99" name="Google Shape;99;p14"/>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100" name="Google Shape;100;p14"/>
          <p:cNvSpPr/>
          <p:nvPr/>
        </p:nvSpPr>
        <p:spPr>
          <a:xfrm>
            <a:off x="3200400" y="1600200"/>
            <a:ext cx="9144000" cy="4572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chemeClr val="dk1"/>
              </a:buClr>
              <a:buSzPts val="1800"/>
              <a:buFont typeface="Arial"/>
              <a:buNone/>
            </a:pPr>
            <a:br>
              <a:rPr b="0" i="0" lang="en-GB"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1" name="Google Shape;101;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t/>
            </a:r>
            <a:endParaRPr/>
          </a:p>
          <a:p>
            <a:pPr indent="0" lvl="0" marL="0" rtl="0" algn="l">
              <a:lnSpc>
                <a:spcPct val="90000"/>
              </a:lnSpc>
              <a:spcBef>
                <a:spcPts val="0"/>
              </a:spcBef>
              <a:spcAft>
                <a:spcPts val="0"/>
              </a:spcAft>
              <a:buClr>
                <a:schemeClr val="dk1"/>
              </a:buClr>
              <a:buSzPts val="3200"/>
              <a:buNone/>
            </a:pPr>
            <a:r>
              <a:t/>
            </a:r>
            <a:endParaRPr/>
          </a:p>
          <a:p>
            <a:pPr indent="0" lvl="0" marL="0" rtl="0" algn="l">
              <a:lnSpc>
                <a:spcPct val="90000"/>
              </a:lnSpc>
              <a:spcBef>
                <a:spcPts val="0"/>
              </a:spcBef>
              <a:spcAft>
                <a:spcPts val="0"/>
              </a:spcAft>
              <a:buClr>
                <a:srgbClr val="D8D8D8"/>
              </a:buClr>
              <a:buSzPts val="3200"/>
              <a:buNone/>
            </a:pPr>
            <a:r>
              <a:rPr lang="en-GB">
                <a:solidFill>
                  <a:srgbClr val="D8D8D8"/>
                </a:solidFill>
                <a:latin typeface="Arial"/>
                <a:ea typeface="Arial"/>
                <a:cs typeface="Arial"/>
                <a:sym typeface="Arial"/>
              </a:rPr>
              <a:t>1. Introduction to Business and Human Rights (BHR)</a:t>
            </a:r>
            <a:endParaRPr/>
          </a:p>
          <a:p>
            <a:pPr indent="-139700" lvl="0" marL="342900" rtl="0" algn="l">
              <a:lnSpc>
                <a:spcPct val="90000"/>
              </a:lnSpc>
              <a:spcBef>
                <a:spcPts val="0"/>
              </a:spcBef>
              <a:spcAft>
                <a:spcPts val="0"/>
              </a:spcAft>
              <a:buClr>
                <a:schemeClr val="dk1"/>
              </a:buClr>
              <a:buSzPts val="3200"/>
              <a:buNone/>
            </a:pPr>
            <a:r>
              <a:t/>
            </a:r>
            <a:endParaRPr>
              <a:solidFill>
                <a:srgbClr val="D8D8D8"/>
              </a:solidFill>
              <a:latin typeface="Arial"/>
              <a:ea typeface="Arial"/>
              <a:cs typeface="Arial"/>
              <a:sym typeface="Arial"/>
            </a:endParaRPr>
          </a:p>
          <a:p>
            <a:pPr indent="0" lvl="0" marL="0" rtl="0" algn="l">
              <a:lnSpc>
                <a:spcPct val="90000"/>
              </a:lnSpc>
              <a:spcBef>
                <a:spcPts val="0"/>
              </a:spcBef>
              <a:spcAft>
                <a:spcPts val="0"/>
              </a:spcAft>
              <a:buClr>
                <a:srgbClr val="D8D8D8"/>
              </a:buClr>
              <a:buSzPts val="3200"/>
              <a:buNone/>
            </a:pPr>
            <a:r>
              <a:rPr lang="en-GB">
                <a:solidFill>
                  <a:srgbClr val="D8D8D8"/>
                </a:solidFill>
                <a:latin typeface="Arial"/>
                <a:ea typeface="Arial"/>
                <a:cs typeface="Arial"/>
                <a:sym typeface="Arial"/>
              </a:rPr>
              <a:t>2. BHR in the Digital Environment</a:t>
            </a:r>
            <a:endParaRPr/>
          </a:p>
          <a:p>
            <a:pPr indent="0" lvl="0" marL="0" rtl="0" algn="l">
              <a:lnSpc>
                <a:spcPct val="90000"/>
              </a:lnSpc>
              <a:spcBef>
                <a:spcPts val="0"/>
              </a:spcBef>
              <a:spcAft>
                <a:spcPts val="0"/>
              </a:spcAft>
              <a:buClr>
                <a:schemeClr val="dk1"/>
              </a:buClr>
              <a:buSzPts val="3200"/>
              <a:buNone/>
            </a:pPr>
            <a:r>
              <a:t/>
            </a:r>
            <a:endParaRPr>
              <a:solidFill>
                <a:srgbClr val="D8D8D8"/>
              </a:solidFill>
              <a:latin typeface="Arial"/>
              <a:ea typeface="Arial"/>
              <a:cs typeface="Arial"/>
              <a:sym typeface="Arial"/>
            </a:endParaRPr>
          </a:p>
          <a:p>
            <a:pPr indent="0" lvl="0" marL="0" rtl="0" algn="l">
              <a:lnSpc>
                <a:spcPct val="90000"/>
              </a:lnSpc>
              <a:spcBef>
                <a:spcPts val="0"/>
              </a:spcBef>
              <a:spcAft>
                <a:spcPts val="0"/>
              </a:spcAft>
              <a:buClr>
                <a:srgbClr val="D8D8D8"/>
              </a:buClr>
              <a:buSzPts val="3200"/>
              <a:buNone/>
            </a:pPr>
            <a:r>
              <a:rPr lang="en-GB">
                <a:solidFill>
                  <a:srgbClr val="D8D8D8"/>
                </a:solidFill>
                <a:latin typeface="Arial"/>
                <a:ea typeface="Arial"/>
                <a:cs typeface="Arial"/>
                <a:sym typeface="Arial"/>
              </a:rPr>
              <a:t>3. Key Priority Issues: Privacy</a:t>
            </a:r>
            <a:endParaRPr/>
          </a:p>
          <a:p>
            <a:pPr indent="0" lvl="0" marL="0" rtl="0" algn="l">
              <a:lnSpc>
                <a:spcPct val="90000"/>
              </a:lnSpc>
              <a:spcBef>
                <a:spcPts val="0"/>
              </a:spcBef>
              <a:spcAft>
                <a:spcPts val="0"/>
              </a:spcAft>
              <a:buClr>
                <a:schemeClr val="dk1"/>
              </a:buClr>
              <a:buSzPts val="3200"/>
              <a:buNone/>
            </a:pPr>
            <a:r>
              <a:t/>
            </a:r>
            <a:endParaRPr>
              <a:solidFill>
                <a:srgbClr val="D8D8D8"/>
              </a:solidFill>
              <a:latin typeface="Arial"/>
              <a:ea typeface="Arial"/>
              <a:cs typeface="Arial"/>
              <a:sym typeface="Arial"/>
            </a:endParaRPr>
          </a:p>
          <a:p>
            <a:pPr indent="0" lvl="0" marL="0" rtl="0" algn="l">
              <a:lnSpc>
                <a:spcPct val="90000"/>
              </a:lnSpc>
              <a:spcBef>
                <a:spcPts val="0"/>
              </a:spcBef>
              <a:spcAft>
                <a:spcPts val="0"/>
              </a:spcAft>
              <a:buClr>
                <a:srgbClr val="D8D8D8"/>
              </a:buClr>
              <a:buSzPts val="3200"/>
              <a:buNone/>
            </a:pPr>
            <a:r>
              <a:rPr lang="en-GB">
                <a:solidFill>
                  <a:srgbClr val="D8D8D8"/>
                </a:solidFill>
                <a:latin typeface="Arial"/>
                <a:ea typeface="Arial"/>
                <a:cs typeface="Arial"/>
                <a:sym typeface="Arial"/>
              </a:rPr>
              <a:t>4. Key Priority Issues: Free Expression</a:t>
            </a:r>
            <a:endParaRPr/>
          </a:p>
          <a:p>
            <a:pPr indent="-139700" lvl="0" marL="342900" rtl="0" algn="l">
              <a:lnSpc>
                <a:spcPct val="90000"/>
              </a:lnSpc>
              <a:spcBef>
                <a:spcPts val="640"/>
              </a:spcBef>
              <a:spcAft>
                <a:spcPts val="0"/>
              </a:spcAft>
              <a:buClr>
                <a:schemeClr val="dk1"/>
              </a:buClr>
              <a:buSzPts val="32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107" name="Shape 107"/>
        <p:cNvGrpSpPr/>
        <p:nvPr/>
      </p:nvGrpSpPr>
      <p:grpSpPr>
        <a:xfrm>
          <a:off x="0" y="0"/>
          <a:ext cx="0" cy="0"/>
          <a:chOff x="0" y="0"/>
          <a:chExt cx="0" cy="0"/>
        </a:xfrm>
      </p:grpSpPr>
      <p:sp>
        <p:nvSpPr>
          <p:cNvPr id="108" name="Google Shape;108;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Business and Human Rights</a:t>
            </a:r>
            <a:endParaRPr/>
          </a:p>
        </p:txBody>
      </p:sp>
      <p:cxnSp>
        <p:nvCxnSpPr>
          <p:cNvPr id="109" name="Google Shape;109;p15"/>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110" name="Google Shape;110;p15"/>
          <p:cNvSpPr txBox="1"/>
          <p:nvPr/>
        </p:nvSpPr>
        <p:spPr>
          <a:xfrm>
            <a:off x="457200" y="1600200"/>
            <a:ext cx="5181600" cy="259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11" name="Google Shape;111;p15"/>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12" name="Google Shape;112;p15"/>
          <p:cNvSpPr txBox="1"/>
          <p:nvPr/>
        </p:nvSpPr>
        <p:spPr>
          <a:xfrm>
            <a:off x="457200" y="4191000"/>
            <a:ext cx="8229600" cy="213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113" name="Google Shape;113;p15"/>
          <p:cNvPicPr preferRelativeResize="0"/>
          <p:nvPr/>
        </p:nvPicPr>
        <p:blipFill rotWithShape="1">
          <a:blip r:embed="rId3">
            <a:alphaModFix/>
          </a:blip>
          <a:srcRect b="0" l="0" r="0" t="0"/>
          <a:stretch/>
        </p:blipFill>
        <p:spPr>
          <a:xfrm>
            <a:off x="304800" y="1972856"/>
            <a:ext cx="5407671" cy="2351494"/>
          </a:xfrm>
          <a:prstGeom prst="rect">
            <a:avLst/>
          </a:prstGeom>
          <a:noFill/>
          <a:ln>
            <a:noFill/>
          </a:ln>
        </p:spPr>
      </p:pic>
      <p:pic>
        <p:nvPicPr>
          <p:cNvPr id="114" name="Google Shape;114;p15"/>
          <p:cNvPicPr preferRelativeResize="0"/>
          <p:nvPr>
            <p:ph idx="1" type="body"/>
          </p:nvPr>
        </p:nvPicPr>
        <p:blipFill rotWithShape="1">
          <a:blip r:embed="rId4">
            <a:alphaModFix/>
          </a:blip>
          <a:srcRect b="0" l="0" r="0" t="0"/>
          <a:stretch/>
        </p:blipFill>
        <p:spPr>
          <a:xfrm>
            <a:off x="5860729" y="1972856"/>
            <a:ext cx="1651000" cy="1219200"/>
          </a:xfrm>
          <a:prstGeom prst="rect">
            <a:avLst/>
          </a:prstGeom>
          <a:noFill/>
          <a:ln>
            <a:noFill/>
          </a:ln>
        </p:spPr>
      </p:pic>
      <p:pic>
        <p:nvPicPr>
          <p:cNvPr id="115" name="Google Shape;115;p15"/>
          <p:cNvPicPr preferRelativeResize="0"/>
          <p:nvPr/>
        </p:nvPicPr>
        <p:blipFill rotWithShape="1">
          <a:blip r:embed="rId5">
            <a:alphaModFix/>
          </a:blip>
          <a:srcRect b="0" l="0" r="0" t="0"/>
          <a:stretch/>
        </p:blipFill>
        <p:spPr>
          <a:xfrm>
            <a:off x="5860729" y="3448026"/>
            <a:ext cx="3066222" cy="23348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121" name="Shape 121"/>
        <p:cNvGrpSpPr/>
        <p:nvPr/>
      </p:nvGrpSpPr>
      <p:grpSpPr>
        <a:xfrm>
          <a:off x="0" y="0"/>
          <a:ext cx="0" cy="0"/>
          <a:chOff x="0" y="0"/>
          <a:chExt cx="0" cy="0"/>
        </a:xfrm>
      </p:grpSpPr>
      <p:sp>
        <p:nvSpPr>
          <p:cNvPr id="122" name="Google Shape;1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Business and Human Rights</a:t>
            </a:r>
            <a:endParaRPr/>
          </a:p>
        </p:txBody>
      </p:sp>
      <p:cxnSp>
        <p:nvCxnSpPr>
          <p:cNvPr id="123" name="Google Shape;123;p16"/>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124" name="Google Shape;124;p16"/>
          <p:cNvSpPr txBox="1"/>
          <p:nvPr/>
        </p:nvSpPr>
        <p:spPr>
          <a:xfrm>
            <a:off x="457200" y="1600200"/>
            <a:ext cx="5181600" cy="259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25" name="Google Shape;125;p16"/>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26" name="Google Shape;126;p16"/>
          <p:cNvSpPr txBox="1"/>
          <p:nvPr/>
        </p:nvSpPr>
        <p:spPr>
          <a:xfrm>
            <a:off x="457200" y="4191000"/>
            <a:ext cx="8229600" cy="213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127" name="Google Shape;127;p16"/>
          <p:cNvPicPr preferRelativeResize="0"/>
          <p:nvPr>
            <p:ph idx="1" type="body"/>
          </p:nvPr>
        </p:nvPicPr>
        <p:blipFill rotWithShape="1">
          <a:blip r:embed="rId3">
            <a:alphaModFix/>
          </a:blip>
          <a:srcRect b="0" l="0" r="0" t="0"/>
          <a:stretch/>
        </p:blipFill>
        <p:spPr>
          <a:xfrm>
            <a:off x="1270000" y="1767681"/>
            <a:ext cx="6604000" cy="419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133" name="Shape 133"/>
        <p:cNvGrpSpPr/>
        <p:nvPr/>
      </p:nvGrpSpPr>
      <p:grpSpPr>
        <a:xfrm>
          <a:off x="0" y="0"/>
          <a:ext cx="0" cy="0"/>
          <a:chOff x="0" y="0"/>
          <a:chExt cx="0" cy="0"/>
        </a:xfrm>
      </p:grpSpPr>
      <p:sp>
        <p:nvSpPr>
          <p:cNvPr id="134" name="Google Shape;13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Pillar 1: State duty to protect</a:t>
            </a:r>
            <a:endParaRPr/>
          </a:p>
        </p:txBody>
      </p:sp>
      <p:cxnSp>
        <p:nvCxnSpPr>
          <p:cNvPr id="135" name="Google Shape;135;p17"/>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136" name="Google Shape;136;p17"/>
          <p:cNvSpPr txBox="1"/>
          <p:nvPr/>
        </p:nvSpPr>
        <p:spPr>
          <a:xfrm>
            <a:off x="457200" y="1570037"/>
            <a:ext cx="4800600" cy="25908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37" name="Google Shape;137;p17"/>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38" name="Google Shape;138;p17"/>
          <p:cNvSpPr txBox="1"/>
          <p:nvPr/>
        </p:nvSpPr>
        <p:spPr>
          <a:xfrm>
            <a:off x="457200" y="4191000"/>
            <a:ext cx="8229600" cy="213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39" name="Google Shape;139;p17"/>
          <p:cNvSpPr txBox="1"/>
          <p:nvPr/>
        </p:nvSpPr>
        <p:spPr>
          <a:xfrm>
            <a:off x="457200" y="2740104"/>
            <a:ext cx="8229600" cy="24006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2400" u="none" cap="none" strike="noStrike">
                <a:solidFill>
                  <a:schemeClr val="lt1"/>
                </a:solidFill>
                <a:latin typeface="Arial"/>
                <a:ea typeface="Arial"/>
                <a:cs typeface="Arial"/>
                <a:sym typeface="Arial"/>
              </a:rPr>
              <a:t>The </a:t>
            </a:r>
            <a:r>
              <a:rPr b="1" i="0" lang="en-GB" sz="3600" u="none" cap="none" strike="noStrike">
                <a:solidFill>
                  <a:schemeClr val="lt1"/>
                </a:solidFill>
                <a:latin typeface="Arial"/>
                <a:ea typeface="Arial"/>
                <a:cs typeface="Arial"/>
                <a:sym typeface="Arial"/>
              </a:rPr>
              <a:t>foundational </a:t>
            </a:r>
            <a:r>
              <a:rPr b="1" i="0" lang="en-GB" sz="2400" u="none" cap="none" strike="noStrike">
                <a:solidFill>
                  <a:schemeClr val="lt1"/>
                </a:solidFill>
                <a:latin typeface="Arial"/>
                <a:ea typeface="Arial"/>
                <a:cs typeface="Arial"/>
                <a:sym typeface="Arial"/>
              </a:rPr>
              <a:t>principles under pillar one say that states:</a:t>
            </a:r>
            <a:endParaRPr/>
          </a:p>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 </a:t>
            </a:r>
            <a:endParaRPr/>
          </a:p>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Must protect against human rights abuses by third parties (including business enterprises).</a:t>
            </a:r>
            <a:endParaRPr b="0" i="0" sz="24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t/>
            </a:r>
            <a:endParaRPr sz="2400">
              <a:solidFill>
                <a:schemeClr val="lt1"/>
              </a:solidFill>
            </a:endParaRPr>
          </a:p>
          <a:p>
            <a:pPr indent="0" lvl="0" marL="0" rtl="0" algn="ctr">
              <a:spcBef>
                <a:spcPts val="0"/>
              </a:spcBef>
              <a:spcAft>
                <a:spcPts val="0"/>
              </a:spcAft>
              <a:buClr>
                <a:schemeClr val="dk1"/>
              </a:buClr>
              <a:buFont typeface="Arial"/>
              <a:buNone/>
            </a:pPr>
            <a:r>
              <a:rPr lang="en-GB" sz="2400">
                <a:solidFill>
                  <a:srgbClr val="FFFFFF"/>
                </a:solidFill>
              </a:rPr>
              <a:t>Should set out clearly the expectation that business enterprises domiciled in their territory and/or jurisdiction respect human rights across their operations</a:t>
            </a:r>
            <a:endParaRPr sz="2400">
              <a:solidFill>
                <a:srgbClr val="FFFFFF"/>
              </a:solidFill>
            </a:endParaRPr>
          </a:p>
          <a:p>
            <a:pPr indent="0" lvl="0" marL="0" marR="0" rtl="0" algn="l">
              <a:spcBef>
                <a:spcPts val="0"/>
              </a:spcBef>
              <a:spcAft>
                <a:spcPts val="0"/>
              </a:spcAft>
              <a:buNone/>
            </a:pPr>
            <a:r>
              <a:t/>
            </a:r>
            <a:endParaRPr sz="1800">
              <a:solidFill>
                <a:srgbClr val="D8D8D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145" name="Shape 145"/>
        <p:cNvGrpSpPr/>
        <p:nvPr/>
      </p:nvGrpSpPr>
      <p:grpSpPr>
        <a:xfrm>
          <a:off x="0" y="0"/>
          <a:ext cx="0" cy="0"/>
          <a:chOff x="0" y="0"/>
          <a:chExt cx="0" cy="0"/>
        </a:xfrm>
      </p:grpSpPr>
      <p:sp>
        <p:nvSpPr>
          <p:cNvPr id="146" name="Google Shape;14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Pillar 1: State duty to protect</a:t>
            </a:r>
            <a:endParaRPr/>
          </a:p>
        </p:txBody>
      </p:sp>
      <p:cxnSp>
        <p:nvCxnSpPr>
          <p:cNvPr id="147" name="Google Shape;147;p18"/>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148" name="Google Shape;148;p18"/>
          <p:cNvSpPr txBox="1"/>
          <p:nvPr/>
        </p:nvSpPr>
        <p:spPr>
          <a:xfrm>
            <a:off x="457200" y="1570037"/>
            <a:ext cx="4800600" cy="25908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149" name="Google Shape;149;p18"/>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150" name="Google Shape;150;p18"/>
          <p:cNvSpPr txBox="1"/>
          <p:nvPr/>
        </p:nvSpPr>
        <p:spPr>
          <a:xfrm>
            <a:off x="457200" y="4191000"/>
            <a:ext cx="8229600" cy="213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151" name="Google Shape;151;p18"/>
          <p:cNvSpPr txBox="1"/>
          <p:nvPr/>
        </p:nvSpPr>
        <p:spPr>
          <a:xfrm>
            <a:off x="457200" y="1981229"/>
            <a:ext cx="8229600" cy="49552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400">
                <a:solidFill>
                  <a:schemeClr val="lt1"/>
                </a:solidFill>
                <a:latin typeface="Arial"/>
                <a:ea typeface="Arial"/>
                <a:cs typeface="Arial"/>
                <a:sym typeface="Arial"/>
              </a:rPr>
              <a:t>The </a:t>
            </a:r>
            <a:r>
              <a:rPr b="1" lang="en-GB" sz="3600">
                <a:solidFill>
                  <a:schemeClr val="lt1"/>
                </a:solidFill>
                <a:latin typeface="Arial"/>
                <a:ea typeface="Arial"/>
                <a:cs typeface="Arial"/>
                <a:sym typeface="Arial"/>
              </a:rPr>
              <a:t>‘operational' </a:t>
            </a:r>
            <a:r>
              <a:rPr b="1" lang="en-GB" sz="2400">
                <a:solidFill>
                  <a:schemeClr val="lt1"/>
                </a:solidFill>
                <a:latin typeface="Arial"/>
                <a:ea typeface="Arial"/>
                <a:cs typeface="Arial"/>
                <a:sym typeface="Arial"/>
              </a:rPr>
              <a:t>principles under pillar one say that states:</a:t>
            </a:r>
            <a:endParaRPr/>
          </a:p>
          <a:p>
            <a:pPr indent="0" lvl="0" marL="0" marR="0" rtl="0" algn="l">
              <a:spcBef>
                <a:spcPts val="0"/>
              </a:spcBef>
              <a:spcAft>
                <a:spcPts val="0"/>
              </a:spcAft>
              <a:buNone/>
            </a:pPr>
            <a:r>
              <a:rPr lang="en-GB" sz="2000">
                <a:solidFill>
                  <a:schemeClr val="lt1"/>
                </a:solidFill>
                <a:latin typeface="Arial"/>
                <a:ea typeface="Arial"/>
                <a:cs typeface="Arial"/>
                <a:sym typeface="Arial"/>
              </a:rPr>
              <a:t> </a:t>
            </a:r>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Arial"/>
                <a:ea typeface="Arial"/>
                <a:cs typeface="Arial"/>
                <a:sym typeface="Arial"/>
              </a:rPr>
              <a:t>General state regulatory and policy functions (Guiding Principle 3)</a:t>
            </a:r>
            <a:endParaRPr/>
          </a:p>
          <a:p>
            <a:pPr indent="-158750" lvl="0" marL="285750" marR="0" rtl="0" algn="l">
              <a:spcBef>
                <a:spcPts val="0"/>
              </a:spcBef>
              <a:spcAft>
                <a:spcPts val="0"/>
              </a:spcAft>
              <a:buClr>
                <a:schemeClr val="dk1"/>
              </a:buClr>
              <a:buSzPts val="2000"/>
              <a:buFont typeface="Arial"/>
              <a:buNone/>
            </a:pPr>
            <a:r>
              <a:t/>
            </a:r>
            <a:endParaRPr sz="20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Arial"/>
                <a:ea typeface="Arial"/>
                <a:cs typeface="Arial"/>
                <a:sym typeface="Arial"/>
              </a:rPr>
              <a:t>The state-business nexus (Guiding Principles 4, 5 and 6)</a:t>
            </a:r>
            <a:endParaRPr/>
          </a:p>
          <a:p>
            <a:pPr indent="-158750" lvl="0" marL="285750" marR="0" rtl="0" algn="l">
              <a:spcBef>
                <a:spcPts val="0"/>
              </a:spcBef>
              <a:spcAft>
                <a:spcPts val="0"/>
              </a:spcAft>
              <a:buClr>
                <a:schemeClr val="dk1"/>
              </a:buClr>
              <a:buSzPts val="2000"/>
              <a:buFont typeface="Arial"/>
              <a:buNone/>
            </a:pPr>
            <a:r>
              <a:t/>
            </a:r>
            <a:endParaRPr sz="20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Arial"/>
                <a:ea typeface="Arial"/>
                <a:cs typeface="Arial"/>
                <a:sym typeface="Arial"/>
              </a:rPr>
              <a:t>Ensuring policy coherence (Guiding Principles 8, 9 and 10)</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Arial"/>
                <a:ea typeface="Arial"/>
                <a:cs typeface="Arial"/>
                <a:sym typeface="Arial"/>
              </a:rPr>
              <a:t>Supporting business respect for human rights in conflict-affected areas (Guiding Principle 7).</a:t>
            </a:r>
            <a:endParaRPr/>
          </a:p>
          <a:p>
            <a:pPr indent="0" lvl="0" marL="0" marR="0" rtl="0" algn="l">
              <a:spcBef>
                <a:spcPts val="0"/>
              </a:spcBef>
              <a:spcAft>
                <a:spcPts val="0"/>
              </a:spcAft>
              <a:buNone/>
            </a:pPr>
            <a:r>
              <a:rPr lang="en-GB" sz="20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rgbClr val="D8D8D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157" name="Shape 157"/>
        <p:cNvGrpSpPr/>
        <p:nvPr/>
      </p:nvGrpSpPr>
      <p:grpSpPr>
        <a:xfrm>
          <a:off x="0" y="0"/>
          <a:ext cx="0" cy="0"/>
          <a:chOff x="0" y="0"/>
          <a:chExt cx="0" cy="0"/>
        </a:xfrm>
      </p:grpSpPr>
      <p:sp>
        <p:nvSpPr>
          <p:cNvPr id="158" name="Google Shape;158;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Pillar 1: State duty to protect</a:t>
            </a:r>
            <a:endParaRPr/>
          </a:p>
        </p:txBody>
      </p:sp>
      <p:cxnSp>
        <p:nvCxnSpPr>
          <p:cNvPr id="159" name="Google Shape;159;p19"/>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160" name="Google Shape;160;p19"/>
          <p:cNvSpPr txBox="1"/>
          <p:nvPr/>
        </p:nvSpPr>
        <p:spPr>
          <a:xfrm>
            <a:off x="457200" y="1570036"/>
            <a:ext cx="3889375" cy="47545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161" name="Google Shape;161;p19"/>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162" name="Google Shape;162;p19"/>
          <p:cNvSpPr txBox="1"/>
          <p:nvPr/>
        </p:nvSpPr>
        <p:spPr>
          <a:xfrm>
            <a:off x="685800" y="2103819"/>
            <a:ext cx="6934200" cy="31700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500">
                <a:solidFill>
                  <a:srgbClr val="D8D8D8"/>
                </a:solidFill>
                <a:latin typeface="Arial"/>
                <a:ea typeface="Arial"/>
                <a:cs typeface="Arial"/>
                <a:sym typeface="Arial"/>
              </a:rPr>
              <a:t>NATIONAL ACTION PLANS:</a:t>
            </a:r>
            <a:endParaRPr/>
          </a:p>
          <a:p>
            <a:pPr indent="0" lvl="0" marL="0" marR="0" rtl="0" algn="l">
              <a:spcBef>
                <a:spcPts val="0"/>
              </a:spcBef>
              <a:spcAft>
                <a:spcPts val="0"/>
              </a:spcAft>
              <a:buNone/>
            </a:pPr>
            <a:r>
              <a:t/>
            </a:r>
            <a:endParaRPr sz="2500">
              <a:solidFill>
                <a:srgbClr val="D8D8D8"/>
              </a:solidFill>
              <a:latin typeface="Arial"/>
              <a:ea typeface="Arial"/>
              <a:cs typeface="Arial"/>
              <a:sym typeface="Arial"/>
            </a:endParaRPr>
          </a:p>
          <a:p>
            <a:pPr indent="0" lvl="0" marL="0" marR="0" rtl="0" algn="l">
              <a:spcBef>
                <a:spcPts val="0"/>
              </a:spcBef>
              <a:spcAft>
                <a:spcPts val="0"/>
              </a:spcAft>
              <a:buNone/>
            </a:pPr>
            <a:r>
              <a:rPr lang="en-GB" sz="2500">
                <a:solidFill>
                  <a:srgbClr val="D8D8D8"/>
                </a:solidFill>
                <a:latin typeface="Arial"/>
                <a:ea typeface="Arial"/>
                <a:cs typeface="Arial"/>
                <a:sym typeface="Arial"/>
              </a:rPr>
              <a:t>1. Embedded in government</a:t>
            </a:r>
            <a:endParaRPr/>
          </a:p>
          <a:p>
            <a:pPr indent="0" lvl="0" marL="0" marR="0" rtl="0" algn="l">
              <a:spcBef>
                <a:spcPts val="0"/>
              </a:spcBef>
              <a:spcAft>
                <a:spcPts val="0"/>
              </a:spcAft>
              <a:buNone/>
            </a:pPr>
            <a:r>
              <a:rPr lang="en-GB" sz="2500">
                <a:solidFill>
                  <a:srgbClr val="D8D8D8"/>
                </a:solidFill>
                <a:latin typeface="Arial"/>
                <a:ea typeface="Arial"/>
                <a:cs typeface="Arial"/>
                <a:sym typeface="Arial"/>
              </a:rPr>
              <a:t>2. Relevant stakeholders</a:t>
            </a:r>
            <a:endParaRPr/>
          </a:p>
          <a:p>
            <a:pPr indent="0" lvl="0" marL="0" marR="0" rtl="0" algn="l">
              <a:spcBef>
                <a:spcPts val="0"/>
              </a:spcBef>
              <a:spcAft>
                <a:spcPts val="0"/>
              </a:spcAft>
              <a:buNone/>
            </a:pPr>
            <a:r>
              <a:rPr lang="en-GB" sz="2500">
                <a:solidFill>
                  <a:srgbClr val="D8D8D8"/>
                </a:solidFill>
                <a:latin typeface="Arial"/>
                <a:ea typeface="Arial"/>
                <a:cs typeface="Arial"/>
                <a:sym typeface="Arial"/>
              </a:rPr>
              <a:t>3. National Baseline Assessment</a:t>
            </a:r>
            <a:endParaRPr/>
          </a:p>
          <a:p>
            <a:pPr indent="0" lvl="0" marL="0" marR="0" rtl="0" algn="l">
              <a:spcBef>
                <a:spcPts val="0"/>
              </a:spcBef>
              <a:spcAft>
                <a:spcPts val="0"/>
              </a:spcAft>
              <a:buNone/>
            </a:pPr>
            <a:r>
              <a:rPr lang="en-GB" sz="2500">
                <a:solidFill>
                  <a:srgbClr val="D8D8D8"/>
                </a:solidFill>
                <a:latin typeface="Arial"/>
                <a:ea typeface="Arial"/>
                <a:cs typeface="Arial"/>
                <a:sym typeface="Arial"/>
              </a:rPr>
              <a:t>4. 3 Pillars</a:t>
            </a:r>
            <a:endParaRPr/>
          </a:p>
          <a:p>
            <a:pPr indent="0" lvl="0" marL="0" marR="0" rtl="0" algn="l">
              <a:spcBef>
                <a:spcPts val="0"/>
              </a:spcBef>
              <a:spcAft>
                <a:spcPts val="0"/>
              </a:spcAft>
              <a:buNone/>
            </a:pPr>
            <a:r>
              <a:rPr lang="en-GB" sz="2500">
                <a:solidFill>
                  <a:srgbClr val="D8D8D8"/>
                </a:solidFill>
                <a:latin typeface="Arial"/>
                <a:ea typeface="Arial"/>
                <a:cs typeface="Arial"/>
                <a:sym typeface="Arial"/>
              </a:rPr>
              <a:t>5. Transparent</a:t>
            </a:r>
            <a:endParaRPr/>
          </a:p>
          <a:p>
            <a:pPr indent="0" lvl="0" marL="0" marR="0" rtl="0" algn="l">
              <a:spcBef>
                <a:spcPts val="0"/>
              </a:spcBef>
              <a:spcAft>
                <a:spcPts val="0"/>
              </a:spcAft>
              <a:buNone/>
            </a:pPr>
            <a:r>
              <a:rPr lang="en-GB" sz="2500">
                <a:solidFill>
                  <a:srgbClr val="D8D8D8"/>
                </a:solidFill>
                <a:latin typeface="Arial"/>
                <a:ea typeface="Arial"/>
                <a:cs typeface="Arial"/>
                <a:sym typeface="Arial"/>
              </a:rPr>
              <a:t>6. Review Process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168" name="Shape 168"/>
        <p:cNvGrpSpPr/>
        <p:nvPr/>
      </p:nvGrpSpPr>
      <p:grpSpPr>
        <a:xfrm>
          <a:off x="0" y="0"/>
          <a:ext cx="0" cy="0"/>
          <a:chOff x="0" y="0"/>
          <a:chExt cx="0" cy="0"/>
        </a:xfrm>
      </p:grpSpPr>
      <p:sp>
        <p:nvSpPr>
          <p:cNvPr id="169" name="Google Shape;1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Pillar 1: State duty to protect</a:t>
            </a:r>
            <a:endParaRPr/>
          </a:p>
        </p:txBody>
      </p:sp>
      <p:cxnSp>
        <p:nvCxnSpPr>
          <p:cNvPr id="170" name="Google Shape;170;p20"/>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171" name="Google Shape;171;p20"/>
          <p:cNvSpPr txBox="1"/>
          <p:nvPr/>
        </p:nvSpPr>
        <p:spPr>
          <a:xfrm>
            <a:off x="457200" y="1570025"/>
            <a:ext cx="7120800" cy="4754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GB" sz="2500">
                <a:solidFill>
                  <a:srgbClr val="D8D8D8"/>
                </a:solidFill>
              </a:rPr>
              <a:t>NATIONAL ACTION PLANS:</a:t>
            </a:r>
            <a:endParaRPr sz="2400">
              <a:solidFill>
                <a:schemeClr val="lt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172" name="Google Shape;172;p20"/>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grpSp>
        <p:nvGrpSpPr>
          <p:cNvPr id="173" name="Google Shape;173;p20"/>
          <p:cNvGrpSpPr/>
          <p:nvPr/>
        </p:nvGrpSpPr>
        <p:grpSpPr>
          <a:xfrm>
            <a:off x="1676429" y="2286131"/>
            <a:ext cx="6095940" cy="3809736"/>
            <a:chOff x="29" y="127131"/>
            <a:chExt cx="6095940" cy="3809736"/>
          </a:xfrm>
        </p:grpSpPr>
        <p:sp>
          <p:nvSpPr>
            <p:cNvPr id="174" name="Google Shape;174;p20"/>
            <p:cNvSpPr/>
            <p:nvPr/>
          </p:nvSpPr>
          <p:spPr>
            <a:xfrm>
              <a:off x="29" y="127131"/>
              <a:ext cx="2848570" cy="6336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txBox="1"/>
            <p:nvPr/>
          </p:nvSpPr>
          <p:spPr>
            <a:xfrm>
              <a:off x="29" y="127131"/>
              <a:ext cx="2848570" cy="633600"/>
            </a:xfrm>
            <a:prstGeom prst="rect">
              <a:avLst/>
            </a:prstGeom>
            <a:noFill/>
            <a:ln>
              <a:noFill/>
            </a:ln>
          </p:spPr>
          <p:txBody>
            <a:bodyPr anchorCtr="0" anchor="ctr" bIns="89400" lIns="156450" spcFirstLastPara="1" rIns="156450" wrap="square" tIns="89400">
              <a:noAutofit/>
            </a:bodyPr>
            <a:lstStyle/>
            <a:p>
              <a:pPr indent="0" lvl="0" marL="0" marR="0" rtl="0" algn="ctr">
                <a:lnSpc>
                  <a:spcPct val="90000"/>
                </a:lnSpc>
                <a:spcBef>
                  <a:spcPts val="0"/>
                </a:spcBef>
                <a:spcAft>
                  <a:spcPts val="0"/>
                </a:spcAft>
                <a:buClr>
                  <a:schemeClr val="lt1"/>
                </a:buClr>
                <a:buSzPts val="2200"/>
                <a:buFont typeface="Arial"/>
                <a:buNone/>
              </a:pPr>
              <a:r>
                <a:rPr lang="en-GB" sz="2200">
                  <a:solidFill>
                    <a:schemeClr val="lt1"/>
                  </a:solidFill>
                  <a:latin typeface="Arial"/>
                  <a:ea typeface="Arial"/>
                  <a:cs typeface="Arial"/>
                  <a:sym typeface="Arial"/>
                </a:rPr>
                <a:t>Good practices</a:t>
              </a:r>
              <a:endParaRPr/>
            </a:p>
          </p:txBody>
        </p:sp>
        <p:sp>
          <p:nvSpPr>
            <p:cNvPr id="176" name="Google Shape;176;p20"/>
            <p:cNvSpPr/>
            <p:nvPr/>
          </p:nvSpPr>
          <p:spPr>
            <a:xfrm>
              <a:off x="29" y="760731"/>
              <a:ext cx="2848570" cy="3176136"/>
            </a:xfrm>
            <a:prstGeom prst="rect">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txBox="1"/>
            <p:nvPr/>
          </p:nvSpPr>
          <p:spPr>
            <a:xfrm>
              <a:off x="29" y="760731"/>
              <a:ext cx="2848570" cy="3176136"/>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 Include various government entities</a:t>
              </a:r>
              <a:endParaRPr/>
            </a:p>
            <a:p>
              <a:pPr indent="-228600" lvl="1" marL="228600" marR="0" rtl="0" algn="l">
                <a:lnSpc>
                  <a:spcPct val="90000"/>
                </a:lnSpc>
                <a:spcBef>
                  <a:spcPts val="33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 Some form of consultation with stakeholders</a:t>
              </a:r>
              <a:endParaRPr/>
            </a:p>
            <a:p>
              <a:pPr indent="-228600" lvl="1" marL="228600" marR="0" rtl="0" algn="l">
                <a:lnSpc>
                  <a:spcPct val="90000"/>
                </a:lnSpc>
                <a:spcBef>
                  <a:spcPts val="33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Follow-up and implementation actions</a:t>
              </a:r>
              <a:endParaRPr/>
            </a:p>
          </p:txBody>
        </p:sp>
        <p:sp>
          <p:nvSpPr>
            <p:cNvPr id="178" name="Google Shape;178;p20"/>
            <p:cNvSpPr/>
            <p:nvPr/>
          </p:nvSpPr>
          <p:spPr>
            <a:xfrm>
              <a:off x="3247399" y="127131"/>
              <a:ext cx="2848570" cy="6336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txBox="1"/>
            <p:nvPr/>
          </p:nvSpPr>
          <p:spPr>
            <a:xfrm>
              <a:off x="3247399" y="127131"/>
              <a:ext cx="2848570" cy="633600"/>
            </a:xfrm>
            <a:prstGeom prst="rect">
              <a:avLst/>
            </a:prstGeom>
            <a:noFill/>
            <a:ln>
              <a:noFill/>
            </a:ln>
          </p:spPr>
          <p:txBody>
            <a:bodyPr anchorCtr="0" anchor="ctr" bIns="89400" lIns="156450" spcFirstLastPara="1" rIns="156450" wrap="square" tIns="89400">
              <a:noAutofit/>
            </a:bodyPr>
            <a:lstStyle/>
            <a:p>
              <a:pPr indent="0" lvl="0" marL="0" marR="0" rtl="0" algn="ctr">
                <a:lnSpc>
                  <a:spcPct val="90000"/>
                </a:lnSpc>
                <a:spcBef>
                  <a:spcPts val="0"/>
                </a:spcBef>
                <a:spcAft>
                  <a:spcPts val="0"/>
                </a:spcAft>
                <a:buClr>
                  <a:schemeClr val="lt1"/>
                </a:buClr>
                <a:buSzPts val="2200"/>
                <a:buFont typeface="Arial"/>
                <a:buNone/>
              </a:pPr>
              <a:r>
                <a:rPr lang="en-GB" sz="2200">
                  <a:solidFill>
                    <a:schemeClr val="lt1"/>
                  </a:solidFill>
                  <a:latin typeface="Arial"/>
                  <a:ea typeface="Arial"/>
                  <a:cs typeface="Arial"/>
                  <a:sym typeface="Arial"/>
                </a:rPr>
                <a:t>Weaknesses</a:t>
              </a:r>
              <a:endParaRPr/>
            </a:p>
          </p:txBody>
        </p:sp>
        <p:sp>
          <p:nvSpPr>
            <p:cNvPr id="180" name="Google Shape;180;p20"/>
            <p:cNvSpPr/>
            <p:nvPr/>
          </p:nvSpPr>
          <p:spPr>
            <a:xfrm>
              <a:off x="3247399" y="760731"/>
              <a:ext cx="2848570" cy="3176136"/>
            </a:xfrm>
            <a:prstGeom prst="rect">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p:cNvSpPr txBox="1"/>
            <p:nvPr/>
          </p:nvSpPr>
          <p:spPr>
            <a:xfrm>
              <a:off x="3247399" y="760731"/>
              <a:ext cx="2848570" cy="3176136"/>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Disempowered or at-risk stakeholders</a:t>
              </a:r>
              <a:endParaRPr/>
            </a:p>
            <a:p>
              <a:pPr indent="-228600" lvl="1" marL="228600" marR="0" rtl="0" algn="l">
                <a:lnSpc>
                  <a:spcPct val="90000"/>
                </a:lnSpc>
                <a:spcBef>
                  <a:spcPts val="330"/>
                </a:spcBef>
                <a:spcAft>
                  <a:spcPts val="0"/>
                </a:spcAft>
                <a:buClr>
                  <a:schemeClr val="dk1"/>
                </a:buClr>
                <a:buSzPts val="2200"/>
                <a:buFont typeface="Arial"/>
                <a:buChar char="•"/>
              </a:pPr>
              <a:r>
                <a:rPr lang="en-GB" sz="2200">
                  <a:solidFill>
                    <a:schemeClr val="dk1"/>
                  </a:solidFill>
                </a:rPr>
                <a:t>Lack of t</a:t>
              </a:r>
              <a:r>
                <a:rPr b="0" i="0" lang="en-GB" sz="2200" u="none" cap="none" strike="noStrike">
                  <a:solidFill>
                    <a:schemeClr val="dk1"/>
                  </a:solidFill>
                  <a:latin typeface="Arial"/>
                  <a:ea typeface="Arial"/>
                  <a:cs typeface="Arial"/>
                  <a:sym typeface="Arial"/>
                </a:rPr>
                <a:t>ransparency in the drafting period</a:t>
              </a:r>
              <a:endParaRPr/>
            </a:p>
            <a:p>
              <a:pPr indent="-228600" lvl="1" marL="228600" marR="0" rtl="0" algn="l">
                <a:lnSpc>
                  <a:spcPct val="90000"/>
                </a:lnSpc>
                <a:spcBef>
                  <a:spcPts val="33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Usually there is a lack of National Baseline</a:t>
              </a:r>
              <a:endParaRPr/>
            </a:p>
            <a:p>
              <a:pPr indent="-88900" lvl="1" marL="228600" marR="0" rtl="0" algn="l">
                <a:lnSpc>
                  <a:spcPct val="90000"/>
                </a:lnSpc>
                <a:spcBef>
                  <a:spcPts val="330"/>
                </a:spcBef>
                <a:spcAft>
                  <a:spcPts val="0"/>
                </a:spcAft>
                <a:buClr>
                  <a:schemeClr val="dk1"/>
                </a:buClr>
                <a:buSzPts val="2200"/>
                <a:buFont typeface="Calibri"/>
                <a:buNone/>
              </a:pPr>
              <a:r>
                <a:t/>
              </a:r>
              <a:endParaRPr b="0" i="0" sz="2200" u="none" cap="none" strike="noStrik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5373C"/>
        </a:solidFill>
      </p:bgPr>
    </p:bg>
    <p:spTree>
      <p:nvGrpSpPr>
        <p:cNvPr id="187" name="Shape 187"/>
        <p:cNvGrpSpPr/>
        <p:nvPr/>
      </p:nvGrpSpPr>
      <p:grpSpPr>
        <a:xfrm>
          <a:off x="0" y="0"/>
          <a:ext cx="0" cy="0"/>
          <a:chOff x="0" y="0"/>
          <a:chExt cx="0" cy="0"/>
        </a:xfrm>
      </p:grpSpPr>
      <p:sp>
        <p:nvSpPr>
          <p:cNvPr id="188" name="Google Shape;18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959"/>
              <a:buFont typeface="Arial"/>
              <a:buNone/>
            </a:pPr>
            <a:r>
              <a:rPr lang="en-GB" sz="3959">
                <a:solidFill>
                  <a:schemeClr val="lt1"/>
                </a:solidFill>
                <a:latin typeface="Arial"/>
                <a:ea typeface="Arial"/>
                <a:cs typeface="Arial"/>
                <a:sym typeface="Arial"/>
              </a:rPr>
              <a:t>Pillar 2: The Corporate Responsibility to Respect</a:t>
            </a:r>
            <a:endParaRPr/>
          </a:p>
        </p:txBody>
      </p:sp>
      <p:cxnSp>
        <p:nvCxnSpPr>
          <p:cNvPr id="189" name="Google Shape;189;p21"/>
          <p:cNvCxnSpPr/>
          <p:nvPr/>
        </p:nvCxnSpPr>
        <p:spPr>
          <a:xfrm>
            <a:off x="0" y="1447800"/>
            <a:ext cx="9144000" cy="0"/>
          </a:xfrm>
          <a:prstGeom prst="straightConnector1">
            <a:avLst/>
          </a:prstGeom>
          <a:noFill/>
          <a:ln cap="flat" cmpd="sng" w="38100">
            <a:solidFill>
              <a:schemeClr val="lt1"/>
            </a:solidFill>
            <a:prstDash val="solid"/>
            <a:round/>
            <a:headEnd len="sm" w="sm" type="none"/>
            <a:tailEnd len="sm" w="sm" type="none"/>
          </a:ln>
        </p:spPr>
      </p:cxnSp>
      <p:sp>
        <p:nvSpPr>
          <p:cNvPr id="190" name="Google Shape;190;p21"/>
          <p:cNvSpPr txBox="1"/>
          <p:nvPr/>
        </p:nvSpPr>
        <p:spPr>
          <a:xfrm>
            <a:off x="457200" y="1570036"/>
            <a:ext cx="8229600" cy="4754563"/>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191" name="Google Shape;191;p21"/>
          <p:cNvSpPr/>
          <p:nvPr/>
        </p:nvSpPr>
        <p:spPr>
          <a:xfrm>
            <a:off x="457200" y="4191000"/>
            <a:ext cx="8229600" cy="179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p:txBody>
      </p:sp>
      <p:sp>
        <p:nvSpPr>
          <p:cNvPr id="192" name="Google Shape;192;p21"/>
          <p:cNvSpPr txBox="1"/>
          <p:nvPr/>
        </p:nvSpPr>
        <p:spPr>
          <a:xfrm>
            <a:off x="799900" y="2074785"/>
            <a:ext cx="7010400" cy="270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D8D8D8"/>
              </a:solidFill>
              <a:latin typeface="Arial"/>
              <a:ea typeface="Arial"/>
              <a:cs typeface="Arial"/>
              <a:sym typeface="Arial"/>
            </a:endParaRPr>
          </a:p>
          <a:p>
            <a:pPr indent="0" lvl="0" marL="0" marR="0" rtl="0" algn="ctr">
              <a:spcBef>
                <a:spcPts val="0"/>
              </a:spcBef>
              <a:spcAft>
                <a:spcPts val="0"/>
              </a:spcAft>
              <a:buNone/>
            </a:pPr>
            <a:r>
              <a:rPr b="1" lang="en-GB" sz="4000">
                <a:solidFill>
                  <a:srgbClr val="D8D8D8"/>
                </a:solidFill>
                <a:latin typeface="Arial"/>
                <a:ea typeface="Arial"/>
                <a:cs typeface="Arial"/>
                <a:sym typeface="Arial"/>
              </a:rPr>
              <a:t> 3 ‘As’</a:t>
            </a:r>
            <a:endParaRPr/>
          </a:p>
          <a:p>
            <a:pPr indent="0" lvl="0" marL="0" marR="0" rtl="0" algn="ctr">
              <a:spcBef>
                <a:spcPts val="0"/>
              </a:spcBef>
              <a:spcAft>
                <a:spcPts val="0"/>
              </a:spcAft>
              <a:buNone/>
            </a:pPr>
            <a:r>
              <a:t/>
            </a:r>
            <a:endParaRPr sz="2800">
              <a:solidFill>
                <a:srgbClr val="D8D8D8"/>
              </a:solidFill>
              <a:latin typeface="Arial"/>
              <a:ea typeface="Arial"/>
              <a:cs typeface="Arial"/>
              <a:sym typeface="Arial"/>
            </a:endParaRPr>
          </a:p>
          <a:p>
            <a:pPr indent="-342900" lvl="0" marL="342900" marR="0" rtl="0" algn="ctr">
              <a:spcBef>
                <a:spcPts val="0"/>
              </a:spcBef>
              <a:spcAft>
                <a:spcPts val="0"/>
              </a:spcAft>
              <a:buClr>
                <a:srgbClr val="D8D8D8"/>
              </a:buClr>
              <a:buSzPts val="2800"/>
              <a:buFont typeface="Arial"/>
              <a:buAutoNum type="arabicPeriod"/>
            </a:pPr>
            <a:r>
              <a:rPr b="1" lang="en-GB" sz="2800">
                <a:solidFill>
                  <a:srgbClr val="D8D8D8"/>
                </a:solidFill>
              </a:rPr>
              <a:t>A</a:t>
            </a:r>
            <a:r>
              <a:rPr lang="en-GB" sz="2800">
                <a:solidFill>
                  <a:srgbClr val="D8D8D8"/>
                </a:solidFill>
                <a:latin typeface="Arial"/>
                <a:ea typeface="Arial"/>
                <a:cs typeface="Arial"/>
                <a:sym typeface="Arial"/>
              </a:rPr>
              <a:t>voi</a:t>
            </a:r>
            <a:r>
              <a:rPr lang="en-GB" sz="2800">
                <a:solidFill>
                  <a:srgbClr val="FFFFFF"/>
                </a:solidFill>
              </a:rPr>
              <a:t>d </a:t>
            </a:r>
            <a:r>
              <a:rPr lang="en-GB" sz="2800">
                <a:solidFill>
                  <a:srgbClr val="FFFFFF"/>
                </a:solidFill>
              </a:rPr>
              <a:t>infringing on human rights</a:t>
            </a:r>
            <a:endParaRPr sz="2800">
              <a:solidFill>
                <a:srgbClr val="FFFFFF"/>
              </a:solidFill>
            </a:endParaRPr>
          </a:p>
          <a:p>
            <a:pPr indent="-342900" lvl="0" marL="342900" marR="0" rtl="0" algn="ctr">
              <a:spcBef>
                <a:spcPts val="0"/>
              </a:spcBef>
              <a:spcAft>
                <a:spcPts val="0"/>
              </a:spcAft>
              <a:buClr>
                <a:srgbClr val="FFFFFF"/>
              </a:buClr>
              <a:buSzPts val="2800"/>
              <a:buFont typeface="Arial"/>
              <a:buAutoNum type="arabicPeriod"/>
            </a:pPr>
            <a:r>
              <a:rPr b="1" lang="en-GB" sz="2800">
                <a:solidFill>
                  <a:srgbClr val="FFFFFF"/>
                </a:solidFill>
              </a:rPr>
              <a:t>A</a:t>
            </a:r>
            <a:r>
              <a:rPr lang="en-GB" sz="2800">
                <a:solidFill>
                  <a:srgbClr val="FFFFFF"/>
                </a:solidFill>
              </a:rPr>
              <a:t>ddress </a:t>
            </a:r>
            <a:r>
              <a:rPr lang="en-GB" sz="2800">
                <a:solidFill>
                  <a:srgbClr val="FFFFFF"/>
                </a:solidFill>
              </a:rPr>
              <a:t>any adverse human rights impacts</a:t>
            </a:r>
            <a:endParaRPr sz="2800">
              <a:solidFill>
                <a:srgbClr val="FFFFFF"/>
              </a:solidFill>
            </a:endParaRPr>
          </a:p>
          <a:p>
            <a:pPr indent="-342900" lvl="0" marL="342900" marR="0" rtl="0" algn="ctr">
              <a:spcBef>
                <a:spcPts val="0"/>
              </a:spcBef>
              <a:spcAft>
                <a:spcPts val="0"/>
              </a:spcAft>
              <a:buClr>
                <a:srgbClr val="FFFFFF"/>
              </a:buClr>
              <a:buSzPts val="2800"/>
              <a:buFont typeface="Arial"/>
              <a:buAutoNum type="arabicPeriod"/>
            </a:pPr>
            <a:r>
              <a:rPr b="1" lang="en-GB" sz="2800">
                <a:solidFill>
                  <a:srgbClr val="FFFFFF"/>
                </a:solidFill>
              </a:rPr>
              <a:t>A</a:t>
            </a:r>
            <a:r>
              <a:rPr lang="en-GB" sz="2800">
                <a:solidFill>
                  <a:srgbClr val="FFFFFF"/>
                </a:solidFill>
              </a:rPr>
              <a:t>pplies to all businesses </a:t>
            </a:r>
            <a:r>
              <a:rPr lang="en-GB" sz="2800">
                <a:solidFill>
                  <a:srgbClr val="FFFFFF"/>
                </a:solidFill>
              </a:rPr>
              <a:t>of all sizes in all situations</a:t>
            </a:r>
            <a:endParaRPr sz="28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