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5143500" cx="9144000"/>
  <p:notesSz cx="6858000" cy="9144000"/>
  <p:embeddedFontLst>
    <p:embeddedFont>
      <p:font typeface="Merriweather Sans"/>
      <p:regular r:id="rId50"/>
      <p:bold r:id="rId51"/>
      <p:italic r:id="rId52"/>
      <p:boldItalic r:id="rId53"/>
    </p:embeddedFont>
    <p:embeddedFont>
      <p:font typeface="Franklin Gothic"/>
      <p:bold r:id="rId54"/>
    </p:embeddedFont>
    <p:embeddedFont>
      <p:font typeface="Merriweather Light"/>
      <p:regular r:id="rId55"/>
      <p:bold r:id="rId56"/>
      <p:italic r:id="rId57"/>
      <p:boldItalic r:id="rId58"/>
    </p:embeddedFont>
    <p:embeddedFont>
      <p:font typeface="Montserrat Light"/>
      <p:regular r:id="rId59"/>
      <p:bold r:id="rId60"/>
      <p:italic r:id="rId61"/>
      <p:boldItalic r:id="rId62"/>
    </p:embeddedFont>
    <p:embeddedFont>
      <p:font typeface="Merriweather Sans ExtraBold"/>
      <p:bold r:id="rId63"/>
      <p:boldItalic r:id="rId64"/>
    </p:embeddedFont>
    <p:embeddedFont>
      <p:font typeface="Helvetica Neue"/>
      <p:regular r:id="rId65"/>
      <p:bold r:id="rId66"/>
      <p:italic r:id="rId67"/>
      <p:boldItalic r:id="rId68"/>
    </p:embeddedFont>
    <p:embeddedFont>
      <p:font typeface="Merriweather"/>
      <p:regular r:id="rId69"/>
      <p:bold r:id="rId70"/>
      <p:italic r:id="rId71"/>
      <p:boldItalic r:id="rId72"/>
    </p:embeddedFont>
    <p:embeddedFont>
      <p:font typeface="Merriweather Sans Light"/>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MerriweatherSansLight-regular.fntdata"/><Relationship Id="rId72" Type="http://schemas.openxmlformats.org/officeDocument/2006/relationships/font" Target="fonts/Merriweather-boldItalic.fntdata"/><Relationship Id="rId31" Type="http://schemas.openxmlformats.org/officeDocument/2006/relationships/slide" Target="slides/slide26.xml"/><Relationship Id="rId75" Type="http://schemas.openxmlformats.org/officeDocument/2006/relationships/font" Target="fonts/MerriweatherSansLight-italic.fntdata"/><Relationship Id="rId30" Type="http://schemas.openxmlformats.org/officeDocument/2006/relationships/slide" Target="slides/slide25.xml"/><Relationship Id="rId74" Type="http://schemas.openxmlformats.org/officeDocument/2006/relationships/font" Target="fonts/MerriweatherSansLight-bold.fntdata"/><Relationship Id="rId33" Type="http://schemas.openxmlformats.org/officeDocument/2006/relationships/slide" Target="slides/slide28.xml"/><Relationship Id="rId32" Type="http://schemas.openxmlformats.org/officeDocument/2006/relationships/slide" Target="slides/slide27.xml"/><Relationship Id="rId76" Type="http://schemas.openxmlformats.org/officeDocument/2006/relationships/font" Target="fonts/MerriweatherSansLight-boldItalic.fnt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Merriweather-italic.fntdata"/><Relationship Id="rId70" Type="http://schemas.openxmlformats.org/officeDocument/2006/relationships/font" Target="fonts/Merriweather-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ontserratLight-boldItalic.fntdata"/><Relationship Id="rId61" Type="http://schemas.openxmlformats.org/officeDocument/2006/relationships/font" Target="fonts/MontserratLight-italic.fntdata"/><Relationship Id="rId20" Type="http://schemas.openxmlformats.org/officeDocument/2006/relationships/slide" Target="slides/slide15.xml"/><Relationship Id="rId64" Type="http://schemas.openxmlformats.org/officeDocument/2006/relationships/font" Target="fonts/MerriweatherSansExtraBold-boldItalic.fntdata"/><Relationship Id="rId63" Type="http://schemas.openxmlformats.org/officeDocument/2006/relationships/font" Target="fonts/MerriweatherSansExtraBold-bold.fntdata"/><Relationship Id="rId22" Type="http://schemas.openxmlformats.org/officeDocument/2006/relationships/slide" Target="slides/slide17.xml"/><Relationship Id="rId66" Type="http://schemas.openxmlformats.org/officeDocument/2006/relationships/font" Target="fonts/HelveticaNeue-bold.fntdata"/><Relationship Id="rId21" Type="http://schemas.openxmlformats.org/officeDocument/2006/relationships/slide" Target="slides/slide16.xml"/><Relationship Id="rId65" Type="http://schemas.openxmlformats.org/officeDocument/2006/relationships/font" Target="fonts/HelveticaNeue-regular.fntdata"/><Relationship Id="rId24" Type="http://schemas.openxmlformats.org/officeDocument/2006/relationships/slide" Target="slides/slide19.xml"/><Relationship Id="rId68" Type="http://schemas.openxmlformats.org/officeDocument/2006/relationships/font" Target="fonts/HelveticaNeue-boldItalic.fntdata"/><Relationship Id="rId23" Type="http://schemas.openxmlformats.org/officeDocument/2006/relationships/slide" Target="slides/slide18.xml"/><Relationship Id="rId67" Type="http://schemas.openxmlformats.org/officeDocument/2006/relationships/font" Target="fonts/HelveticaNeue-italic.fntdata"/><Relationship Id="rId60" Type="http://schemas.openxmlformats.org/officeDocument/2006/relationships/font" Target="fonts/MontserratLight-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erriweather-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erriweatherSans-bold.fntdata"/><Relationship Id="rId50" Type="http://schemas.openxmlformats.org/officeDocument/2006/relationships/font" Target="fonts/MerriweatherSans-regular.fntdata"/><Relationship Id="rId53" Type="http://schemas.openxmlformats.org/officeDocument/2006/relationships/font" Target="fonts/MerriweatherSans-boldItalic.fntdata"/><Relationship Id="rId52" Type="http://schemas.openxmlformats.org/officeDocument/2006/relationships/font" Target="fonts/MerriweatherSans-italic.fntdata"/><Relationship Id="rId11" Type="http://schemas.openxmlformats.org/officeDocument/2006/relationships/slide" Target="slides/slide6.xml"/><Relationship Id="rId55" Type="http://schemas.openxmlformats.org/officeDocument/2006/relationships/font" Target="fonts/MerriweatherLight-regular.fntdata"/><Relationship Id="rId10" Type="http://schemas.openxmlformats.org/officeDocument/2006/relationships/slide" Target="slides/slide5.xml"/><Relationship Id="rId54" Type="http://schemas.openxmlformats.org/officeDocument/2006/relationships/font" Target="fonts/FranklinGothic-bold.fntdata"/><Relationship Id="rId13" Type="http://schemas.openxmlformats.org/officeDocument/2006/relationships/slide" Target="slides/slide8.xml"/><Relationship Id="rId57" Type="http://schemas.openxmlformats.org/officeDocument/2006/relationships/font" Target="fonts/MerriweatherLight-italic.fntdata"/><Relationship Id="rId12" Type="http://schemas.openxmlformats.org/officeDocument/2006/relationships/slide" Target="slides/slide7.xml"/><Relationship Id="rId56" Type="http://schemas.openxmlformats.org/officeDocument/2006/relationships/font" Target="fonts/MerriweatherLight-bold.fntdata"/><Relationship Id="rId15" Type="http://schemas.openxmlformats.org/officeDocument/2006/relationships/slide" Target="slides/slide10.xml"/><Relationship Id="rId59" Type="http://schemas.openxmlformats.org/officeDocument/2006/relationships/font" Target="fonts/MontserratLight-regular.fntdata"/><Relationship Id="rId14" Type="http://schemas.openxmlformats.org/officeDocument/2006/relationships/slide" Target="slides/slide9.xml"/><Relationship Id="rId58" Type="http://schemas.openxmlformats.org/officeDocument/2006/relationships/font" Target="fonts/MerriweatherLight-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usiness-humanrights.org/en/company-policy-statements-on-human-right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ur-lex.europa.eu/LexUriServ/LexUriServ.do?uri=COM:2011:0681:FIN:en:PDF" TargetMode="External"/><Relationship Id="rId3" Type="http://schemas.openxmlformats.org/officeDocument/2006/relationships/hyperlink" Target="https://www.business-humanrights.org/en/african-union-draft-policy-framework-on-business-human-rights#c154544" TargetMode="External"/><Relationship Id="rId4" Type="http://schemas.openxmlformats.org/officeDocument/2006/relationships/hyperlink" Target="http://www.oas.org/en/sla/dil/docs/AG-RES_2840_XLIV-O-14.pdf"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itu.int/net/WSIS/" TargetMode="External"/><Relationship Id="rId3" Type="http://schemas.openxmlformats.org/officeDocument/2006/relationships/hyperlink" Target="http://www.intgovforum.org/cms/index.php/aboutigf" TargetMode="External"/><Relationship Id="rId4" Type="http://schemas.openxmlformats.org/officeDocument/2006/relationships/hyperlink" Target="http://www.globalnetworkinitiative.org/"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opennet.net/west-censoring-east-the-use-western-technologies-middle-east-censors-2010-2011" TargetMode="External"/><Relationship Id="rId3" Type="http://schemas.openxmlformats.org/officeDocument/2006/relationships/hyperlink" Target="http://www.ihrb.org/commentary/how-businesses-responded-egypt.html" TargetMode="External"/><Relationship Id="rId4" Type="http://schemas.openxmlformats.org/officeDocument/2006/relationships/hyperlink" Target="http://rconversation.blogs.com/YahooShiTaoLessons.pdf" TargetMode="External"/><Relationship Id="rId5" Type="http://schemas.openxmlformats.org/officeDocument/2006/relationships/hyperlink" Target="http://www2.ohchr.org/english/bodies/hrcouncil/docs/17session/A.HRC.17.27_en.pdf" TargetMode="External"/><Relationship Id="rId6" Type="http://schemas.openxmlformats.org/officeDocument/2006/relationships/hyperlink" Target="http://www.sweden.se/eng/Home/Society/Government-politics/Facts/Openness/"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ired.co.uk/news/archive/2012-04/04/uk-gchq-surveillance-snooping"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reedomhouse.org/article/new-report-internet-freedom-deteriorates-worldwide-activists-push-back" TargetMode="External"/><Relationship Id="rId3" Type="http://schemas.openxmlformats.org/officeDocument/2006/relationships/hyperlink" Target="http://www.infoworld.com/d/security/facebook-google-yahoo-and-microsoft-petition-us-over-surveillance-requests-226426" TargetMode="External"/><Relationship Id="rId4" Type="http://schemas.openxmlformats.org/officeDocument/2006/relationships/hyperlink" Target="http://www.timesdispatch.com/news/science/technology/google-encrypts-data-amid-backlash-against-nsa-spying/article_5b38188d-2c29-571f-ad37-51feba6f5626.html" TargetMode="External"/><Relationship Id="rId5" Type="http://schemas.openxmlformats.org/officeDocument/2006/relationships/hyperlink" Target="http://www.un.org/ga/search/view_doc.asp?symbol=A/C.3/68/L.45/Rev.1" TargetMode="External"/><Relationship Id="rId6" Type="http://schemas.openxmlformats.org/officeDocument/2006/relationships/hyperlink" Target="http://www.theguardian.com/commentisfree/2013/dec/02/guardian-terrorism-snowden-alan-rusbridger-free-press"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reedomhouse.org/report/freedom-net/freedom-net-2014#.W_LhNpP7QWo" TargetMode="External"/><Relationship Id="rId3" Type="http://schemas.openxmlformats.org/officeDocument/2006/relationships/hyperlink" Target="http://www.ohchr.org/EN/HRBodies/HRC/RegularSessions/Session27/Documents/A.HRC.27.37_en.pdf" TargetMode="External"/><Relationship Id="rId4" Type="http://schemas.openxmlformats.org/officeDocument/2006/relationships/hyperlink" Target="http://www.ohchr.org/EN/NewsEvents/Pages/DisplayNews.aspx?NewsID=15200&amp;LangID=E" TargetMode="External"/><Relationship Id="rId5" Type="http://schemas.openxmlformats.org/officeDocument/2006/relationships/hyperlink" Target="http://www.un.org/ga/search/view_doc.asp?symbol=A/C.3/69/L.26/Rev.1"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rivacyinternational.org/node/8" TargetMode="External"/><Relationship Id="rId3" Type="http://schemas.openxmlformats.org/officeDocument/2006/relationships/hyperlink" Target="http://www.theguardian.com/technology/2015/may/06/what-is-the-internet-of-things-google" TargetMode="External"/><Relationship Id="rId4" Type="http://schemas.openxmlformats.org/officeDocument/2006/relationships/hyperlink" Target="http://www.theguardian.com/sustainable-business/2015/sep/30/wearables-companies-smart-devices-health-wellbeing-privacy?CMP=share_btn_tw" TargetMode="External"/><Relationship Id="rId11" Type="http://schemas.openxmlformats.org/officeDocument/2006/relationships/hyperlink" Target="http://fortune.com/2015/08/26/ashley-madison-hack/" TargetMode="External"/><Relationship Id="rId10" Type="http://schemas.openxmlformats.org/officeDocument/2006/relationships/hyperlink" Target="http://help2.talktalk.co.uk/oct22incident" TargetMode="External"/><Relationship Id="rId12" Type="http://schemas.openxmlformats.org/officeDocument/2006/relationships/hyperlink" Target="http://www.theguardian.com/business/2015/oct/01/experian-hack-t-mobile-credit-checks-personal-information" TargetMode="External"/><Relationship Id="rId9" Type="http://schemas.openxmlformats.org/officeDocument/2006/relationships/hyperlink" Target="https://datafloq.com/read/re-identifying-anonymous-people-with-big-data/228" TargetMode="External"/><Relationship Id="rId5" Type="http://schemas.openxmlformats.org/officeDocument/2006/relationships/hyperlink" Target="http://fortune.com/2015/06/17/facebook-moments-privacy-facial-recognition/" TargetMode="External"/><Relationship Id="rId6" Type="http://schemas.openxmlformats.org/officeDocument/2006/relationships/hyperlink" Target="http://www.forbes.com/sites/joannmuller/2015/10/22/how-ford-is-using-big-data-to-change-the-way-we-use-our-cars/" TargetMode="External"/><Relationship Id="rId7" Type="http://schemas.openxmlformats.org/officeDocument/2006/relationships/hyperlink" Target="http://www.computerweekly.com/feature/Big-Data-Utilities-rise-to-the-smart-meter-challenge" TargetMode="External"/><Relationship Id="rId8" Type="http://schemas.openxmlformats.org/officeDocument/2006/relationships/hyperlink" Target="http://www.ibmbigdatahub.com/blog/5-ways-iot-technologies-are-enabling-oil-and-gas-industry"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reedomhouse.org/report/freedom-net/freedom-net-2016" TargetMode="External"/><Relationship Id="rId3" Type="http://schemas.openxmlformats.org/officeDocument/2006/relationships/hyperlink" Target="https://freedomhouse.org/report/freedom-net/freedom-net-2017" TargetMode="External"/><Relationship Id="rId4" Type="http://schemas.openxmlformats.org/officeDocument/2006/relationships/hyperlink" Target="http://www.independent.co.uk/news/world/africa/orange-pulls-advertising-from-ugandas-anti-gay-red-pepper-newspaper-9182236.html" TargetMode="External"/><Relationship Id="rId5" Type="http://schemas.openxmlformats.org/officeDocument/2006/relationships/hyperlink" Target="http://news.sky.com/story/lego-ends-daily-mail-links-after-stop-funding-hate-campaign-10654476" TargetMode="External"/><Relationship Id="rId6" Type="http://schemas.openxmlformats.org/officeDocument/2006/relationships/hyperlink" Target="https://www.theguardian.com/technology/2017/may/07/the-great-british-brexit-robbery-hijacked-democracy"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reedomhouse.org/report/freedom-net/freedom-net-2017" TargetMode="External"/><Relationship Id="rId3" Type="http://schemas.openxmlformats.org/officeDocument/2006/relationships/hyperlink" Target="http://globalnetworkinitiative.org/news/consequences-network-shutdowns-and-service-disruptions-one-page-guide-policymaker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0" Type="http://schemas.openxmlformats.org/officeDocument/2006/relationships/hyperlink" Target="https://www.theguardian.com/business/2016/jan/18/women-to-lose-out-in-jobs-revolution-wef-warns" TargetMode="External"/><Relationship Id="rId11" Type="http://schemas.openxmlformats.org/officeDocument/2006/relationships/hyperlink" Target="https://www.ft.com/content/81357aaa-9e84-11e6-891e-abe238dee8e2" TargetMode="External"/><Relationship Id="rId10" Type="http://schemas.openxmlformats.org/officeDocument/2006/relationships/hyperlink" Target="https://onlabor.org/2016/05/27/women-the-gig-economy-flexibility-in-a-vacuum-just-isnt-enough/" TargetMode="External"/><Relationship Id="rId21" Type="http://schemas.openxmlformats.org/officeDocument/2006/relationships/hyperlink" Target="https://www.linkedin.com/pulse/women-may-real-losers-ai-automation-michael-spencer" TargetMode="External"/><Relationship Id="rId13" Type="http://schemas.openxmlformats.org/officeDocument/2006/relationships/hyperlink" Target="http://glitch.news/2015-10-26-construction-workers-to-be-replaced-by-robots-that-create-entire-buildings-without-needing-a-break.html" TargetMode="External"/><Relationship Id="rId12" Type="http://schemas.openxmlformats.org/officeDocument/2006/relationships/hyperlink" Target="http://www.pewinternet.org/2016/03/10/public-predictions-for-the-future-of-workforce-automation/" TargetMode="External"/><Relationship Id="rId1" Type="http://schemas.openxmlformats.org/officeDocument/2006/relationships/notesMaster" Target="../notesMasters/notesMaster1.xml"/><Relationship Id="rId2" Type="http://schemas.openxmlformats.org/officeDocument/2006/relationships/hyperlink" Target="https://www.ihrb.org/focus-areas/information-communication-technology/safeguarding-rights-in-the-big-data-revolution" TargetMode="External"/><Relationship Id="rId3" Type="http://schemas.openxmlformats.org/officeDocument/2006/relationships/hyperlink" Target="https://www.washingtonpost.com/news/morning-mix/wp/2016/06/10/google-faulted-for-racial-bias-in-image-search-results-for-black-teenagers/?utm_term=.27a1391d33b7" TargetMode="External"/><Relationship Id="rId4" Type="http://schemas.openxmlformats.org/officeDocument/2006/relationships/hyperlink" Target="https://www.ihrb.org/focus-areas/information-communication-technology/safeguarding-rights-in-the-big-data-revolution" TargetMode="External"/><Relationship Id="rId9" Type="http://schemas.openxmlformats.org/officeDocument/2006/relationships/hyperlink" Target="http://blogs.wsj.com/economics/2015/07/21/women-earn-81-9-cents-for-every-dollar-a-man-earns/" TargetMode="External"/><Relationship Id="rId15" Type="http://schemas.openxmlformats.org/officeDocument/2006/relationships/hyperlink" Target="http://blog.ventureradar.com/2015/10/13/top-5-innovative-companies-in-service-robotics/" TargetMode="External"/><Relationship Id="rId14" Type="http://schemas.openxmlformats.org/officeDocument/2006/relationships/hyperlink" Target="http://www.theatlantic.com/magazine/archive/2015/07/world-without-work/395294/" TargetMode="External"/><Relationship Id="rId17" Type="http://schemas.openxmlformats.org/officeDocument/2006/relationships/hyperlink" Target="http://www.techrepublic.com/article/chinese-factory-replaces-90-of-humans-with-robots-production-soars/" TargetMode="External"/><Relationship Id="rId16" Type="http://schemas.openxmlformats.org/officeDocument/2006/relationships/hyperlink" Target="https://www.hfsresearch.com/press-releases/automation-to-impact-14-million-global-services-jobs-by-2021-with-india-the-most-affected" TargetMode="External"/><Relationship Id="rId5" Type="http://schemas.openxmlformats.org/officeDocument/2006/relationships/hyperlink" Target="https://www.gov.uk/contract-types-and-employer-responsibilities/zero-hour-contracts" TargetMode="External"/><Relationship Id="rId19" Type="http://schemas.openxmlformats.org/officeDocument/2006/relationships/hyperlink" Target="https://www.weforum.org/agenda/2015/11/who-will-win-robot-man-or-woman/" TargetMode="External"/><Relationship Id="rId6" Type="http://schemas.openxmlformats.org/officeDocument/2006/relationships/hyperlink" Target="https://www.wired.com/2015/10/unfinished-business-women-men-work-family/" TargetMode="External"/><Relationship Id="rId18" Type="http://schemas.openxmlformats.org/officeDocument/2006/relationships/hyperlink" Target="http://motherboard.vice.com/read/automation-was-supposed-to-liberate-women-what-happened" TargetMode="External"/><Relationship Id="rId7" Type="http://schemas.openxmlformats.org/officeDocument/2006/relationships/hyperlink" Target="https://www.entrepreneur.com/article/282693" TargetMode="External"/><Relationship Id="rId8" Type="http://schemas.openxmlformats.org/officeDocument/2006/relationships/hyperlink" Target="http://blogs.wsj.com/economics/2015/07/27/is-the-gig-economy-a-thing-ask-women/"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Introduction and Objective:</a:t>
            </a:r>
            <a:endParaRPr b="1">
              <a:solidFill>
                <a:schemeClr val="dk1"/>
              </a:solidFill>
            </a:endParaRPr>
          </a:p>
          <a:p>
            <a:pPr indent="-228600" lvl="0" marL="45720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Font typeface="Noto Sans Symbols"/>
              <a:buChar char="●"/>
            </a:pPr>
            <a:r>
              <a:rPr lang="en">
                <a:solidFill>
                  <a:schemeClr val="dk1"/>
                </a:solidFill>
              </a:rPr>
              <a:t>Hi there! Thank you for joining us today. We are xx and xx from Global Partners Digital and today we will be looking at the field of business and human rights both broadly, and specifically in the digital environment.</a:t>
            </a:r>
            <a:endParaRPr>
              <a:solidFill>
                <a:schemeClr val="dk1"/>
              </a:solidFill>
            </a:endParaRPr>
          </a:p>
          <a:p>
            <a:pPr indent="-298450" lvl="0" marL="457200" rtl="0" algn="l">
              <a:spcBef>
                <a:spcPts val="0"/>
              </a:spcBef>
              <a:spcAft>
                <a:spcPts val="0"/>
              </a:spcAft>
              <a:buClr>
                <a:schemeClr val="dk1"/>
              </a:buClr>
              <a:buSzPts val="1100"/>
              <a:buFont typeface="Noto Sans Symbols"/>
              <a:buChar char="●"/>
            </a:pPr>
            <a:r>
              <a:rPr lang="en">
                <a:solidFill>
                  <a:schemeClr val="dk1"/>
                </a:solidFill>
              </a:rPr>
              <a:t>Our hope is that by the end of this module, everyone will have a solid understanding of the core concepts, terminology and principles in the field of business and human rights, as well as their particular application to the digital environment.</a:t>
            </a:r>
            <a:endParaRPr/>
          </a:p>
        </p:txBody>
      </p:sp>
      <p:sp>
        <p:nvSpPr>
          <p:cNvPr id="133" name="Google Shape;133;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c9459f5e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4c9459f5ec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alibri"/>
                <a:ea typeface="Calibri"/>
                <a:cs typeface="Calibri"/>
                <a:sym typeface="Calibri"/>
              </a:rPr>
              <a:t>Statement: </a:t>
            </a:r>
            <a:r>
              <a:rPr lang="en" u="sng">
                <a:solidFill>
                  <a:schemeClr val="dk1"/>
                </a:solidFill>
              </a:rPr>
              <a:t>The UN Guiding Principles consider judicial and non-judicial grievance mechanisms to be of equal importance.</a:t>
            </a:r>
            <a:endParaRPr b="1"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4c9459f5e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4c9459f5ec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en">
                <a:solidFill>
                  <a:schemeClr val="dk1"/>
                </a:solidFill>
              </a:rPr>
              <a:t>False:</a:t>
            </a:r>
            <a:r>
              <a:rPr lang="en">
                <a:solidFill>
                  <a:schemeClr val="dk1"/>
                </a:solidFill>
              </a:rPr>
              <a:t> </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chemeClr val="dk1"/>
              </a:solidFill>
            </a:endParaRPr>
          </a:p>
          <a:p>
            <a:pPr indent="0" lvl="0" marL="0" rtl="0" algn="just">
              <a:spcBef>
                <a:spcPts val="0"/>
              </a:spcBef>
              <a:spcAft>
                <a:spcPts val="0"/>
              </a:spcAft>
              <a:buClr>
                <a:schemeClr val="dk1"/>
              </a:buClr>
              <a:buSzPts val="1100"/>
              <a:buFont typeface="Arial"/>
              <a:buNone/>
            </a:pPr>
            <a:r>
              <a:rPr lang="en">
                <a:solidFill>
                  <a:schemeClr val="dk1"/>
                </a:solidFill>
              </a:rPr>
              <a:t>The UN Guiding Principles state clearly that effective judicial mechanisms must sit at the core of ensuring access to effective remedy for business-related human rights abuses, with non-judicial mechanisms playing a complementary and supporting role.</a:t>
            </a: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4c9459f5ec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Clr>
                <a:schemeClr val="dk1"/>
              </a:buClr>
              <a:buSzPts val="1100"/>
              <a:buFont typeface="Arial"/>
              <a:buChar char="●"/>
            </a:pPr>
            <a:r>
              <a:rPr lang="en">
                <a:solidFill>
                  <a:schemeClr val="dk1"/>
                </a:solidFill>
              </a:rPr>
              <a:t>Historically, it was argued by some that human rights standards were only applicable to states and not the private sector. Some companies claimed that their sole obligation was to respect national laws, even where those laws failed to meet international human rights standards.</a:t>
            </a:r>
            <a:endParaRPr>
              <a:solidFill>
                <a:schemeClr val="dk1"/>
              </a:solidFill>
            </a:endParaRPr>
          </a:p>
          <a:p>
            <a:pPr indent="-298450" lvl="0" marL="457200" rtl="0" algn="l">
              <a:spcBef>
                <a:spcPts val="0"/>
              </a:spcBef>
              <a:spcAft>
                <a:spcPts val="0"/>
              </a:spcAft>
              <a:buClr>
                <a:schemeClr val="dk1"/>
              </a:buClr>
              <a:buSzPts val="1100"/>
              <a:buFont typeface="Arial"/>
              <a:buChar char="●"/>
            </a:pPr>
            <a:r>
              <a:rPr lang="en">
                <a:solidFill>
                  <a:schemeClr val="dk1"/>
                </a:solidFill>
                <a:highlight>
                  <a:srgbClr val="FFFFFF"/>
                </a:highlight>
              </a:rPr>
              <a:t>Although the primary duty to protect human rights remains with states, companies are now considered to have a responsibility to respect human rights in their operations. </a:t>
            </a:r>
            <a:endParaRPr>
              <a:solidFill>
                <a:schemeClr val="dk1"/>
              </a:solidFill>
            </a:endParaRPr>
          </a:p>
          <a:p>
            <a:pPr indent="-298450" lvl="0" marL="457200" rtl="0" algn="l">
              <a:spcBef>
                <a:spcPts val="0"/>
              </a:spcBef>
              <a:spcAft>
                <a:spcPts val="0"/>
              </a:spcAft>
              <a:buClr>
                <a:schemeClr val="dk1"/>
              </a:buClr>
              <a:buSzPts val="1100"/>
              <a:buFont typeface="Arial"/>
              <a:buChar char="●"/>
            </a:pPr>
            <a:r>
              <a:rPr lang="en">
                <a:solidFill>
                  <a:schemeClr val="dk1"/>
                </a:solidFill>
              </a:rPr>
              <a:t>But how did recognition of such a responsibility develop? We will now look at a brief history of the main developments in the field of business and human rights.</a:t>
            </a:r>
            <a:endParaRPr/>
          </a:p>
          <a:p>
            <a:pPr indent="0" lvl="0" marL="0" rtl="0" algn="l">
              <a:lnSpc>
                <a:spcPct val="100000"/>
              </a:lnSpc>
              <a:spcBef>
                <a:spcPts val="0"/>
              </a:spcBef>
              <a:spcAft>
                <a:spcPts val="0"/>
              </a:spcAft>
              <a:buSzPts val="1100"/>
              <a:buNone/>
            </a:pPr>
            <a:r>
              <a:t/>
            </a:r>
            <a:endParaRPr/>
          </a:p>
        </p:txBody>
      </p:sp>
      <p:sp>
        <p:nvSpPr>
          <p:cNvPr id="247" name="Google Shape;247;g4c9459f5ec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4c73f4631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4c73f46313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Clr>
                <a:schemeClr val="dk1"/>
              </a:buClr>
              <a:buSzPts val="1100"/>
              <a:buFont typeface="Arial"/>
              <a:buChar char="●"/>
            </a:pPr>
            <a:r>
              <a:rPr lang="en">
                <a:solidFill>
                  <a:schemeClr val="dk1"/>
                </a:solidFill>
              </a:rPr>
              <a:t>The UN’s involvement in the question of the relationship between private enterprise and human rights began in the 1970s, with the establishment of the UN Commission on Transnational Corporations and the UN Centre for Transnational Corporations (UNCTC). </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This was a response to public frustration with the inadequacy of a purely state-centric approach to human rights accountability.  </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These bodies’ mandate were: </a:t>
            </a:r>
            <a:endParaRPr>
              <a:solidFill>
                <a:schemeClr val="dk1"/>
              </a:solidFill>
            </a:endParaRPr>
          </a:p>
          <a:p>
            <a:pPr indent="-298450" lvl="1" marL="914400" rtl="0" algn="just">
              <a:spcBef>
                <a:spcPts val="0"/>
              </a:spcBef>
              <a:spcAft>
                <a:spcPts val="0"/>
              </a:spcAft>
              <a:buClr>
                <a:schemeClr val="dk1"/>
              </a:buClr>
              <a:buSzPts val="1100"/>
              <a:buFont typeface="Arial"/>
              <a:buChar char="o"/>
            </a:pPr>
            <a:r>
              <a:rPr lang="en">
                <a:solidFill>
                  <a:schemeClr val="dk1"/>
                </a:solidFill>
              </a:rPr>
              <a:t>researching the impacts of transnational business activity, </a:t>
            </a:r>
            <a:endParaRPr>
              <a:solidFill>
                <a:schemeClr val="dk1"/>
              </a:solidFill>
            </a:endParaRPr>
          </a:p>
          <a:p>
            <a:pPr indent="-298450" lvl="1" marL="914400" rtl="0" algn="just">
              <a:spcBef>
                <a:spcPts val="0"/>
              </a:spcBef>
              <a:spcAft>
                <a:spcPts val="0"/>
              </a:spcAft>
              <a:buClr>
                <a:schemeClr val="dk1"/>
              </a:buClr>
              <a:buSzPts val="1100"/>
              <a:buFont typeface="Arial"/>
              <a:buChar char="o"/>
            </a:pPr>
            <a:r>
              <a:rPr lang="en">
                <a:solidFill>
                  <a:schemeClr val="dk1"/>
                </a:solidFill>
              </a:rPr>
              <a:t>strengthening the ability of host countries to negotiate terms with these enterprises, and </a:t>
            </a:r>
            <a:endParaRPr>
              <a:solidFill>
                <a:schemeClr val="dk1"/>
              </a:solidFill>
            </a:endParaRPr>
          </a:p>
          <a:p>
            <a:pPr indent="-298450" lvl="1" marL="914400" rtl="0" algn="just">
              <a:spcBef>
                <a:spcPts val="0"/>
              </a:spcBef>
              <a:spcAft>
                <a:spcPts val="0"/>
              </a:spcAft>
              <a:buClr>
                <a:schemeClr val="dk1"/>
              </a:buClr>
              <a:buSzPts val="1100"/>
              <a:buFont typeface="Arial"/>
              <a:buChar char="o"/>
            </a:pPr>
            <a:r>
              <a:rPr lang="en">
                <a:solidFill>
                  <a:schemeClr val="dk1"/>
                </a:solidFill>
              </a:rPr>
              <a:t>developing draft normative frameworks for transnational business activities. </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Additional material: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What is a normative framework?</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normative framework on international law refers to both binding international law as well as non-legally binding best practices and principles.</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1986: The work of the Commission led to a draft </a:t>
            </a:r>
            <a:r>
              <a:rPr lang="en" u="sng">
                <a:solidFill>
                  <a:schemeClr val="dk1"/>
                </a:solidFill>
              </a:rPr>
              <a:t>Code of Conduct on Transnational Corporations</a:t>
            </a:r>
            <a:r>
              <a:rPr lang="en">
                <a:solidFill>
                  <a:schemeClr val="dk1"/>
                </a:solidFill>
              </a:rPr>
              <a:t>, </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The Code of Conduct was debated in a series of special sessions between 1983 and 1990. </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Due to significant opposition to the Code, particularly by host states of transnational corporations based in the Global North, it was abandoned in 1994, and the UNCTC was dismantled.</a:t>
            </a:r>
            <a:endParaRPr>
              <a:solidFill>
                <a:schemeClr val="dk1"/>
              </a:solidFill>
            </a:endParaRPr>
          </a:p>
          <a:p>
            <a:pPr indent="-457200" lvl="0" marL="457200" rtl="0" algn="just">
              <a:spcBef>
                <a:spcPts val="0"/>
              </a:spcBef>
              <a:spcAft>
                <a:spcPts val="0"/>
              </a:spcAft>
              <a:buClr>
                <a:schemeClr val="dk1"/>
              </a:buClr>
              <a:buSzPts val="1100"/>
              <a:buFont typeface="Arial"/>
              <a:buNone/>
            </a:pPr>
            <a:r>
              <a:t/>
            </a:r>
            <a:endParaRPr>
              <a:solidFill>
                <a:schemeClr val="dk1"/>
              </a:solidFill>
            </a:endParaRPr>
          </a:p>
          <a:p>
            <a:pPr indent="0" lvl="0" marL="0" rtl="0" algn="l">
              <a:spcBef>
                <a:spcPts val="200"/>
              </a:spcBef>
              <a:spcAft>
                <a:spcPts val="0"/>
              </a:spcAft>
              <a:buClr>
                <a:schemeClr val="dk1"/>
              </a:buClr>
              <a:buSzPts val="1100"/>
              <a:buFont typeface="Arial"/>
              <a:buNone/>
            </a:pPr>
            <a:r>
              <a:rPr b="1" lang="en">
                <a:solidFill>
                  <a:schemeClr val="dk1"/>
                </a:solidFill>
              </a:rPr>
              <a:t>Additional Material: What did the Code of Conduct say?</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just">
              <a:spcBef>
                <a:spcPts val="0"/>
              </a:spcBef>
              <a:spcAft>
                <a:spcPts val="0"/>
              </a:spcAft>
              <a:buClr>
                <a:schemeClr val="dk1"/>
              </a:buClr>
              <a:buSzPts val="1100"/>
              <a:buFont typeface="Arial"/>
              <a:buNone/>
            </a:pPr>
            <a:r>
              <a:rPr lang="en">
                <a:solidFill>
                  <a:schemeClr val="dk1"/>
                </a:solidFill>
              </a:rPr>
              <a:t>The Code of Conduct was never adopted but attempted to provide either mandatory requirements or voluntary guidelines for transnational corporations (TNCs) to follow, by encouraging contribution to the development goals and objectives of the countries in which they operated. The Code also attempted to facilitate co-operation with and among States on issues relating to TNCs; and to alleviate difficulties derived from the international character of such corporations and the resulting diversity of laws and cultures.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4c9459f5ec_2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4c9459f5ec_2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Clr>
                <a:schemeClr val="dk1"/>
              </a:buClr>
              <a:buSzPts val="1100"/>
              <a:buFont typeface="Noto Sans Symbols"/>
              <a:buChar char="●"/>
            </a:pPr>
            <a:r>
              <a:rPr lang="en">
                <a:solidFill>
                  <a:schemeClr val="dk1"/>
                </a:solidFill>
              </a:rPr>
              <a:t>Under the leadership of Kofi Annan, the UN embarked on a new effort to address issues with regard to the corporate sector, leading to the eventual development of the </a:t>
            </a:r>
            <a:r>
              <a:rPr lang="en" u="sng">
                <a:solidFill>
                  <a:schemeClr val="dk1"/>
                </a:solidFill>
              </a:rPr>
              <a:t>UN Global Compact</a:t>
            </a:r>
            <a:r>
              <a:rPr lang="en">
                <a:solidFill>
                  <a:schemeClr val="dk1"/>
                </a:solidFill>
              </a:rPr>
              <a:t> in 2000. </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The Global Compact established ten non-binding principles to guide businesses in the development of socially and environmentally sustainable practices. </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Many human rights advocates opposed the voluntary nature of the Global Compact, arguing that binding regulation was necessary to stem harmful corporate activity. The Global Compact, however, was relatively well received by the business community, and a significant number of companies joined the voluntary initiative.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4c9459f5ec_2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4c9459f5ec_2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Clr>
                <a:schemeClr val="dk1"/>
              </a:buClr>
              <a:buSzPts val="1100"/>
              <a:buFont typeface="Noto Sans Symbols"/>
              <a:buChar char="●"/>
            </a:pPr>
            <a:r>
              <a:rPr lang="en">
                <a:solidFill>
                  <a:schemeClr val="dk1"/>
                </a:solidFill>
              </a:rPr>
              <a:t>In light of the critiques of voluntary initiatives in dealing with corporate accountability for human rights violations, the UN Sub-Commission on the Promotion and ﻿Protection of Human Rights began in the early 2000s to develop a set of </a:t>
            </a:r>
            <a:r>
              <a:rPr lang="en" u="sng">
                <a:solidFill>
                  <a:schemeClr val="dk1"/>
                </a:solidFill>
              </a:rPr>
              <a:t>Norms on the Responsibilities of Transnational Corporations and Other Business Enterprises with Regard to Human Rights (UN Draft Norms</a:t>
            </a:r>
            <a:r>
              <a:rPr lang="en">
                <a:solidFill>
                  <a:schemeClr val="dk1"/>
                </a:solidFill>
              </a:rPr>
              <a:t>).  </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As the product of an expert group, the UN Draft Norms did not have a directly binding effect, but they represented the first UN attempt to identify legal human rights standards that would apply to corporations. </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The UN Draft Norms were scuttled through a UN Commission on Human Rights resolution, but it refused to grant the norms legal status and mandated the Sub-Commission to abstain from performing monitoring functions with respect to the Norms.</a:t>
            </a:r>
            <a:endParaRPr>
              <a:solidFill>
                <a:schemeClr val="dk1"/>
              </a:solidFill>
            </a:endParaRPr>
          </a:p>
          <a:p>
            <a:pPr indent="0" lvl="0" marL="457200" rtl="0" algn="just">
              <a:spcBef>
                <a:spcPts val="0"/>
              </a:spcBef>
              <a:spcAft>
                <a:spcPts val="0"/>
              </a:spcAft>
              <a:buNone/>
            </a:pPr>
            <a:r>
              <a:t/>
            </a:r>
            <a:endParaRPr>
              <a:solidFill>
                <a:schemeClr val="dk1"/>
              </a:solidFill>
            </a:endParaRPr>
          </a:p>
          <a:p>
            <a:pPr indent="0" lvl="0" marL="0" rtl="0" algn="l">
              <a:spcBef>
                <a:spcPts val="0"/>
              </a:spcBef>
              <a:spcAft>
                <a:spcPts val="0"/>
              </a:spcAft>
              <a:buClr>
                <a:srgbClr val="000000"/>
              </a:buClr>
              <a:buSzPts val="1100"/>
              <a:buFont typeface="Arial"/>
              <a:buNone/>
            </a:pPr>
            <a:r>
              <a:rPr b="1" lang="en">
                <a:solidFill>
                  <a:schemeClr val="dk1"/>
                </a:solidFill>
              </a:rPr>
              <a:t>Additional material: What was the Sub-Commission on the Promotion and Protection of Human Rights?</a:t>
            </a:r>
            <a:endParaRPr b="1">
              <a:solidFill>
                <a:schemeClr val="dk1"/>
              </a:solidFill>
            </a:endParaRPr>
          </a:p>
          <a:p>
            <a:pPr indent="0" lvl="0" marL="0" rtl="0" algn="l">
              <a:spcBef>
                <a:spcPts val="0"/>
              </a:spcBef>
              <a:spcAft>
                <a:spcPts val="0"/>
              </a:spcAft>
              <a:buClr>
                <a:srgbClr val="000000"/>
              </a:buClr>
              <a:buSzPts val="1100"/>
              <a:buFont typeface="Arial"/>
              <a:buNone/>
            </a:pPr>
            <a:r>
              <a:t/>
            </a:r>
            <a:endParaRPr>
              <a:solidFill>
                <a:schemeClr val="dk1"/>
              </a:solidFill>
            </a:endParaRPr>
          </a:p>
          <a:p>
            <a:pPr indent="0" lvl="0" marL="0" rtl="0" algn="l">
              <a:spcBef>
                <a:spcPts val="0"/>
              </a:spcBef>
              <a:spcAft>
                <a:spcPts val="0"/>
              </a:spcAft>
              <a:buClr>
                <a:srgbClr val="000000"/>
              </a:buClr>
              <a:buSzPts val="1100"/>
              <a:buFont typeface="Arial"/>
              <a:buNone/>
            </a:pPr>
            <a:r>
              <a:rPr lang="en">
                <a:solidFill>
                  <a:schemeClr val="dk1"/>
                </a:solidFill>
              </a:rPr>
              <a:t>The United Nations Sub-Commission on the Promotion and Protection of Human Rights was the main subsidiary body of the former Commission on Human Rights. It was established in 1947 with 12 members. Originally the 'Sub Commission on Prevention of Discrimination and Protection of Minorities', it was renamed in 1999.  </a:t>
            </a:r>
            <a:endParaRPr>
              <a:solidFill>
                <a:schemeClr val="dk1"/>
              </a:solidFill>
            </a:endParaRPr>
          </a:p>
          <a:p>
            <a:pPr indent="0" lvl="0" marL="0" rtl="0" algn="l">
              <a:spcBef>
                <a:spcPts val="0"/>
              </a:spcBef>
              <a:spcAft>
                <a:spcPts val="0"/>
              </a:spcAft>
              <a:buClr>
                <a:srgbClr val="000000"/>
              </a:buClr>
              <a:buSzPts val="1100"/>
              <a:buFont typeface="Arial"/>
              <a:buNone/>
            </a:pPr>
            <a:r>
              <a:t/>
            </a:r>
            <a:endParaRPr>
              <a:solidFill>
                <a:schemeClr val="dk1"/>
              </a:solidFill>
            </a:endParaRPr>
          </a:p>
          <a:p>
            <a:pPr indent="0" lvl="0" marL="0" rtl="0" algn="l">
              <a:spcBef>
                <a:spcPts val="0"/>
              </a:spcBef>
              <a:spcAft>
                <a:spcPts val="0"/>
              </a:spcAft>
              <a:buClr>
                <a:srgbClr val="000000"/>
              </a:buClr>
              <a:buSzPts val="1100"/>
              <a:buFont typeface="Arial"/>
              <a:buNone/>
            </a:pPr>
            <a:r>
              <a:rPr lang="en">
                <a:solidFill>
                  <a:schemeClr val="dk1"/>
                </a:solidFill>
              </a:rPr>
              <a:t>Under General Assembly resolution 60/251 of 15 March 2006 which established the Human Rights Council, all mandates, mechanisms, functions and responsibilities of the Commission on Human Rights, including the Sub-Commission on the Promotion and Protection of Human Rights, were assumed, as of 19 June 2006, by the Human Rights Council.</a:t>
            </a:r>
            <a:endParaRPr>
              <a:solidFill>
                <a:schemeClr val="dk1"/>
              </a:solidFill>
            </a:endParaRPr>
          </a:p>
          <a:p>
            <a:pPr indent="0" lvl="0" marL="0" rtl="0" algn="l">
              <a:spcBef>
                <a:spcPts val="0"/>
              </a:spcBef>
              <a:spcAft>
                <a:spcPts val="0"/>
              </a:spcAft>
              <a:buClr>
                <a:srgbClr val="000000"/>
              </a:buClr>
              <a:buSzPts val="1100"/>
              <a:buFont typeface="Arial"/>
              <a:buNone/>
            </a:pPr>
            <a:r>
              <a:t/>
            </a:r>
            <a:endParaRPr>
              <a:solidFill>
                <a:schemeClr val="dk1"/>
              </a:solidFill>
            </a:endParaRPr>
          </a:p>
          <a:p>
            <a:pPr indent="0" lvl="0" marL="0" rtl="0" algn="l">
              <a:spcBef>
                <a:spcPts val="0"/>
              </a:spcBef>
              <a:spcAft>
                <a:spcPts val="0"/>
              </a:spcAft>
              <a:buClr>
                <a:srgbClr val="000000"/>
              </a:buClr>
              <a:buSzPts val="1100"/>
              <a:buFont typeface="Arial"/>
              <a:buNone/>
            </a:pPr>
            <a:r>
              <a:rPr lang="en">
                <a:solidFill>
                  <a:schemeClr val="dk1"/>
                </a:solidFill>
              </a:rPr>
              <a:t>The Sub-Commission on the Promotion and Protection of Human Rights was replaced by the Human Rights Council Advisory Committee that has been established to function as a thinktank for the Council and work at its direction.</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4c9459f5ec_2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4c9459f5ec_2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Clr>
                <a:schemeClr val="dk1"/>
              </a:buClr>
              <a:buSzPts val="1100"/>
              <a:buFont typeface="Arial"/>
              <a:buChar char="●"/>
            </a:pPr>
            <a:r>
              <a:rPr lang="en">
                <a:solidFill>
                  <a:schemeClr val="dk1"/>
                </a:solidFill>
              </a:rPr>
              <a:t>In light of the failure of the Norms, the Commission on Human Rights requested the UN Secretary-General to appoint a special representative on the subject. </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In 2005, Kofi Annan appointed </a:t>
            </a:r>
            <a:r>
              <a:rPr lang="en" u="sng">
                <a:solidFill>
                  <a:schemeClr val="dk1"/>
                </a:solidFill>
              </a:rPr>
              <a:t>John G. Ruggie</a:t>
            </a:r>
            <a:r>
              <a:rPr lang="en">
                <a:solidFill>
                  <a:schemeClr val="dk1"/>
                </a:solidFill>
              </a:rPr>
              <a:t> – who had formerly worked for Annan as chief adviser for strategic planning, and had been involved in the development of the Global Compact – as Special Representative on Business and Human Rights ﻿(SRSG).</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﻿The initial mandate of the Special Representative was relatively limited in scope, and focused largely on the identification and clarification of standards of corporate accountability with respect to human rights and the identification of state and corporate best practices. </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Unlike other UN special procedures, the SRSG’s mandate did not include country visits or the examination of specific situations of human rights issues related to business.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4c9459f5ec_2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4c9459f5ec_2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Clr>
                <a:schemeClr val="dk1"/>
              </a:buClr>
              <a:buSzPts val="1100"/>
              <a:buFont typeface="Arial"/>
              <a:buChar char="●"/>
            </a:pPr>
            <a:r>
              <a:rPr lang="en">
                <a:solidFill>
                  <a:schemeClr val="dk1"/>
                </a:solidFill>
              </a:rPr>
              <a:t>Ruggie culminated his first three-year mandate with the development of the Protect, Respect, and Remedy Framework, which set out a state duty to protect against human rights abuses, a corporate responsibility to respect human rights, and victims’ need for greater access to judicial and non-judicial remedies.</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﻿The Special Representative developed the framework, in part, through consultations with governments, businesses, and civil society organisations over the course of his mandate. </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The mandate was extended for another three years, and expanded with the idea that the Special Representative would “operationalise” the Protect, Respect, Remedy Framework through concrete guidelines for both states and businesses. </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John Ruggie used the extension of his mandate to develop what are now known as the </a:t>
            </a:r>
            <a:r>
              <a:rPr lang="en" u="sng">
                <a:solidFill>
                  <a:schemeClr val="dk1"/>
                </a:solidFill>
              </a:rPr>
              <a:t>UN Guiding Principles on Business and Human Rights.</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They are a set of non-binding standards based on the PRR Framework that the UN Human Rights Council endorsed in 2011.</a:t>
            </a:r>
            <a:r>
              <a:rPr baseline="30000" lang="en">
                <a:solidFill>
                  <a:schemeClr val="dk1"/>
                </a:solidFill>
              </a:rPr>
              <a:t> </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While civil society had partially welcomed the PRR Framework, as it dealt directly with some of the issues human rights advocates had previously highlighted, the UNGPs became the subject of significant debate.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4db2126d1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Noto Sans Symbols"/>
              <a:buChar char="●"/>
            </a:pPr>
            <a:r>
              <a:rPr lang="en">
                <a:solidFill>
                  <a:schemeClr val="dk1"/>
                </a:solidFill>
              </a:rPr>
              <a:t>Before discussing the UN Guiding Principles on Business and Human Rights, it may be good to recap the main developments in the business and human rights field so far.</a:t>
            </a:r>
            <a:endParaRPr>
              <a:solidFill>
                <a:schemeClr val="dk1"/>
              </a:solidFill>
            </a:endParaRPr>
          </a:p>
          <a:p>
            <a:pPr indent="-298450" lvl="0" marL="457200" rtl="0" algn="l">
              <a:spcBef>
                <a:spcPts val="0"/>
              </a:spcBef>
              <a:spcAft>
                <a:spcPts val="0"/>
              </a:spcAft>
              <a:buClr>
                <a:schemeClr val="dk1"/>
              </a:buClr>
              <a:buSzPts val="1100"/>
              <a:buFont typeface="Noto Sans Symbols"/>
              <a:buChar char="●"/>
            </a:pPr>
            <a:r>
              <a:rPr lang="en">
                <a:solidFill>
                  <a:schemeClr val="dk1"/>
                </a:solidFill>
              </a:rPr>
              <a:t>Since 1970, the UN have tried to develop standards of human rights which apply to the activities of businesses.</a:t>
            </a:r>
            <a:endParaRPr>
              <a:solidFill>
                <a:schemeClr val="dk1"/>
              </a:solidFill>
            </a:endParaRPr>
          </a:p>
          <a:p>
            <a:pPr indent="-298450" lvl="0" marL="457200" rtl="0" algn="l">
              <a:spcBef>
                <a:spcPts val="0"/>
              </a:spcBef>
              <a:spcAft>
                <a:spcPts val="0"/>
              </a:spcAft>
              <a:buClr>
                <a:schemeClr val="dk1"/>
              </a:buClr>
              <a:buSzPts val="1100"/>
              <a:buFont typeface="Noto Sans Symbols"/>
              <a:buChar char="●"/>
            </a:pPr>
            <a:r>
              <a:rPr lang="en">
                <a:solidFill>
                  <a:schemeClr val="dk1"/>
                </a:solidFill>
              </a:rPr>
              <a:t>Most of these developments have been criticised either by governments, companies or civil society.</a:t>
            </a:r>
            <a:endParaRPr>
              <a:solidFill>
                <a:schemeClr val="dk1"/>
              </a:solidFill>
            </a:endParaRPr>
          </a:p>
          <a:p>
            <a:pPr indent="-298450" lvl="0" marL="457200" rtl="0" algn="l">
              <a:spcBef>
                <a:spcPts val="0"/>
              </a:spcBef>
              <a:spcAft>
                <a:spcPts val="0"/>
              </a:spcAft>
              <a:buClr>
                <a:schemeClr val="dk1"/>
              </a:buClr>
              <a:buSzPts val="1100"/>
              <a:buFont typeface="Noto Sans Symbols"/>
              <a:buChar char="●"/>
            </a:pPr>
            <a:r>
              <a:rPr lang="en">
                <a:solidFill>
                  <a:schemeClr val="dk1"/>
                </a:solidFill>
              </a:rPr>
              <a:t>The latest developments are the UN Guiding Principles on Business and Human Rights.</a:t>
            </a:r>
            <a:endParaRPr/>
          </a:p>
        </p:txBody>
      </p:sp>
      <p:sp>
        <p:nvSpPr>
          <p:cNvPr id="297" name="Google Shape;297;g4db2126d1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4c73f46313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Clr>
                <a:schemeClr val="dk1"/>
              </a:buClr>
              <a:buSzPts val="1100"/>
              <a:buFont typeface="Arial"/>
              <a:buChar char="●"/>
            </a:pPr>
            <a:r>
              <a:rPr lang="en">
                <a:solidFill>
                  <a:schemeClr val="dk1"/>
                </a:solidFill>
              </a:rPr>
              <a:t>The UNGPs rest on three pillars:</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chemeClr val="dk1"/>
              </a:solidFill>
            </a:endParaRPr>
          </a:p>
          <a:p>
            <a:pPr indent="-298450" lvl="1" marL="914400" rtl="0" algn="just">
              <a:spcBef>
                <a:spcPts val="0"/>
              </a:spcBef>
              <a:spcAft>
                <a:spcPts val="0"/>
              </a:spcAft>
              <a:buClr>
                <a:schemeClr val="dk1"/>
              </a:buClr>
              <a:buSzPts val="1100"/>
              <a:buFont typeface="Arial"/>
              <a:buChar char="o"/>
            </a:pPr>
            <a:r>
              <a:rPr lang="en">
                <a:solidFill>
                  <a:schemeClr val="dk1"/>
                </a:solidFill>
              </a:rPr>
              <a:t>The state duty to protect against human rights abuses by third parties, including business, through appropriate policies, regulation, and adjudication;</a:t>
            </a:r>
            <a:endParaRPr>
              <a:solidFill>
                <a:schemeClr val="dk1"/>
              </a:solidFill>
            </a:endParaRPr>
          </a:p>
          <a:p>
            <a:pPr indent="-298450" lvl="1" marL="914400" rtl="0" algn="just">
              <a:spcBef>
                <a:spcPts val="0"/>
              </a:spcBef>
              <a:spcAft>
                <a:spcPts val="0"/>
              </a:spcAft>
              <a:buClr>
                <a:schemeClr val="dk1"/>
              </a:buClr>
              <a:buSzPts val="1100"/>
              <a:buFont typeface="Courier New"/>
              <a:buChar char="o"/>
            </a:pPr>
            <a:r>
              <a:rPr lang="en">
                <a:solidFill>
                  <a:schemeClr val="dk1"/>
                </a:solidFill>
              </a:rPr>
              <a:t>﻿An independent corporate responsibility to respect human rights, which means that business enterprises should act with due diligence to avoid infringing on the rights of others and to address adverse impacts with which they are involved; </a:t>
            </a:r>
            <a:endParaRPr>
              <a:solidFill>
                <a:schemeClr val="dk1"/>
              </a:solidFill>
            </a:endParaRPr>
          </a:p>
          <a:p>
            <a:pPr indent="-298450" lvl="1" marL="914400" rtl="0" algn="just">
              <a:spcBef>
                <a:spcPts val="0"/>
              </a:spcBef>
              <a:spcAft>
                <a:spcPts val="0"/>
              </a:spcAft>
              <a:buClr>
                <a:schemeClr val="dk1"/>
              </a:buClr>
              <a:buSzPts val="1100"/>
              <a:buFont typeface="Arial"/>
              <a:buChar char="o"/>
            </a:pPr>
            <a:r>
              <a:rPr lang="en">
                <a:solidFill>
                  <a:schemeClr val="dk1"/>
                </a:solidFill>
              </a:rPr>
              <a:t>Greater access by victims to effective remedy, judicial and nonjudicial.</a:t>
            </a:r>
            <a:endParaRPr>
              <a:solidFill>
                <a:schemeClr val="dk1"/>
              </a:solidFill>
            </a:endParaRPr>
          </a:p>
          <a:p>
            <a:pPr indent="0" lvl="0" marL="0" rtl="0" algn="just">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Through the workshop we will go into more detail about each of these pillars. At this point it is important to understand that:</a:t>
            </a:r>
            <a:endParaRPr>
              <a:solidFill>
                <a:schemeClr val="dk1"/>
              </a:solidFill>
            </a:endParaRPr>
          </a:p>
          <a:p>
            <a:pPr indent="-298450" lvl="1" marL="914400" rtl="0" algn="just">
              <a:spcBef>
                <a:spcPts val="0"/>
              </a:spcBef>
              <a:spcAft>
                <a:spcPts val="0"/>
              </a:spcAft>
              <a:buClr>
                <a:schemeClr val="dk1"/>
              </a:buClr>
              <a:buSzPts val="1100"/>
              <a:buFont typeface="Arial"/>
              <a:buChar char="o"/>
            </a:pPr>
            <a:r>
              <a:rPr lang="en">
                <a:solidFill>
                  <a:schemeClr val="dk1"/>
                </a:solidFill>
              </a:rPr>
              <a:t>The UNGPs are comprised of thirty one principles, each with commentary elaborating its meaning and implications for law, policy, and practice. </a:t>
            </a:r>
            <a:endParaRPr>
              <a:solidFill>
                <a:schemeClr val="dk1"/>
              </a:solidFill>
            </a:endParaRPr>
          </a:p>
          <a:p>
            <a:pPr indent="-298450" lvl="1" marL="914400" rtl="0" algn="just">
              <a:spcBef>
                <a:spcPts val="0"/>
              </a:spcBef>
              <a:spcAft>
                <a:spcPts val="0"/>
              </a:spcAft>
              <a:buClr>
                <a:schemeClr val="dk1"/>
              </a:buClr>
              <a:buSzPts val="1100"/>
              <a:buFont typeface="Arial"/>
              <a:buChar char="o"/>
            </a:pPr>
            <a:r>
              <a:rPr lang="en">
                <a:solidFill>
                  <a:schemeClr val="dk1"/>
                </a:solidFill>
              </a:rPr>
              <a:t>They encompass all internationally recognised rights, and apply to all states and all business enterprises. </a:t>
            </a:r>
            <a:endParaRPr>
              <a:solidFill>
                <a:schemeClr val="dk1"/>
              </a:solidFill>
            </a:endParaRPr>
          </a:p>
          <a:p>
            <a:pPr indent="-298450" lvl="1" marL="914400" rtl="0" algn="just">
              <a:spcBef>
                <a:spcPts val="0"/>
              </a:spcBef>
              <a:spcAft>
                <a:spcPts val="0"/>
              </a:spcAft>
              <a:buClr>
                <a:schemeClr val="dk1"/>
              </a:buClr>
              <a:buSzPts val="1100"/>
              <a:buFont typeface="Arial"/>
              <a:buChar char="o"/>
            </a:pPr>
            <a:r>
              <a:rPr lang="en">
                <a:solidFill>
                  <a:schemeClr val="dk1"/>
                </a:solidFill>
              </a:rPr>
              <a:t>They do not, by themselves, create new legally binding obligations for business but derive their normative force through the recognition of social expectations by states and other key actors, including business itself. Elements of them have, though, already been incorporated into binding regulations and national laws.</a:t>
            </a:r>
            <a:endParaRPr>
              <a:solidFill>
                <a:schemeClr val="dk1"/>
              </a:solidFill>
            </a:endParaRPr>
          </a:p>
        </p:txBody>
      </p:sp>
      <p:sp>
        <p:nvSpPr>
          <p:cNvPr id="351" name="Google Shape;351;g4c73f46313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4c73f463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g4c73f4631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2. Agenda:</a:t>
            </a:r>
            <a:endParaRPr b="1">
              <a:solidFill>
                <a:schemeClr val="dk1"/>
              </a:solidFill>
            </a:endParaRPr>
          </a:p>
          <a:p>
            <a:pPr indent="0" lvl="0" marL="0" rtl="0" algn="l">
              <a:spcBef>
                <a:spcPts val="0"/>
              </a:spcBef>
              <a:spcAft>
                <a:spcPts val="0"/>
              </a:spcAft>
              <a:buClr>
                <a:schemeClr val="dk1"/>
              </a:buClr>
              <a:buSzPts val="1100"/>
              <a:buFont typeface="Arial"/>
              <a:buNone/>
            </a:pPr>
            <a:r>
              <a:t/>
            </a:r>
            <a:endParaRPr u="sng">
              <a:solidFill>
                <a:schemeClr val="dk1"/>
              </a:solidFill>
            </a:endParaRPr>
          </a:p>
          <a:p>
            <a:pPr indent="-298450" lvl="0" marL="457200" rtl="0" algn="l">
              <a:spcBef>
                <a:spcPts val="0"/>
              </a:spcBef>
              <a:spcAft>
                <a:spcPts val="0"/>
              </a:spcAft>
              <a:buClr>
                <a:schemeClr val="dk1"/>
              </a:buClr>
              <a:buSzPts val="1100"/>
              <a:buFont typeface="Noto Sans Symbols"/>
              <a:buChar char="●"/>
            </a:pPr>
            <a:r>
              <a:rPr lang="en">
                <a:solidFill>
                  <a:schemeClr val="dk1"/>
                </a:solidFill>
              </a:rPr>
              <a:t>I’m just going to quickly explain the structure of this module. It comprises three parts.</a:t>
            </a:r>
            <a:endParaRPr>
              <a:solidFill>
                <a:schemeClr val="dk1"/>
              </a:solidFill>
            </a:endParaRPr>
          </a:p>
          <a:p>
            <a:pPr indent="-298450" lvl="0" marL="457200" rtl="0" algn="l">
              <a:spcBef>
                <a:spcPts val="0"/>
              </a:spcBef>
              <a:spcAft>
                <a:spcPts val="0"/>
              </a:spcAft>
              <a:buClr>
                <a:schemeClr val="dk1"/>
              </a:buClr>
              <a:buSzPts val="1100"/>
              <a:buFont typeface="Noto Sans Symbols"/>
              <a:buChar char="●"/>
            </a:pPr>
            <a:r>
              <a:rPr lang="en">
                <a:solidFill>
                  <a:schemeClr val="dk1"/>
                </a:solidFill>
              </a:rPr>
              <a:t>In the first section, we will briefly recap the webinars with a true or false exercise that will guide you through some of the most important issues examined and – hopefully – learnt during the webinars.</a:t>
            </a:r>
            <a:endParaRPr>
              <a:solidFill>
                <a:schemeClr val="dk1"/>
              </a:solidFill>
            </a:endParaRPr>
          </a:p>
          <a:p>
            <a:pPr indent="-298450" lvl="0" marL="457200" rtl="0" algn="l">
              <a:spcBef>
                <a:spcPts val="0"/>
              </a:spcBef>
              <a:spcAft>
                <a:spcPts val="0"/>
              </a:spcAft>
              <a:buClr>
                <a:schemeClr val="dk1"/>
              </a:buClr>
              <a:buSzPts val="1100"/>
              <a:buFont typeface="Noto Sans Symbols"/>
              <a:buChar char="●"/>
            </a:pPr>
            <a:r>
              <a:rPr lang="en">
                <a:solidFill>
                  <a:schemeClr val="dk1"/>
                </a:solidFill>
              </a:rPr>
              <a:t>In the second section, we will take a detailed look at the historical developments at the UN when it comes to business and human rights, and key actors. </a:t>
            </a:r>
            <a:endParaRPr>
              <a:solidFill>
                <a:schemeClr val="dk1"/>
              </a:solidFill>
            </a:endParaRPr>
          </a:p>
          <a:p>
            <a:pPr indent="-298450" lvl="0" marL="457200" rtl="0" algn="l">
              <a:spcBef>
                <a:spcPts val="0"/>
              </a:spcBef>
              <a:spcAft>
                <a:spcPts val="0"/>
              </a:spcAft>
              <a:buClr>
                <a:schemeClr val="dk1"/>
              </a:buClr>
              <a:buSzPts val="1100"/>
              <a:buFont typeface="Noto Sans Symbols"/>
              <a:buChar char="●"/>
            </a:pPr>
            <a:r>
              <a:rPr lang="en">
                <a:solidFill>
                  <a:schemeClr val="dk1"/>
                </a:solidFill>
              </a:rPr>
              <a:t>In the third section, will look at the key issues on business and human rights when it comes to the digital environment and particularly some of the developments that have occurred in the last few years in the field.</a:t>
            </a:r>
            <a:endParaRPr>
              <a:solidFill>
                <a:schemeClr val="dk1"/>
              </a:solidFill>
            </a:endParaRPr>
          </a:p>
          <a:p>
            <a:pPr indent="-298450" lvl="0" marL="457200" rtl="0" algn="l">
              <a:spcBef>
                <a:spcPts val="0"/>
              </a:spcBef>
              <a:spcAft>
                <a:spcPts val="0"/>
              </a:spcAft>
              <a:buClr>
                <a:schemeClr val="dk1"/>
              </a:buClr>
              <a:buSzPts val="1100"/>
              <a:buFont typeface="Noto Sans Symbols"/>
              <a:buChar char="●"/>
            </a:pPr>
            <a:r>
              <a:rPr lang="en">
                <a:solidFill>
                  <a:schemeClr val="dk1"/>
                </a:solidFill>
              </a:rPr>
              <a:t>At the end, we will do a very brief exercise to get a better sense of which are the most relevant issues in your national context.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4db2126d1b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4db2126d1b_0_6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Arial"/>
              <a:buChar char="●"/>
            </a:pPr>
            <a:r>
              <a:rPr lang="en">
                <a:solidFill>
                  <a:schemeClr val="dk1"/>
                </a:solidFill>
              </a:rPr>
              <a:t>At this point, it might be useful also to consider the main critiques to the UN Guiding Principles on Business and Human Rights.</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Voluntary:</a:t>
            </a:r>
            <a:r>
              <a:rPr lang="en">
                <a:solidFill>
                  <a:schemeClr val="dk1"/>
                </a:solidFill>
              </a:rPr>
              <a:t> The voluntary nature of the UNGPs has been a lightning rod of criticism for many of the civil society organisations and NGOs that have been demanding and pushing for a binding treaty process. </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Lack of implementation: </a:t>
            </a:r>
            <a:r>
              <a:rPr lang="en">
                <a:solidFill>
                  <a:schemeClr val="dk1"/>
                </a:solidFill>
              </a:rPr>
              <a:t>Civil society organisations and some states allege a lack of implementation of existing norms and express the fear that the Guiding Principles enable impunity, or at least do little to change the current state of implementation of human rights norms.</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a:t>
            </a:r>
            <a:r>
              <a:rPr b="1" lang="en">
                <a:solidFill>
                  <a:schemeClr val="dk1"/>
                </a:solidFill>
              </a:rPr>
              <a:t>Impunity:</a:t>
            </a:r>
            <a:r>
              <a:rPr lang="en">
                <a:solidFill>
                  <a:schemeClr val="dk1"/>
                </a:solidFill>
              </a:rPr>
              <a:t> Communities’ interventions on the international stage regularly remark on impunity, lack of access to justice and the implementation gap between state obligations under international norms and the realities on the ground. ﻿A simplified version of the assumptions is that binding instruments are part of hard law and carry legal consequences for their breach, while non-binding instruments are ’soft law’ and they do not.</a:t>
            </a:r>
            <a:endParaRPr b="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4db2126d1b_0_6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Clr>
                <a:schemeClr val="dk1"/>
              </a:buClr>
              <a:buSzPts val="1100"/>
              <a:buFont typeface="Arial"/>
              <a:buChar char="●"/>
            </a:pPr>
            <a:r>
              <a:rPr lang="en">
                <a:solidFill>
                  <a:schemeClr val="dk1"/>
                </a:solidFill>
              </a:rPr>
              <a:t>As will be further developed throughout the workshop, there have been important developments that build from the UNGPs, for example:</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21 states have developed National Action Plans on Business and Human Rights and other 21 are in the process of creating one.</a:t>
            </a:r>
            <a:endParaRPr>
              <a:solidFill>
                <a:schemeClr val="dk1"/>
              </a:solidFill>
            </a:endParaRPr>
          </a:p>
          <a:p>
            <a:pPr indent="-298450" lvl="0" marL="457200" rtl="0" algn="just">
              <a:spcBef>
                <a:spcPts val="0"/>
              </a:spcBef>
              <a:spcAft>
                <a:spcPts val="0"/>
              </a:spcAft>
              <a:buClr>
                <a:srgbClr val="292929"/>
              </a:buClr>
              <a:buSzPts val="1100"/>
              <a:buFont typeface="Arial"/>
              <a:buChar char="●"/>
            </a:pPr>
            <a:r>
              <a:rPr lang="en">
                <a:solidFill>
                  <a:schemeClr val="dk1"/>
                </a:solidFill>
              </a:rPr>
              <a:t>Approximately </a:t>
            </a:r>
            <a:r>
              <a:rPr lang="en" u="sng">
                <a:solidFill>
                  <a:srgbClr val="0563C1"/>
                </a:solidFill>
                <a:hlinkClick r:id="rId2"/>
              </a:rPr>
              <a:t>400 leading companies</a:t>
            </a:r>
            <a:r>
              <a:rPr lang="en">
                <a:solidFill>
                  <a:schemeClr val="dk1"/>
                </a:solidFill>
              </a:rPr>
              <a:t> have aligned their policies and practices with Principle 16 of the UNGPs which states that ‘</a:t>
            </a:r>
            <a:r>
              <a:rPr lang="en">
                <a:solidFill>
                  <a:srgbClr val="292929"/>
                </a:solidFill>
                <a:highlight>
                  <a:srgbClr val="FFFFFF"/>
                </a:highlight>
              </a:rPr>
              <a:t>As the basis for embedding their responsibility to respect human rights, business enterprises should express their commitment to meet this responsibility through a statement of policy’.</a:t>
            </a:r>
            <a:endParaRPr>
              <a:solidFill>
                <a:srgbClr val="292929"/>
              </a:solidFill>
              <a:highlight>
                <a:srgbClr val="FFFFFF"/>
              </a:highlight>
            </a:endParaRPr>
          </a:p>
          <a:p>
            <a:pPr indent="-298450" lvl="0" marL="457200" rtl="0" algn="just">
              <a:spcBef>
                <a:spcPts val="0"/>
              </a:spcBef>
              <a:spcAft>
                <a:spcPts val="0"/>
              </a:spcAft>
              <a:buClr>
                <a:schemeClr val="dk1"/>
              </a:buClr>
              <a:buSzPts val="1100"/>
              <a:buFont typeface="Arial"/>
              <a:buChar char="●"/>
            </a:pPr>
            <a:r>
              <a:rPr lang="en">
                <a:solidFill>
                  <a:schemeClr val="dk1"/>
                </a:solidFill>
              </a:rPr>
              <a:t>There are some initiatives that create special remedies mechanisms such as:</a:t>
            </a:r>
            <a:endParaRPr>
              <a:solidFill>
                <a:schemeClr val="dk1"/>
              </a:solidFill>
            </a:endParaRPr>
          </a:p>
          <a:p>
            <a:pPr indent="-298450" lvl="1" marL="914400" rtl="0" algn="just">
              <a:spcBef>
                <a:spcPts val="0"/>
              </a:spcBef>
              <a:spcAft>
                <a:spcPts val="0"/>
              </a:spcAft>
              <a:buClr>
                <a:schemeClr val="dk1"/>
              </a:buClr>
              <a:buSzPts val="1100"/>
              <a:buFont typeface="Courier New"/>
              <a:buChar char="o"/>
            </a:pPr>
            <a:r>
              <a:rPr lang="en">
                <a:solidFill>
                  <a:schemeClr val="dk1"/>
                </a:solidFill>
              </a:rPr>
              <a:t>OECD ﻿Guidelines for Multinational Enterprises were made consistent with the UNGPs through National Contact Points</a:t>
            </a:r>
            <a:endParaRPr>
              <a:solidFill>
                <a:schemeClr val="dk1"/>
              </a:solidFill>
            </a:endParaRPr>
          </a:p>
          <a:p>
            <a:pPr indent="-298450" lvl="1" marL="914400" rtl="0" algn="just">
              <a:spcBef>
                <a:spcPts val="0"/>
              </a:spcBef>
              <a:spcAft>
                <a:spcPts val="0"/>
              </a:spcAft>
              <a:buClr>
                <a:schemeClr val="dk1"/>
              </a:buClr>
              <a:buSzPts val="1100"/>
              <a:buFont typeface="Arial"/>
              <a:buChar char="o"/>
            </a:pPr>
            <a:r>
              <a:rPr lang="en">
                <a:solidFill>
                  <a:schemeClr val="dk1"/>
                </a:solidFill>
              </a:rPr>
              <a:t>International Finance Corporation</a:t>
            </a:r>
            <a:endParaRPr>
              <a:solidFill>
                <a:schemeClr val="dk1"/>
              </a:solidFill>
            </a:endParaRPr>
          </a:p>
          <a:p>
            <a:pPr indent="0" lvl="0" marL="0" rtl="0" algn="just">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Additional Material: Binding Treaty</a:t>
            </a:r>
            <a:endParaRPr b="1">
              <a:solidFill>
                <a:schemeClr val="dk1"/>
              </a:solidFill>
            </a:endParaRPr>
          </a:p>
          <a:p>
            <a:pPr indent="0" lvl="0" marL="0" rtl="0" algn="just">
              <a:spcBef>
                <a:spcPts val="0"/>
              </a:spcBef>
              <a:spcAft>
                <a:spcPts val="0"/>
              </a:spcAft>
              <a:buClr>
                <a:schemeClr val="dk1"/>
              </a:buClr>
              <a:buSzPts val="1100"/>
              <a:buFont typeface="Arial"/>
              <a:buNone/>
            </a:pPr>
            <a:r>
              <a:t/>
            </a:r>
            <a:endParaRPr b="1">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a:t>
            </a:r>
            <a:r>
              <a:rPr lang="en">
                <a:solidFill>
                  <a:schemeClr val="dk1"/>
                </a:solidFill>
              </a:rPr>
              <a:t>In the middle of these developments, in September 2013, Ecuador proposed that the UN Human Rights Council establish an intergovernmental working group to negotiate a binding instrument, and some 600 NGOs formed a “treaty alliance” to support it.</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﻿Ecuador called for the establishment of an open-ended intergovernmental working group within the Human Rights Council, “the mandate of which shall be to elaborate an international legally binding instrument to regulate, in international human rights law, the activities of transnational corporations and other business enterprises.”</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﻿In addition to Ecuador, the resolution was cosponsored by Bolivia, Cuba, South Africa, and Venezuela. The vote in the Council was twenty in favour, fourteen against, with thirteen abstentions. A majority of African members voted for it, as did China, India, and Russia. Apart than the sponsors, all other Latin American countries, abstained. </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The European Union and the United States voted against the resolution, which they thought counter-productive and polarising; both stated that they would not participate in the treaty negotiating process. Japan and South Korea also voted against it.</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The question at this point is if this latest attempt to impose binding international law obligations on transnational corporations will repeat the same historical problems that we have already observed or if it will add something new to the discussions.</a:t>
            </a:r>
            <a:endParaRPr>
              <a:solidFill>
                <a:schemeClr val="dk1"/>
              </a:solidFill>
            </a:endParaRPr>
          </a:p>
          <a:p>
            <a:pPr indent="0" lvl="0" marL="0" rtl="0" algn="just">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Additional material: Debate Binding Treaty - Main considerations</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There are a series of questions that can help to frame the discussions on the binding treaty.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Do you think is the right geo-political moment to discuss a binding treaty?</a:t>
            </a:r>
            <a:r>
              <a:rPr lang="en">
                <a:solidFill>
                  <a:schemeClr val="dk1"/>
                </a:solidFill>
              </a:rPr>
              <a:t> The discussion acknowledges the fact that there’s a fragmentation of global governance regimes, and the likelihood that this trend will continue to mark international regulatory fields, including business and human rights. This is reinforced by ﻿the diversity of legal subjects, and the blurring lines of geopolitical interest between countries in the Global North and emerging powers in the Global South.</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Is it necessary to have a hard law approach to business and human rights? </a:t>
            </a:r>
            <a:r>
              <a:rPr lang="en">
                <a:solidFill>
                  <a:schemeClr val="dk1"/>
                </a:solidFill>
              </a:rPr>
              <a:t>In reality, ﻿the distance between soft and hard law is much less clear than the analytical distinction would suggest, as courts, governments, rights-holders, corporations and civil society organisations invoke soft and hard regulations oftentimes interchangeably. ﻿To cite just one recent illustration within the BHR field, in November 2015, the Inter-American Court of Human Rights drew on the UNGPs in the Kaliña and Lokono Peoples v. Suriname judgment.</a:t>
            </a:r>
            <a:endParaRPr b="1">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a:t>
            </a:r>
            <a:r>
              <a:rPr b="1" lang="en">
                <a:solidFill>
                  <a:schemeClr val="dk1"/>
                </a:solidFill>
              </a:rPr>
              <a:t>Should the treaty discussion build from UNGPs or not?</a:t>
            </a:r>
            <a:r>
              <a:rPr lang="en">
                <a:solidFill>
                  <a:schemeClr val="dk1"/>
                </a:solidFill>
              </a:rPr>
              <a:t> Any ongoing efforts to negotiate a binding treaty should be non-regressive vis-a-vis existing international human rights norms (which include not only the ones recognised by the UNGPs, but all the core human rights treaties).</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Does a binding treaty help to fight against impunity? </a:t>
            </a:r>
            <a:r>
              <a:rPr lang="en">
                <a:solidFill>
                  <a:schemeClr val="dk1"/>
                </a:solidFill>
              </a:rPr>
              <a:t>﻿There is some evidence suggesting that the binding nature of a human rights instrument does not necessarily increase the likelihood of implementation. There is evidence that suggests that alternative, however. ﻿Christopher Fariss, found a positive correlation between ratification and improved human rights conditions.</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Additional material: What’s the difference between hard and soft Law?</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FF"/>
                </a:highlight>
              </a:rPr>
              <a:t>The term soft law is used to denote agreements, principles and declarations that are not legally binding, but which may be persuasive. Soft law instruments are predominantly found in the international sphere. UN General Assembly resolutions are an example of soft law. Hard law refers generally - but not necessarily - to legal obligations that are binding on the parties involved.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Additional material: What does non-regression means?</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212121"/>
                </a:solidFill>
                <a:highlight>
                  <a:srgbClr val="FFFFFF"/>
                </a:highlight>
              </a:rPr>
              <a:t>The principle of non-regression is an international law principle known by human rights specialists requiring that norms which have already been adopted by states should not be revised, if this implies going backwards on the subject of standards of protection of collective and individual rights.</a:t>
            </a:r>
            <a:endParaRPr>
              <a:solidFill>
                <a:schemeClr val="dk1"/>
              </a:solidFill>
            </a:endParaRPr>
          </a:p>
        </p:txBody>
      </p:sp>
      <p:sp>
        <p:nvSpPr>
          <p:cNvPr id="373" name="Google Shape;373;g4db2126d1b_0_6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4db2126d1b_0_6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Clr>
                <a:schemeClr val="dk1"/>
              </a:buClr>
              <a:buSzPts val="1100"/>
              <a:buFont typeface="Noto Sans Symbols"/>
              <a:buChar char="●"/>
            </a:pPr>
            <a:r>
              <a:rPr lang="en">
                <a:solidFill>
                  <a:schemeClr val="dk1"/>
                </a:solidFill>
              </a:rPr>
              <a:t>Historically, some argued that human rights standards were only applicable to states and not the private sector. Some companies claimed that their sole obligation was to respect national laws, even where those laws failed to meet international human rights standards.</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The UN’s involvement in the question of the relationship between private enterprise and human rights began in the 1970s, with the establishment of the UN Commission on Transnational Corporations and the UN Centre for Transnational Corporations (UNCTC). </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John Ruggie used the extension of his mandate to develop what are now known as the </a:t>
            </a:r>
            <a:r>
              <a:rPr lang="en" u="sng">
                <a:solidFill>
                  <a:schemeClr val="dk1"/>
                </a:solidFill>
              </a:rPr>
              <a:t>UN Guiding Principles on Business and Human Rights.</a:t>
            </a:r>
            <a:r>
              <a:rPr lang="en">
                <a:solidFill>
                  <a:schemeClr val="dk1"/>
                </a:solidFill>
              </a:rPr>
              <a:t> They are a set of non-binding standards based on the PRR Framework that the UN Human Rights Council endorsed in 2011. </a:t>
            </a:r>
            <a:endParaRPr>
              <a:solidFill>
                <a:schemeClr val="dk1"/>
              </a:solidFill>
            </a:endParaRPr>
          </a:p>
          <a:p>
            <a:pPr indent="-298450" lvl="0" marL="457200" rtl="0" algn="just">
              <a:spcBef>
                <a:spcPts val="0"/>
              </a:spcBef>
              <a:spcAft>
                <a:spcPts val="0"/>
              </a:spcAft>
              <a:buClr>
                <a:schemeClr val="dk1"/>
              </a:buClr>
              <a:buSzPts val="1100"/>
              <a:buFont typeface="Arial"/>
              <a:buChar char="●"/>
            </a:pPr>
            <a:r>
              <a:rPr lang="en">
                <a:solidFill>
                  <a:schemeClr val="dk1"/>
                </a:solidFill>
              </a:rPr>
              <a:t>From then on, a series of developments have occurred in the BHR field.</a:t>
            </a:r>
            <a:endParaRPr/>
          </a:p>
        </p:txBody>
      </p:sp>
      <p:sp>
        <p:nvSpPr>
          <p:cNvPr id="386" name="Google Shape;386;g4db2126d1b_0_6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4db2126d1b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g4db2126d1b_0_6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Clr>
                <a:schemeClr val="dk1"/>
              </a:buClr>
              <a:buSzPts val="1100"/>
              <a:buFont typeface="Noto Sans Symbols"/>
              <a:buChar char="●"/>
            </a:pPr>
            <a:r>
              <a:rPr b="1" lang="en">
                <a:solidFill>
                  <a:schemeClr val="dk1"/>
                </a:solidFill>
              </a:rPr>
              <a:t>UN Human Rights Council (UNHRC): </a:t>
            </a:r>
            <a:r>
              <a:rPr lang="en">
                <a:solidFill>
                  <a:srgbClr val="222222"/>
                </a:solidFill>
                <a:highlight>
                  <a:srgbClr val="FFFFFF"/>
                </a:highlight>
              </a:rPr>
              <a:t>The United Nations Human Rights Council is a United Nations body whose mission is to promote and protect human rights around the world. The UNHRC has 47 members elected for staggered three-year terms on a regional group basis.</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UN Working Group on Business and Human Rights: </a:t>
            </a:r>
            <a:r>
              <a:rPr lang="en">
                <a:solidFill>
                  <a:schemeClr val="dk1"/>
                </a:solidFill>
              </a:rPr>
              <a:t>A five-person expert group, one from each of the geographic regions recognised within the UN, whose job it was to promote the UNGPs and facilitate their implementation.</a:t>
            </a:r>
            <a:endParaRPr b="1">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highlight>
                  <a:srgbClr val="FFFFFF"/>
                </a:highlight>
              </a:rPr>
              <a:t>Open-ended intergovernmental working group on transnational corporations and other business enterprises with respect to human rights</a:t>
            </a:r>
            <a:r>
              <a:rPr b="1" lang="en">
                <a:solidFill>
                  <a:schemeClr val="dk1"/>
                </a:solidFill>
              </a:rPr>
              <a:t>: </a:t>
            </a:r>
            <a:r>
              <a:rPr lang="en">
                <a:solidFill>
                  <a:schemeClr val="dk1"/>
                </a:solidFill>
              </a:rPr>
              <a:t>This working group has a mandate </a:t>
            </a:r>
            <a:r>
              <a:rPr lang="en">
                <a:solidFill>
                  <a:schemeClr val="dk1"/>
                </a:solidFill>
                <a:highlight>
                  <a:srgbClr val="FFFFFF"/>
                </a:highlight>
              </a:rPr>
              <a:t>"to elaborate an international legally binding instrument on transnational corporations and other business enterprises with respect to human rights."</a:t>
            </a:r>
            <a:endParaRPr b="1">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Other special mechanisms: </a:t>
            </a:r>
            <a:r>
              <a:rPr lang="en">
                <a:solidFill>
                  <a:schemeClr val="dk1"/>
                </a:solidFill>
              </a:rPr>
              <a:t>Other working groups and Special Rapporteurs have also worked on issues related to business and human rights, such as the Special Rapporteur on Freedom of Expression, and the Special Rapporteur on the Rights of Indigenous Peoples.</a:t>
            </a:r>
            <a:endParaRPr b="1">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Civil society organisations: </a:t>
            </a:r>
            <a:r>
              <a:rPr lang="en">
                <a:solidFill>
                  <a:schemeClr val="dk1"/>
                </a:solidFill>
              </a:rPr>
              <a:t>While the limitations on formal consultations are given only to those organisations with ECOSOC consultative status, the working group has done some efforts to include informal consultations with NGOs, among others.</a:t>
            </a:r>
            <a:endParaRPr b="1">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Businesses: </a:t>
            </a:r>
            <a:r>
              <a:rPr lang="en">
                <a:solidFill>
                  <a:schemeClr val="dk1"/>
                </a:solidFill>
              </a:rPr>
              <a:t>Informally businesses have been part of the discussions. Formally they have been represented by the International Chamber of Commerce as well as the International Organisation of Employers, both of which have ECOSOC consultative status.</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Global Alliance for Human Rights Institutions: </a:t>
            </a:r>
            <a:r>
              <a:rPr lang="en">
                <a:solidFill>
                  <a:schemeClr val="dk1"/>
                </a:solidFill>
              </a:rPr>
              <a:t>A global network of national human rights institutions (NHRIs) that coordinates the relationship between NHRIs and the United Nations human rights system.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4db2126d1b_0_8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Clr>
                <a:schemeClr val="dk1"/>
              </a:buClr>
              <a:buSzPts val="1100"/>
              <a:buFont typeface="Noto Sans Symbols"/>
              <a:buChar char="●"/>
            </a:pPr>
            <a:r>
              <a:rPr b="1" lang="en">
                <a:solidFill>
                  <a:schemeClr val="dk1"/>
                </a:solidFill>
              </a:rPr>
              <a:t>European Union</a:t>
            </a:r>
            <a:r>
              <a:rPr lang="en">
                <a:solidFill>
                  <a:schemeClr val="dk1"/>
                </a:solidFill>
              </a:rPr>
              <a:t>: For example has called on all members to develop National Action Plans (</a:t>
            </a:r>
            <a:r>
              <a:rPr lang="en" u="sng">
                <a:solidFill>
                  <a:srgbClr val="0563C1"/>
                </a:solidFill>
                <a:hlinkClick r:id="rId2"/>
              </a:rPr>
              <a:t>p.14</a:t>
            </a:r>
            <a:r>
              <a:rPr lang="en">
                <a:solidFill>
                  <a:schemeClr val="dk1"/>
                </a:solidFill>
              </a:rPr>
              <a:t>)</a:t>
            </a:r>
            <a:endParaRPr b="1">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ASEAN</a:t>
            </a:r>
            <a:r>
              <a:rPr lang="en">
                <a:solidFill>
                  <a:schemeClr val="dk1"/>
                </a:solidFill>
              </a:rPr>
              <a:t>: The Intergovernmental Commission on Human Rights is drawing on the UNGPs in its own work</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a:t>
            </a:r>
            <a:r>
              <a:rPr b="1" lang="en">
                <a:solidFill>
                  <a:schemeClr val="dk1"/>
                </a:solidFill>
              </a:rPr>
              <a:t>African Union</a:t>
            </a:r>
            <a:r>
              <a:rPr lang="en">
                <a:solidFill>
                  <a:schemeClr val="dk1"/>
                </a:solidFill>
              </a:rPr>
              <a:t>: Has developed a draft policy framework on business and human rights that builds from UNGPs (see </a:t>
            </a:r>
            <a:r>
              <a:rPr lang="en" u="sng">
                <a:solidFill>
                  <a:srgbClr val="0563C1"/>
                </a:solidFill>
                <a:hlinkClick r:id="rId3"/>
              </a:rPr>
              <a:t>here</a:t>
            </a:r>
            <a:r>
              <a:rPr lang="en">
                <a:solidFill>
                  <a:schemeClr val="dk1"/>
                </a:solidFill>
              </a:rPr>
              <a:t>)</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a:t>
            </a:r>
            <a:r>
              <a:rPr b="1" lang="en">
                <a:solidFill>
                  <a:schemeClr val="dk1"/>
                </a:solidFill>
              </a:rPr>
              <a:t>OAS:</a:t>
            </a:r>
            <a:r>
              <a:rPr lang="en">
                <a:solidFill>
                  <a:schemeClr val="dk1"/>
                </a:solidFill>
              </a:rPr>
              <a:t> The General Assembly of the Organization of American</a:t>
            </a:r>
            <a:r>
              <a:rPr b="1" lang="en">
                <a:solidFill>
                  <a:schemeClr val="dk1"/>
                </a:solidFill>
              </a:rPr>
              <a:t> </a:t>
            </a:r>
            <a:r>
              <a:rPr lang="en">
                <a:solidFill>
                  <a:schemeClr val="dk1"/>
                </a:solidFill>
              </a:rPr>
              <a:t>States has formally endorsed the UNGPs (see </a:t>
            </a:r>
            <a:r>
              <a:rPr lang="en" u="sng">
                <a:solidFill>
                  <a:srgbClr val="0563C1"/>
                </a:solidFill>
                <a:hlinkClick r:id="rId4"/>
              </a:rPr>
              <a:t>here</a:t>
            </a:r>
            <a:r>
              <a:rPr lang="en">
                <a:solidFill>
                  <a:schemeClr val="dk1"/>
                </a:solidFill>
              </a:rPr>
              <a:t>)</a:t>
            </a:r>
            <a:endParaRPr/>
          </a:p>
        </p:txBody>
      </p:sp>
      <p:sp>
        <p:nvSpPr>
          <p:cNvPr id="454" name="Google Shape;454;g4db2126d1b_0_8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4db2126d1b_0_9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g4db2126d1b_0_9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Clr>
                <a:schemeClr val="dk1"/>
              </a:buClr>
              <a:buSzPts val="1100"/>
              <a:buFont typeface="Noto Sans Symbols"/>
              <a:buChar char="●"/>
            </a:pPr>
            <a:r>
              <a:rPr b="1" lang="en">
                <a:solidFill>
                  <a:schemeClr val="dk1"/>
                </a:solidFill>
              </a:rPr>
              <a:t>State: </a:t>
            </a:r>
            <a:r>
              <a:rPr lang="en">
                <a:solidFill>
                  <a:schemeClr val="dk1"/>
                </a:solidFill>
              </a:rPr>
              <a:t>Including</a:t>
            </a:r>
            <a:r>
              <a:rPr b="1" lang="en">
                <a:solidFill>
                  <a:schemeClr val="dk1"/>
                </a:solidFill>
              </a:rPr>
              <a:t> </a:t>
            </a:r>
            <a:r>
              <a:rPr lang="en">
                <a:solidFill>
                  <a:schemeClr val="dk1"/>
                </a:solidFill>
              </a:rPr>
              <a:t>relevant ministries, judiciary, parliaments, regulatory bodies and NHRIs</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Companies: </a:t>
            </a:r>
            <a:r>
              <a:rPr lang="en">
                <a:solidFill>
                  <a:schemeClr val="dk1"/>
                </a:solidFill>
              </a:rPr>
              <a:t>Including investors and companies itself.</a:t>
            </a:r>
            <a:endParaRPr b="1">
              <a:solidFill>
                <a:schemeClr val="dk1"/>
              </a:solidFill>
            </a:endParaRPr>
          </a:p>
          <a:p>
            <a:pPr indent="-298450" lvl="0" marL="457200" rtl="0" algn="just">
              <a:spcBef>
                <a:spcPts val="0"/>
              </a:spcBef>
              <a:spcAft>
                <a:spcPts val="0"/>
              </a:spcAft>
              <a:buClr>
                <a:schemeClr val="dk1"/>
              </a:buClr>
              <a:buSzPts val="1100"/>
              <a:buFont typeface="Noto Sans Symbols"/>
              <a:buChar char="●"/>
            </a:pPr>
            <a:r>
              <a:rPr b="1" lang="en">
                <a:solidFill>
                  <a:schemeClr val="dk1"/>
                </a:solidFill>
              </a:rPr>
              <a:t>Civil Society Organisations: </a:t>
            </a:r>
            <a:r>
              <a:rPr lang="en">
                <a:solidFill>
                  <a:schemeClr val="dk1"/>
                </a:solidFill>
              </a:rPr>
              <a:t>This include among others NGOs, CSOs, universities, think tanks, independent researchers, among others.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4db2126d1b_0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g4db2126d1b_0_9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During the workshop, we will have some modules that will be more practical and that will help you to create a national strategy in terms of business and human rights.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At this point and with the information that you already have, it’ll be good if you could take 15 minutes to think in pairs about the actors that you have worked with and those that may be useful to work with in this regard.</a:t>
            </a:r>
            <a:endParaRPr>
              <a:solidFill>
                <a:schemeClr val="dk1"/>
              </a:solidFill>
            </a:endParaRPr>
          </a:p>
          <a:p>
            <a:pPr indent="0" lvl="0" marL="45720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505d4bd8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g505d4bd8b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505d4bd8bb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Key concept slide</a:t>
            </a:r>
            <a:endParaRPr/>
          </a:p>
          <a:p>
            <a:pPr indent="0" lvl="0" marL="0" rtl="0" algn="l">
              <a:lnSpc>
                <a:spcPct val="100000"/>
              </a:lnSpc>
              <a:spcBef>
                <a:spcPts val="0"/>
              </a:spcBef>
              <a:spcAft>
                <a:spcPts val="0"/>
              </a:spcAft>
              <a:buSzPts val="1100"/>
              <a:buNone/>
            </a:pPr>
            <a:r>
              <a:rPr lang="en"/>
              <a:t>Get other icons from end of deck</a:t>
            </a:r>
            <a:endParaRPr/>
          </a:p>
        </p:txBody>
      </p:sp>
      <p:sp>
        <p:nvSpPr>
          <p:cNvPr id="527" name="Google Shape;527;g505d4bd8bb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g505d4bd8bb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Key concept slide</a:t>
            </a:r>
            <a:endParaRPr/>
          </a:p>
          <a:p>
            <a:pPr indent="0" lvl="0" marL="0" rtl="0" algn="l">
              <a:lnSpc>
                <a:spcPct val="100000"/>
              </a:lnSpc>
              <a:spcBef>
                <a:spcPts val="0"/>
              </a:spcBef>
              <a:spcAft>
                <a:spcPts val="0"/>
              </a:spcAft>
              <a:buSzPts val="1100"/>
              <a:buNone/>
            </a:pPr>
            <a:r>
              <a:rPr lang="en"/>
              <a:t>Get other icons from end of deck</a:t>
            </a:r>
            <a:endParaRPr/>
          </a:p>
        </p:txBody>
      </p:sp>
      <p:sp>
        <p:nvSpPr>
          <p:cNvPr id="538" name="Google Shape;538;g505d4bd8bb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4c9459f5ec_2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3. Recap from webinars (True or False):</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Font typeface="Noto Sans Symbols"/>
              <a:buChar char="●"/>
            </a:pPr>
            <a:r>
              <a:rPr lang="en">
                <a:solidFill>
                  <a:schemeClr val="dk1"/>
                </a:solidFill>
              </a:rPr>
              <a:t>So let’s start by reviewing some of the topics addressed during the two first webinars!</a:t>
            </a:r>
            <a:endParaRPr>
              <a:solidFill>
                <a:schemeClr val="dk1"/>
              </a:solidFill>
            </a:endParaRPr>
          </a:p>
          <a:p>
            <a:pPr indent="-298450" lvl="0" marL="457200" rtl="0" algn="l">
              <a:spcBef>
                <a:spcPts val="0"/>
              </a:spcBef>
              <a:spcAft>
                <a:spcPts val="0"/>
              </a:spcAft>
              <a:buClr>
                <a:schemeClr val="dk1"/>
              </a:buClr>
              <a:buSzPts val="1100"/>
              <a:buFont typeface="Noto Sans Symbols"/>
              <a:buChar char="●"/>
            </a:pPr>
            <a:r>
              <a:rPr lang="en">
                <a:solidFill>
                  <a:schemeClr val="dk1"/>
                </a:solidFill>
              </a:rPr>
              <a:t>We will do so through a true or false exercise using Mentimeter.</a:t>
            </a:r>
            <a:endParaRPr/>
          </a:p>
        </p:txBody>
      </p:sp>
      <p:sp>
        <p:nvSpPr>
          <p:cNvPr id="153" name="Google Shape;153;g4c9459f5ec_2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g4db2126d1b_0_9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Clr>
                <a:schemeClr val="dk1"/>
              </a:buClr>
              <a:buSzPts val="1100"/>
              <a:buFont typeface="Noto Sans Symbols"/>
              <a:buChar char="●"/>
            </a:pPr>
            <a:r>
              <a:rPr lang="en">
                <a:solidFill>
                  <a:schemeClr val="dk1"/>
                </a:solidFill>
              </a:rPr>
              <a:t>For the last 10 years or so, privacy and free expression have been key issues when it comes to business and human rights in the digital environment. This section builds from these priority issues, acknowledging the developments experienced in the field of business and human rights when it comes to the digital environment.</a:t>
            </a:r>
            <a:endParaRPr/>
          </a:p>
        </p:txBody>
      </p:sp>
      <p:sp>
        <p:nvSpPr>
          <p:cNvPr id="553" name="Google Shape;553;g4db2126d1b_0_9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4db2126d1b_0_9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In this section we will take a look at some of the key developments when it comes to BHR in the digital environment.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mapping aims to show which have been some of the key issues that have occurred in the last 10 years or so.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More than going through historical developments, this exercise is a brief photograph of key developments in the field that can help you to identify the key priority issues in your own country and start thinking about potential engagement in those issues.</a:t>
            </a:r>
            <a:endParaRPr/>
          </a:p>
        </p:txBody>
      </p:sp>
      <p:sp>
        <p:nvSpPr>
          <p:cNvPr id="559" name="Google Shape;559;g4db2126d1b_0_9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g4db2126d1b_0_9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SzPts val="1100"/>
              <a:buFont typeface="Noto Sans Symbols"/>
              <a:buChar char="●"/>
            </a:pPr>
            <a:r>
              <a:rPr lang="en"/>
              <a:t>As the graphic shows, there has been an explosive growth in the usage of internet around the world. With such a growth issues of privacy and free expression attracted the attention of many governments, civil society organisations and companies. And a number of multi-stakeholder efforts appeared to address these challenges:</a:t>
            </a:r>
            <a:endParaRPr/>
          </a:p>
          <a:p>
            <a:pPr indent="-298450" lvl="1" marL="914400" rtl="0" algn="just">
              <a:spcBef>
                <a:spcPts val="0"/>
              </a:spcBef>
              <a:spcAft>
                <a:spcPts val="0"/>
              </a:spcAft>
              <a:buSzPts val="1100"/>
              <a:buFont typeface="Noto Sans Symbols"/>
              <a:buChar char="●"/>
            </a:pPr>
            <a:r>
              <a:rPr lang="en"/>
              <a:t>The </a:t>
            </a:r>
            <a:r>
              <a:rPr lang="en" u="sng">
                <a:hlinkClick r:id="rId2"/>
              </a:rPr>
              <a:t>World Summit on the Information Society (WSIS)</a:t>
            </a:r>
            <a:r>
              <a:rPr lang="en"/>
              <a:t> was a two-phase United Nations-sponsored summit on information, communication and, in broad terms, the information society that took place in 2003 in Geneva and in 2005 in Tunis. One of its chief aims was to bridge the global digital divide separating rich countries from poor countries by spreading access to the Internet in the developing world. The conferences established 17 May as World Information Society Day. The WSIS+10 Process marked the ten-year milestone since the 2005 Summit. In 2015, the stocktaking process culminated with a High-Level meeting of the UN General Assembly on 15–16 December in New York</a:t>
            </a:r>
            <a:endParaRPr/>
          </a:p>
          <a:p>
            <a:pPr indent="-298450" lvl="1" marL="914400" rtl="0" algn="just">
              <a:spcBef>
                <a:spcPts val="0"/>
              </a:spcBef>
              <a:spcAft>
                <a:spcPts val="0"/>
              </a:spcAft>
              <a:buSzPts val="1100"/>
              <a:buFont typeface="Noto Sans Symbols"/>
              <a:buChar char="●"/>
            </a:pPr>
            <a:r>
              <a:rPr lang="en"/>
              <a:t>The </a:t>
            </a:r>
            <a:r>
              <a:rPr lang="en" u="sng">
                <a:hlinkClick r:id="rId3"/>
              </a:rPr>
              <a:t>Internet Governance Forum</a:t>
            </a:r>
            <a:r>
              <a:rPr lang="en"/>
              <a:t>, established in 2006 to support the United Nations Secretary-General in carrying out the mandate from the World Summit on the Information Society (WSIS), was one of the first multi-stakeholder spaces for policy dialogue in this area. The mandate of the IGF was broad: working on issues such as to accelerate the availability and affordability of the internet in the developing world to addressing valid security measures and those established by governments to collect data for control and suppression.</a:t>
            </a:r>
            <a:endParaRPr/>
          </a:p>
          <a:p>
            <a:pPr indent="-298450" lvl="1" marL="914400" rtl="0" algn="just">
              <a:spcBef>
                <a:spcPts val="0"/>
              </a:spcBef>
              <a:spcAft>
                <a:spcPts val="0"/>
              </a:spcAft>
              <a:buSzPts val="1100"/>
              <a:buFont typeface="Noto Sans Symbols"/>
              <a:buChar char="●"/>
            </a:pPr>
            <a:r>
              <a:rPr lang="en"/>
              <a:t>As a reaction to these issues, an important multi-stakeholder effort to tackle such challenge was the </a:t>
            </a:r>
            <a:r>
              <a:rPr lang="en" u="sng">
                <a:hlinkClick r:id="rId4"/>
              </a:rPr>
              <a:t>Global Network Initiative</a:t>
            </a:r>
            <a:r>
              <a:rPr lang="en"/>
              <a:t>. The GNI was set up in 2008 by a group of companies, civil society organisations (including human rights and press freedom groups), investors and academics. The Initiative has sought to shape a collaborative approach to protect and advance freedom of expression and privacy in the ICT and Telecommunications sector.</a:t>
            </a:r>
            <a:endParaRPr/>
          </a:p>
        </p:txBody>
      </p:sp>
      <p:sp>
        <p:nvSpPr>
          <p:cNvPr id="645" name="Google Shape;645;g4db2126d1b_0_9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g4db2126d1b_0_1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5" name="Google Shape;655;g4db2126d1b_0_1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SzPts val="1100"/>
              <a:buFont typeface="Noto Sans Symbols"/>
              <a:buChar char="●"/>
            </a:pPr>
            <a:r>
              <a:rPr lang="en"/>
              <a:t>During the Arab Spring, the internet and mobile technology was used to mobilise, organise, and campaign for political change.</a:t>
            </a:r>
            <a:endParaRPr/>
          </a:p>
          <a:p>
            <a:pPr indent="-298450" lvl="0" marL="457200" rtl="0" algn="just">
              <a:spcBef>
                <a:spcPts val="0"/>
              </a:spcBef>
              <a:spcAft>
                <a:spcPts val="0"/>
              </a:spcAft>
              <a:buSzPts val="1100"/>
              <a:buFont typeface="Noto Sans Symbols"/>
              <a:buChar char="●"/>
            </a:pPr>
            <a:r>
              <a:rPr lang="en"/>
              <a:t>Some information technology companies developed innovative tools to support dissidents, bloggers, and writers, such as encrypted technologies and ways to bypass restrictions by devising alternative routes. </a:t>
            </a:r>
            <a:endParaRPr/>
          </a:p>
          <a:p>
            <a:pPr indent="-298450" lvl="0" marL="457200" rtl="0" algn="just">
              <a:spcBef>
                <a:spcPts val="0"/>
              </a:spcBef>
              <a:spcAft>
                <a:spcPts val="0"/>
              </a:spcAft>
              <a:buSzPts val="1100"/>
              <a:buFont typeface="Noto Sans Symbols"/>
              <a:buChar char="●"/>
            </a:pPr>
            <a:r>
              <a:rPr lang="en">
                <a:highlight>
                  <a:srgbClr val="FFFFFF"/>
                </a:highlight>
              </a:rPr>
              <a:t>But other companies </a:t>
            </a:r>
            <a:r>
              <a:rPr lang="en" u="sng">
                <a:highlight>
                  <a:srgbClr val="FFFFFF"/>
                </a:highlight>
                <a:hlinkClick r:id="rId2"/>
              </a:rPr>
              <a:t>colluded with security forces</a:t>
            </a:r>
            <a:r>
              <a:rPr lang="en">
                <a:highlight>
                  <a:srgbClr val="FFFFFF"/>
                </a:highlight>
              </a:rPr>
              <a:t> by providing governments with surveillance technology to track down dissidents. Others have </a:t>
            </a:r>
            <a:r>
              <a:rPr lang="en" u="sng">
                <a:highlight>
                  <a:srgbClr val="FFFFFF"/>
                </a:highlight>
                <a:hlinkClick r:id="rId3"/>
              </a:rPr>
              <a:t>unquestioningly accepted government orders</a:t>
            </a:r>
            <a:r>
              <a:rPr lang="en">
                <a:highlight>
                  <a:srgbClr val="FFFFFF"/>
                </a:highlight>
              </a:rPr>
              <a:t> to restrict communication, </a:t>
            </a:r>
            <a:r>
              <a:rPr lang="en" u="sng">
                <a:highlight>
                  <a:srgbClr val="FFFFFF"/>
                </a:highlight>
                <a:hlinkClick r:id="rId4"/>
              </a:rPr>
              <a:t>divulged the identity of users</a:t>
            </a:r>
            <a:r>
              <a:rPr lang="en">
                <a:highlight>
                  <a:srgbClr val="FFFFFF"/>
                </a:highlight>
              </a:rPr>
              <a:t>, leading to their arrest.</a:t>
            </a:r>
            <a:endParaRPr>
              <a:highlight>
                <a:srgbClr val="FFFFFF"/>
              </a:highlight>
            </a:endParaRPr>
          </a:p>
          <a:p>
            <a:pPr indent="-298450" lvl="0" marL="457200" rtl="0" algn="l">
              <a:spcBef>
                <a:spcPts val="0"/>
              </a:spcBef>
              <a:spcAft>
                <a:spcPts val="0"/>
              </a:spcAft>
              <a:buSzPts val="1100"/>
              <a:buFont typeface="Noto Sans Symbols"/>
              <a:buChar char="●"/>
            </a:pPr>
            <a:r>
              <a:rPr lang="en"/>
              <a:t>The 2018 Freedom of the Net report observed initial signs of politically motivated internet controls.</a:t>
            </a:r>
            <a:endParaRPr/>
          </a:p>
          <a:p>
            <a:pPr indent="-298450" lvl="0" marL="457200" rtl="0" algn="l">
              <a:spcBef>
                <a:spcPts val="0"/>
              </a:spcBef>
              <a:spcAft>
                <a:spcPts val="0"/>
              </a:spcAft>
              <a:buSzPts val="1100"/>
              <a:buFont typeface="Noto Sans Symbols"/>
              <a:buChar char="●"/>
            </a:pPr>
            <a:r>
              <a:rPr lang="en"/>
              <a:t>The United Nations reacted to these developments. </a:t>
            </a:r>
            <a:r>
              <a:rPr lang="en">
                <a:highlight>
                  <a:srgbClr val="FFFFFF"/>
                </a:highlight>
              </a:rPr>
              <a:t>The Special Rapporteur for Freedom of Expression, Frank La Rue, </a:t>
            </a:r>
            <a:r>
              <a:rPr lang="en" u="sng">
                <a:highlight>
                  <a:srgbClr val="FFFFFF"/>
                </a:highlight>
                <a:hlinkClick r:id="rId5"/>
              </a:rPr>
              <a:t>declared access to the internet as a human right</a:t>
            </a:r>
            <a:r>
              <a:rPr lang="en">
                <a:highlight>
                  <a:srgbClr val="FFFFFF"/>
                </a:highlight>
              </a:rPr>
              <a:t>, and some governments have stepped in, </a:t>
            </a:r>
            <a:r>
              <a:rPr lang="en" u="sng">
                <a:highlight>
                  <a:srgbClr val="FFFFFF"/>
                </a:highlight>
                <a:hlinkClick r:id="rId6"/>
              </a:rPr>
              <a:t>such as Sweden</a:t>
            </a:r>
            <a:r>
              <a:rPr lang="en">
                <a:highlight>
                  <a:srgbClr val="FFFFFF"/>
                </a:highlight>
              </a:rPr>
              <a:t>, the Netherlands, and the United States, and made defence of freedom of expression in cyberspace a priority.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Google Shape;663;g4db2126d1b_0_1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g4db2126d1b_0_1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Noto Sans Symbols"/>
              <a:buChar char="●"/>
            </a:pPr>
            <a:r>
              <a:rPr lang="en"/>
              <a:t>New laws and directives started to disproportionately enhance surveillance or started to restrict user anonymity. Freedom of the Net identified that new laws started to restrict free speech. In fact, 19 of the 47 countries examined passed new laws or directives that either restrict online speech, violate user privacy, or punish individuals who post content deemed objectionable or undesirable.</a:t>
            </a:r>
            <a:endParaRPr/>
          </a:p>
          <a:p>
            <a:pPr indent="-298450" lvl="0" marL="457200" rtl="0" algn="just">
              <a:spcBef>
                <a:spcPts val="0"/>
              </a:spcBef>
              <a:spcAft>
                <a:spcPts val="0"/>
              </a:spcAft>
              <a:buSzPts val="1100"/>
              <a:buFont typeface="Noto Sans Symbols"/>
              <a:buChar char="●"/>
            </a:pPr>
            <a:r>
              <a:rPr lang="en"/>
              <a:t>In 2012, the phrase "deep packet inspection" became to be used more frequently, particularly with regard to the </a:t>
            </a:r>
            <a:r>
              <a:rPr lang="en" u="sng">
                <a:hlinkClick r:id="rId2"/>
              </a:rPr>
              <a:t>UK government's proposed web surveillance plans</a:t>
            </a:r>
            <a:r>
              <a:rPr lang="en"/>
              <a:t>. </a:t>
            </a:r>
            <a:endParaRPr/>
          </a:p>
          <a:p>
            <a:pPr indent="-298450" lvl="0" marL="457200" rtl="0" algn="just">
              <a:spcBef>
                <a:spcPts val="0"/>
              </a:spcBef>
              <a:spcAft>
                <a:spcPts val="0"/>
              </a:spcAft>
              <a:buSzPts val="1100"/>
              <a:buFont typeface="Noto Sans Symbols"/>
              <a:buChar char="●"/>
            </a:pPr>
            <a:r>
              <a:rPr lang="en"/>
              <a:t>The same year, the </a:t>
            </a:r>
            <a:r>
              <a:rPr lang="en">
                <a:highlight>
                  <a:srgbClr val="FFFFFF"/>
                </a:highlight>
              </a:rPr>
              <a:t>UN Human Rights Council endorsed a broad approach to human rights and the internet through a resolution affirming “the same rights that people have offline must also be protected online”.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1" name="Shape 671"/>
        <p:cNvGrpSpPr/>
        <p:nvPr/>
      </p:nvGrpSpPr>
      <p:grpSpPr>
        <a:xfrm>
          <a:off x="0" y="0"/>
          <a:ext cx="0" cy="0"/>
          <a:chOff x="0" y="0"/>
          <a:chExt cx="0" cy="0"/>
        </a:xfrm>
      </p:grpSpPr>
      <p:sp>
        <p:nvSpPr>
          <p:cNvPr id="672" name="Google Shape;672;g4db2126d1b_0_1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3" name="Google Shape;673;g4db2126d1b_0_1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SzPts val="1100"/>
              <a:buFont typeface="Noto Sans Symbols"/>
              <a:buChar char="●"/>
            </a:pPr>
            <a:r>
              <a:rPr lang="en"/>
              <a:t>Revelations made by Edward Snowden during 2013 of mass data gathering practices by a number of intelligence agencies called into question the commitment of some governments to ensuring protection of the right to privacy, and highlighted the potential chilling effect on freedom of expression and freedom of association.</a:t>
            </a:r>
            <a:endParaRPr/>
          </a:p>
          <a:p>
            <a:pPr indent="-298450" lvl="0" marL="457200" rtl="0" algn="l">
              <a:spcBef>
                <a:spcPts val="0"/>
              </a:spcBef>
              <a:spcAft>
                <a:spcPts val="0"/>
              </a:spcAft>
              <a:buSzPts val="1100"/>
              <a:buFont typeface="Noto Sans Symbols"/>
              <a:buChar char="●"/>
            </a:pPr>
            <a:r>
              <a:rPr lang="en"/>
              <a:t>According to </a:t>
            </a:r>
            <a:r>
              <a:rPr lang="en" u="sng">
                <a:hlinkClick r:id="rId2"/>
              </a:rPr>
              <a:t>Freedom of the Net</a:t>
            </a:r>
            <a:r>
              <a:rPr lang="en"/>
              <a:t> forms of internet control such as blocking and filtering, blocking social media and throttling or shutting down services by governments became more common.</a:t>
            </a:r>
            <a:endParaRPr/>
          </a:p>
          <a:p>
            <a:pPr indent="-298450" lvl="0" marL="457200" rtl="0" algn="just">
              <a:spcBef>
                <a:spcPts val="0"/>
              </a:spcBef>
              <a:spcAft>
                <a:spcPts val="0"/>
              </a:spcAft>
              <a:buSzPts val="1100"/>
              <a:buFont typeface="Noto Sans Symbols"/>
              <a:buChar char="●"/>
            </a:pPr>
            <a:r>
              <a:rPr lang="en"/>
              <a:t>More ICT companies joined the handful that pioneered the practice of releasing transparency reports, which publish the number of government requests or judicial orders to take down or block content under local laws or obtain access to and monitor user data that the company has received and complied with. US companies </a:t>
            </a:r>
            <a:r>
              <a:rPr lang="en" u="sng">
                <a:hlinkClick r:id="rId3"/>
              </a:rPr>
              <a:t>petitioned the US government</a:t>
            </a:r>
            <a:r>
              <a:rPr lang="en"/>
              <a:t> to allow all such requests, including those authorised by secret court orders, to be aggregated in transparency reports. Some companies explored new ways to respond, such as making </a:t>
            </a:r>
            <a:r>
              <a:rPr lang="en" u="sng">
                <a:hlinkClick r:id="rId4"/>
              </a:rPr>
              <a:t>efforts to strengthen encryption</a:t>
            </a:r>
            <a:r>
              <a:rPr lang="en"/>
              <a:t> to prevent unauthorised access to user data.  One of the reason companies sought permission to publish more statistics was that they felt the real numbers (how many customers affected by government demands) were not as bad as what the public thought based on Snowden disclosures.</a:t>
            </a:r>
            <a:endParaRPr/>
          </a:p>
          <a:p>
            <a:pPr indent="0" lvl="0" marL="0" rtl="0" algn="just">
              <a:spcBef>
                <a:spcPts val="0"/>
              </a:spcBef>
              <a:spcAft>
                <a:spcPts val="0"/>
              </a:spcAft>
              <a:buNone/>
            </a:pPr>
            <a:r>
              <a:t/>
            </a:r>
            <a:endParaRPr/>
          </a:p>
          <a:p>
            <a:pPr indent="0" lvl="0" marL="0" rtl="0" algn="just">
              <a:spcBef>
                <a:spcPts val="0"/>
              </a:spcBef>
              <a:spcAft>
                <a:spcPts val="0"/>
              </a:spcAft>
              <a:buClr>
                <a:schemeClr val="dk1"/>
              </a:buClr>
              <a:buSzPts val="1100"/>
              <a:buFont typeface="Arial"/>
              <a:buNone/>
            </a:pPr>
            <a:r>
              <a:rPr b="1" lang="en"/>
              <a:t>Additional material:</a:t>
            </a:r>
            <a:r>
              <a:rPr lang="en"/>
              <a:t> Once again, United Nations reacted to these developments. A </a:t>
            </a:r>
            <a:r>
              <a:rPr lang="en" u="sng">
                <a:hlinkClick r:id="rId5"/>
              </a:rPr>
              <a:t>UN General Assembly resolution</a:t>
            </a:r>
            <a:r>
              <a:rPr lang="en"/>
              <a:t> to strengthen the right to privacy in the digital age, co-sponsored by Germany and Brazil, received widespread support and the UN Special Rapporteur on Counter-Terrorism launched </a:t>
            </a:r>
            <a:r>
              <a:rPr lang="en" u="sng">
                <a:hlinkClick r:id="rId6"/>
              </a:rPr>
              <a:t>an investigation</a:t>
            </a:r>
            <a:r>
              <a:rPr lang="en"/>
              <a:t> on some of these issues.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Google Shape;681;g4db2126d1b_0_1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2" name="Google Shape;682;g4db2126d1b_0_1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SzPts val="1100"/>
              <a:buFont typeface="Noto Sans Symbols"/>
              <a:buChar char="●"/>
            </a:pPr>
            <a:r>
              <a:rPr lang="en"/>
              <a:t>Concerns continued to rise during 2014 over mass surveillance practices of government intelligence agencies. In a departure from the past, when most governments preferred a behind-the-scenes approach to internet control, countries rapidly adopted new laws that legitimize existing repression and effectively criminalize online dissent. According to </a:t>
            </a:r>
            <a:r>
              <a:rPr lang="en" u="sng">
                <a:hlinkClick r:id="rId2"/>
              </a:rPr>
              <a:t>Freedom of the Net</a:t>
            </a:r>
            <a:r>
              <a:rPr lang="en"/>
              <a:t>, this year also saw increased government pressure on independent news websites, which had previously been among the few uninhibited sources of information in many countries, in addition to more people detained or prosecuted for their digital activities than ever before.</a:t>
            </a:r>
            <a:endParaRPr/>
          </a:p>
          <a:p>
            <a:pPr indent="-298450" lvl="0" marL="457200" rtl="0" algn="just">
              <a:spcBef>
                <a:spcPts val="0"/>
              </a:spcBef>
              <a:spcAft>
                <a:spcPts val="0"/>
              </a:spcAft>
              <a:buSzPts val="1100"/>
              <a:buFont typeface="Noto Sans Symbols"/>
              <a:buChar char="●"/>
            </a:pPr>
            <a:r>
              <a:rPr lang="en"/>
              <a:t>The human rights community has been vocal in opposing the bulk collection of data as an unjustified infringement on the right to privacy with significant adverse impacts on other rights, including freedom of expression, assembly, information, and political participation.</a:t>
            </a:r>
            <a:endParaRPr/>
          </a:p>
          <a:p>
            <a:pPr indent="0" lvl="0" marL="0" rtl="0" algn="just">
              <a:spcBef>
                <a:spcPts val="0"/>
              </a:spcBef>
              <a:spcAft>
                <a:spcPts val="0"/>
              </a:spcAft>
              <a:buNone/>
            </a:pPr>
            <a:r>
              <a:t/>
            </a:r>
            <a:endParaRPr/>
          </a:p>
          <a:p>
            <a:pPr indent="0" lvl="0" marL="0" rtl="0" algn="just">
              <a:spcBef>
                <a:spcPts val="0"/>
              </a:spcBef>
              <a:spcAft>
                <a:spcPts val="0"/>
              </a:spcAft>
              <a:buClr>
                <a:schemeClr val="dk1"/>
              </a:buClr>
              <a:buSzPts val="1100"/>
              <a:buFont typeface="Arial"/>
              <a:buNone/>
            </a:pPr>
            <a:r>
              <a:rPr b="1" lang="en"/>
              <a:t>Additional materials:</a:t>
            </a:r>
            <a:r>
              <a:rPr lang="en"/>
              <a:t> </a:t>
            </a:r>
            <a:endParaRPr/>
          </a:p>
          <a:p>
            <a:pPr indent="0" lvl="0" marL="0" rtl="0" algn="just">
              <a:spcBef>
                <a:spcPts val="0"/>
              </a:spcBef>
              <a:spcAft>
                <a:spcPts val="0"/>
              </a:spcAft>
              <a:buClr>
                <a:schemeClr val="dk1"/>
              </a:buClr>
              <a:buSzPts val="1100"/>
              <a:buFont typeface="Arial"/>
              <a:buNone/>
            </a:pPr>
            <a:r>
              <a:t/>
            </a:r>
            <a:endParaRPr/>
          </a:p>
          <a:p>
            <a:pPr indent="-298450" lvl="0" marL="457200" rtl="0" algn="just">
              <a:spcBef>
                <a:spcPts val="0"/>
              </a:spcBef>
              <a:spcAft>
                <a:spcPts val="0"/>
              </a:spcAft>
              <a:buSzPts val="1100"/>
              <a:buChar char="●"/>
            </a:pPr>
            <a:r>
              <a:rPr lang="en"/>
              <a:t>A 2014</a:t>
            </a:r>
            <a:r>
              <a:rPr lang="en" u="sng">
                <a:hlinkClick r:id="rId3"/>
              </a:rPr>
              <a:t> report</a:t>
            </a:r>
            <a:r>
              <a:rPr lang="en"/>
              <a:t> by the UN Office of High Commissioner for Human Rights on </a:t>
            </a:r>
            <a:r>
              <a:rPr i="1" lang="en"/>
              <a:t>The Right to Privacy in the Digital Age</a:t>
            </a:r>
            <a:r>
              <a:rPr lang="en"/>
              <a:t> stated that mass surveillance is “emerging as a dangerous habit rather than an exceptional measure” and that practices in many States reveal “a lack of adequate national legislation and/or enforcement, weak procedural safeguards, and ineffective oversight.” Ben Emmerson, the UN Special Rapporteur on the promotion and protection of human rights while countering terrorism, stated in his </a:t>
            </a:r>
            <a:r>
              <a:rPr lang="en" u="sng">
                <a:hlinkClick r:id="rId4"/>
              </a:rPr>
              <a:t>report</a:t>
            </a:r>
            <a:r>
              <a:rPr lang="en"/>
              <a:t>: “The adoption of mass surveillance technology undoubtedly impinges on the very essence of that right [to privacy].”</a:t>
            </a:r>
            <a:endParaRPr/>
          </a:p>
          <a:p>
            <a:pPr indent="-298450" lvl="0" marL="457200" rtl="0" algn="just">
              <a:spcBef>
                <a:spcPts val="0"/>
              </a:spcBef>
              <a:spcAft>
                <a:spcPts val="0"/>
              </a:spcAft>
              <a:buSzPts val="1100"/>
              <a:buFont typeface="Noto Sans Symbols"/>
              <a:buChar char="●"/>
            </a:pPr>
            <a:r>
              <a:rPr lang="en"/>
              <a:t>At the UN level, a new General Assembly </a:t>
            </a:r>
            <a:r>
              <a:rPr lang="en" u="sng">
                <a:hlinkClick r:id="rId5"/>
              </a:rPr>
              <a:t>resolution</a:t>
            </a:r>
            <a:r>
              <a:rPr lang="en"/>
              <a:t> stated that the legal framework of surveillance must be clear and publicly accessible; considers the interception of metadata to be a highly intrusive act; and calls for access to remedy for individuals whose right to privacy has been violated because of surveillance. The resolution also encourages the UN Human Rights Council to consider appointing a UN Special Rapporteur on the Right to Privacy.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9" name="Shape 689"/>
        <p:cNvGrpSpPr/>
        <p:nvPr/>
      </p:nvGrpSpPr>
      <p:grpSpPr>
        <a:xfrm>
          <a:off x="0" y="0"/>
          <a:ext cx="0" cy="0"/>
          <a:chOff x="0" y="0"/>
          <a:chExt cx="0" cy="0"/>
        </a:xfrm>
      </p:grpSpPr>
      <p:sp>
        <p:nvSpPr>
          <p:cNvPr id="690" name="Google Shape;690;g4db2126d1b_0_1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1" name="Google Shape;691;g4db2126d1b_0_1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Noto Sans Symbols"/>
              <a:buChar char="●"/>
            </a:pPr>
            <a:r>
              <a:rPr lang="en">
                <a:solidFill>
                  <a:schemeClr val="dk1"/>
                </a:solidFill>
              </a:rPr>
              <a:t>This was another year of regression for internet freedom. In this year, content removals increased, arrests and intimidation escalated, surveillance laws and technologies multiplied and governments undermined encryption, anonymity. </a:t>
            </a:r>
            <a:endParaRPr>
              <a:solidFill>
                <a:schemeClr val="dk1"/>
              </a:solidFill>
            </a:endParaRPr>
          </a:p>
          <a:p>
            <a:pPr indent="-298450" lvl="0" marL="457200" rtl="0" algn="l">
              <a:spcBef>
                <a:spcPts val="0"/>
              </a:spcBef>
              <a:spcAft>
                <a:spcPts val="0"/>
              </a:spcAft>
              <a:buClr>
                <a:schemeClr val="dk1"/>
              </a:buClr>
              <a:buSzPts val="1100"/>
              <a:buFont typeface="Noto Sans Symbols"/>
              <a:buChar char="●"/>
            </a:pPr>
            <a:r>
              <a:rPr lang="en">
                <a:solidFill>
                  <a:srgbClr val="38393A"/>
                </a:solidFill>
              </a:rPr>
              <a:t>Also, this is the first year of Ranking Digital Rights Corporate Accountability Index. It showed that “there were no winners”, as even companies in the lead are falling short and arguing that companies needed to improve their commitments to, and disclosures of, policies and practices that affect users’ freedom of expression and privacy.</a:t>
            </a:r>
            <a:endParaRPr>
              <a:solidFill>
                <a:schemeClr val="dk1"/>
              </a:solidFill>
            </a:endParaRPr>
          </a:p>
          <a:p>
            <a:pPr indent="-298450" lvl="0" marL="457200" rtl="0" algn="just">
              <a:spcBef>
                <a:spcPts val="0"/>
              </a:spcBef>
              <a:spcAft>
                <a:spcPts val="0"/>
              </a:spcAft>
              <a:buClr>
                <a:srgbClr val="38393A"/>
              </a:buClr>
              <a:buSzPts val="1100"/>
              <a:buFont typeface="Noto Sans Symbols"/>
              <a:buChar char="●"/>
            </a:pPr>
            <a:r>
              <a:rPr lang="en">
                <a:solidFill>
                  <a:srgbClr val="38393A"/>
                </a:solidFill>
              </a:rPr>
              <a:t>In 2015 the terms </a:t>
            </a:r>
            <a:r>
              <a:rPr lang="en" u="sng">
                <a:solidFill>
                  <a:srgbClr val="CD1719"/>
                </a:solidFill>
                <a:hlinkClick r:id="rId2"/>
              </a:rPr>
              <a:t>“big data”,</a:t>
            </a:r>
            <a:r>
              <a:rPr lang="en">
                <a:solidFill>
                  <a:srgbClr val="38393A"/>
                </a:solidFill>
              </a:rPr>
              <a:t> where large datasets are analysed to provide insights into a particular topic, and </a:t>
            </a:r>
            <a:r>
              <a:rPr lang="en" u="sng">
                <a:solidFill>
                  <a:srgbClr val="CD1719"/>
                </a:solidFill>
                <a:hlinkClick r:id="rId3"/>
              </a:rPr>
              <a:t>“Internet of things”</a:t>
            </a:r>
            <a:r>
              <a:rPr lang="en">
                <a:solidFill>
                  <a:srgbClr val="38393A"/>
                </a:solidFill>
              </a:rPr>
              <a:t>, where an increasing number of devices and appliances are connected to the Internet, started to have an increasing importance when related to privacy and other rights.</a:t>
            </a:r>
            <a:endParaRPr>
              <a:solidFill>
                <a:srgbClr val="38393A"/>
              </a:solidFill>
            </a:endParaRPr>
          </a:p>
          <a:p>
            <a:pPr indent="-298450" lvl="0" marL="457200" rtl="0" algn="just">
              <a:spcBef>
                <a:spcPts val="0"/>
              </a:spcBef>
              <a:spcAft>
                <a:spcPts val="0"/>
              </a:spcAft>
              <a:buClr>
                <a:srgbClr val="38393A"/>
              </a:buClr>
              <a:buSzPts val="1100"/>
              <a:buFont typeface="Noto Sans Symbols"/>
              <a:buChar char="●"/>
            </a:pPr>
            <a:r>
              <a:rPr lang="en">
                <a:solidFill>
                  <a:srgbClr val="38393A"/>
                </a:solidFill>
              </a:rPr>
              <a:t>The main questions had to do with how to ensure effective privacy safeguards on the collection, storage, use and sharing of personal data. Innovations massified in 2015, like </a:t>
            </a:r>
            <a:r>
              <a:rPr lang="en" u="sng">
                <a:solidFill>
                  <a:srgbClr val="CD1719"/>
                </a:solidFill>
                <a:hlinkClick r:id="rId4"/>
              </a:rPr>
              <a:t>“wearable" technology</a:t>
            </a:r>
            <a:r>
              <a:rPr lang="en">
                <a:solidFill>
                  <a:srgbClr val="38393A"/>
                </a:solidFill>
              </a:rPr>
              <a:t>, which record and store health data, and </a:t>
            </a:r>
            <a:r>
              <a:rPr lang="en" u="sng">
                <a:solidFill>
                  <a:srgbClr val="CD1719"/>
                </a:solidFill>
                <a:hlinkClick r:id="rId5"/>
              </a:rPr>
              <a:t>facial recognition</a:t>
            </a:r>
            <a:r>
              <a:rPr lang="en">
                <a:solidFill>
                  <a:srgbClr val="38393A"/>
                </a:solidFill>
              </a:rPr>
              <a:t>, that makes identification instant, raised new challenges for the ICT sector. </a:t>
            </a:r>
            <a:endParaRPr>
              <a:solidFill>
                <a:srgbClr val="38393A"/>
              </a:solidFill>
            </a:endParaRPr>
          </a:p>
          <a:p>
            <a:pPr indent="0" lvl="0" marL="0" rtl="0" algn="just">
              <a:spcBef>
                <a:spcPts val="0"/>
              </a:spcBef>
              <a:spcAft>
                <a:spcPts val="0"/>
              </a:spcAft>
              <a:buClr>
                <a:schemeClr val="dk1"/>
              </a:buClr>
              <a:buSzPts val="1100"/>
              <a:buFont typeface="Arial"/>
              <a:buNone/>
            </a:pPr>
            <a:r>
              <a:t/>
            </a:r>
            <a:endParaRPr>
              <a:solidFill>
                <a:srgbClr val="38393A"/>
              </a:solidFill>
            </a:endParaRPr>
          </a:p>
          <a:p>
            <a:pPr indent="0" lvl="0" marL="0" rtl="0" algn="just">
              <a:spcBef>
                <a:spcPts val="0"/>
              </a:spcBef>
              <a:spcAft>
                <a:spcPts val="0"/>
              </a:spcAft>
              <a:buClr>
                <a:schemeClr val="dk1"/>
              </a:buClr>
              <a:buSzPts val="1100"/>
              <a:buFont typeface="Arial"/>
              <a:buNone/>
            </a:pPr>
            <a:r>
              <a:rPr b="1" lang="en">
                <a:solidFill>
                  <a:srgbClr val="38393A"/>
                </a:solidFill>
              </a:rPr>
              <a:t>Additional material:</a:t>
            </a:r>
            <a:r>
              <a:rPr lang="en">
                <a:solidFill>
                  <a:srgbClr val="38393A"/>
                </a:solidFill>
              </a:rPr>
              <a:t> </a:t>
            </a:r>
            <a:endParaRPr>
              <a:solidFill>
                <a:srgbClr val="38393A"/>
              </a:solidFill>
            </a:endParaRPr>
          </a:p>
          <a:p>
            <a:pPr indent="-298450" lvl="0" marL="457200" rtl="0" algn="just">
              <a:spcBef>
                <a:spcPts val="0"/>
              </a:spcBef>
              <a:spcAft>
                <a:spcPts val="0"/>
              </a:spcAft>
              <a:buClr>
                <a:schemeClr val="dk1"/>
              </a:buClr>
              <a:buSzPts val="1100"/>
              <a:buFont typeface="Arial"/>
              <a:buChar char="●"/>
            </a:pPr>
            <a:r>
              <a:rPr lang="en">
                <a:solidFill>
                  <a:srgbClr val="38393A"/>
                </a:solidFill>
              </a:rPr>
              <a:t>The Institute for Human Rights and Business argued in this year that in the future, all companies will effectively become ICT companies due to the reliance on technology to deliver services, such as </a:t>
            </a:r>
            <a:r>
              <a:rPr lang="en" u="sng">
                <a:solidFill>
                  <a:srgbClr val="CD1719"/>
                </a:solidFill>
                <a:hlinkClick r:id="rId6"/>
              </a:rPr>
              <a:t>automobile</a:t>
            </a:r>
            <a:r>
              <a:rPr lang="en">
                <a:solidFill>
                  <a:srgbClr val="38393A"/>
                </a:solidFill>
              </a:rPr>
              <a:t>s, </a:t>
            </a:r>
            <a:r>
              <a:rPr lang="en" u="sng">
                <a:solidFill>
                  <a:srgbClr val="CD1719"/>
                </a:solidFill>
                <a:hlinkClick r:id="rId7"/>
              </a:rPr>
              <a:t>energy</a:t>
            </a:r>
            <a:r>
              <a:rPr lang="en">
                <a:solidFill>
                  <a:srgbClr val="38393A"/>
                </a:solidFill>
              </a:rPr>
              <a:t> and even the </a:t>
            </a:r>
            <a:r>
              <a:rPr lang="en" u="sng">
                <a:solidFill>
                  <a:srgbClr val="CD1719"/>
                </a:solidFill>
                <a:hlinkClick r:id="rId8"/>
              </a:rPr>
              <a:t>oil and gas</a:t>
            </a:r>
            <a:r>
              <a:rPr lang="en">
                <a:solidFill>
                  <a:srgbClr val="38393A"/>
                </a:solidFill>
              </a:rPr>
              <a:t> sector and cities around the world are already making use of big data to manage traffic, energy, and the day-to-day business of government.</a:t>
            </a:r>
            <a:endParaRPr>
              <a:solidFill>
                <a:srgbClr val="38393A"/>
              </a:solidFill>
            </a:endParaRPr>
          </a:p>
          <a:p>
            <a:pPr indent="-298450" lvl="0" marL="457200" rtl="0" algn="just">
              <a:spcBef>
                <a:spcPts val="0"/>
              </a:spcBef>
              <a:spcAft>
                <a:spcPts val="0"/>
              </a:spcAft>
              <a:buClr>
                <a:srgbClr val="38393A"/>
              </a:buClr>
              <a:buSzPts val="1100"/>
              <a:buFont typeface="Noto Sans Symbols"/>
              <a:buChar char="●"/>
            </a:pPr>
            <a:r>
              <a:rPr lang="en">
                <a:solidFill>
                  <a:srgbClr val="38393A"/>
                </a:solidFill>
              </a:rPr>
              <a:t>Data, even if anonymised, can identify individuals and reveal many personal details when combined with </a:t>
            </a:r>
            <a:r>
              <a:rPr lang="en" u="sng">
                <a:solidFill>
                  <a:srgbClr val="CD1719"/>
                </a:solidFill>
                <a:hlinkClick r:id="rId9"/>
              </a:rPr>
              <a:t>other datasets</a:t>
            </a:r>
            <a:r>
              <a:rPr lang="en">
                <a:solidFill>
                  <a:srgbClr val="38393A"/>
                </a:solidFill>
              </a:rPr>
              <a:t>. Data can now also be stored indefinitely. Therefore, information collected for one purpose could be put to an unknown secondary use in the future, making it impossible for users to give informed consent. The more data companies collect the more others will want access to it, raising hard questions on how to secure personal information from theft or attacks. This was confirmed by high profile cases of data breaches in 2015, including </a:t>
            </a:r>
            <a:r>
              <a:rPr lang="en" u="sng">
                <a:solidFill>
                  <a:srgbClr val="CD1719"/>
                </a:solidFill>
                <a:hlinkClick r:id="rId10"/>
              </a:rPr>
              <a:t>TalkTalk</a:t>
            </a:r>
            <a:r>
              <a:rPr lang="en">
                <a:solidFill>
                  <a:srgbClr val="38393A"/>
                </a:solidFill>
              </a:rPr>
              <a:t>, </a:t>
            </a:r>
            <a:r>
              <a:rPr lang="en" u="sng">
                <a:solidFill>
                  <a:srgbClr val="CD1719"/>
                </a:solidFill>
                <a:hlinkClick r:id="rId11"/>
              </a:rPr>
              <a:t>Ashley Madison</a:t>
            </a:r>
            <a:r>
              <a:rPr lang="en">
                <a:solidFill>
                  <a:srgbClr val="38393A"/>
                </a:solidFill>
              </a:rPr>
              <a:t> and </a:t>
            </a:r>
            <a:r>
              <a:rPr lang="en" u="sng">
                <a:solidFill>
                  <a:srgbClr val="CD1719"/>
                </a:solidFill>
                <a:hlinkClick r:id="rId12"/>
              </a:rPr>
              <a:t>Experian</a:t>
            </a:r>
            <a:r>
              <a:rPr lang="en">
                <a:solidFill>
                  <a:srgbClr val="38393A"/>
                </a:solidFill>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4db2126d1b_0_1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0" name="Google Shape;700;g4db2126d1b_0_1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SzPts val="1100"/>
              <a:buFont typeface="Noto Sans Symbols"/>
              <a:buChar char="●"/>
            </a:pPr>
            <a:r>
              <a:rPr lang="en" u="sng">
                <a:hlinkClick r:id="rId2"/>
              </a:rPr>
              <a:t>Internet freedom around the world declined in 2016</a:t>
            </a:r>
            <a:r>
              <a:rPr lang="en"/>
              <a:t> for the sixth consecutive year and governments increasingly went after messaging apps like WhatsApp and Telegram, which can spread information quickly and securely. Also, online </a:t>
            </a:r>
            <a:r>
              <a:rPr lang="en" u="sng">
                <a:hlinkClick r:id="rId3"/>
              </a:rPr>
              <a:t>manipulation and disinformation tactics</a:t>
            </a:r>
            <a:r>
              <a:rPr lang="en"/>
              <a:t> played an important role in elections in at least 18 countries.</a:t>
            </a:r>
            <a:endParaRPr/>
          </a:p>
          <a:p>
            <a:pPr indent="-298450" lvl="0" marL="457200" rtl="0" algn="just">
              <a:spcBef>
                <a:spcPts val="0"/>
              </a:spcBef>
              <a:spcAft>
                <a:spcPts val="0"/>
              </a:spcAft>
              <a:buSzPts val="1100"/>
              <a:buFont typeface="Noto Sans Symbols"/>
              <a:buChar char="●"/>
            </a:pPr>
            <a:r>
              <a:rPr lang="en"/>
              <a:t>The dissemination of hate speech targeting women and minorities is an area of particular concern for many governments and civil society groups. Women have been targeted with misogynist abuse and hate speech, and a few prominent women have stepped away from some popular social networking sites.</a:t>
            </a:r>
            <a:endParaRPr/>
          </a:p>
          <a:p>
            <a:pPr indent="-298450" lvl="0" marL="457200" rtl="0" algn="just">
              <a:spcBef>
                <a:spcPts val="0"/>
              </a:spcBef>
              <a:spcAft>
                <a:spcPts val="0"/>
              </a:spcAft>
              <a:buSzPts val="1100"/>
              <a:buFont typeface="Noto Sans Symbols"/>
              <a:buChar char="●"/>
            </a:pPr>
            <a:r>
              <a:rPr lang="en"/>
              <a:t>An issue uniting all media companies – traditional and social – is that of advertising. Precedents started to become an issue around the world such as </a:t>
            </a:r>
            <a:r>
              <a:rPr lang="en" u="sng">
                <a:hlinkClick r:id="rId4"/>
              </a:rPr>
              <a:t>withdrawing advertising</a:t>
            </a:r>
            <a:r>
              <a:rPr lang="en"/>
              <a:t> from a local newspaper for publishing the names of lesbian and gay individuals (which exposed them to possible persecution or violence), or </a:t>
            </a:r>
            <a:r>
              <a:rPr lang="en" u="sng">
                <a:hlinkClick r:id="rId5"/>
              </a:rPr>
              <a:t>withdrawing promotions</a:t>
            </a:r>
            <a:r>
              <a:rPr lang="en"/>
              <a:t> for alarmist and hateful content about refugees and migrants. But such pressure can work both ways, and public advocacy campaigns can represent all ideologies, including those unconcerned about or hostile to human rights.</a:t>
            </a:r>
            <a:endParaRPr/>
          </a:p>
          <a:p>
            <a:pPr indent="-298450" lvl="0" marL="457200" rtl="0" algn="just">
              <a:spcBef>
                <a:spcPts val="0"/>
              </a:spcBef>
              <a:spcAft>
                <a:spcPts val="0"/>
              </a:spcAft>
              <a:buSzPts val="1100"/>
              <a:buFont typeface="Noto Sans Symbols"/>
              <a:buChar char="●"/>
            </a:pPr>
            <a:r>
              <a:rPr lang="en">
                <a:highlight>
                  <a:srgbClr val="FFFFFF"/>
                </a:highlight>
              </a:rPr>
              <a:t>Also, access to big data – vast amounts of information accessible easily and quickly and the technology that enables the dissemination of the data rapidly – has significantly enhanced the ability of the state to monitor and control behaviour. Political parties and movements for example are using big data to analyse information and individual choices to sharpen and tailor political messages to influence </a:t>
            </a:r>
            <a:r>
              <a:rPr lang="en" u="sng">
                <a:highlight>
                  <a:srgbClr val="FFFFFF"/>
                </a:highlight>
                <a:hlinkClick r:id="rId6"/>
              </a:rPr>
              <a:t>electoral outcomes</a:t>
            </a:r>
            <a:r>
              <a:rPr lang="en">
                <a:highlight>
                  <a:srgbClr val="FFFFFF"/>
                </a:highlight>
              </a:rPr>
              <a:t>, as seen in 2016 in the UK’s Brexit referendum and the US presidential election.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7" name="Shape 707"/>
        <p:cNvGrpSpPr/>
        <p:nvPr/>
      </p:nvGrpSpPr>
      <p:grpSpPr>
        <a:xfrm>
          <a:off x="0" y="0"/>
          <a:ext cx="0" cy="0"/>
          <a:chOff x="0" y="0"/>
          <a:chExt cx="0" cy="0"/>
        </a:xfrm>
      </p:grpSpPr>
      <p:sp>
        <p:nvSpPr>
          <p:cNvPr id="708" name="Google Shape;708;g4db2126d1b_0_1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9" name="Google Shape;709;g4db2126d1b_0_1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spcBef>
                <a:spcPts val="0"/>
              </a:spcBef>
              <a:spcAft>
                <a:spcPts val="0"/>
              </a:spcAft>
              <a:buSzPts val="1100"/>
              <a:buFont typeface="Noto Sans Symbols"/>
              <a:buChar char="●"/>
            </a:pPr>
            <a:r>
              <a:rPr lang="en" u="sng">
                <a:hlinkClick r:id="rId2"/>
              </a:rPr>
              <a:t>Disinformation tactics</a:t>
            </a:r>
            <a:r>
              <a:rPr lang="en"/>
              <a:t> contributed to a seventh consecutive year of overall decline in internet freedom, as did a rise in disruptions to mobile internet service and increases in physical and technical attacks on human rights defenders and independent media.</a:t>
            </a:r>
            <a:endParaRPr/>
          </a:p>
          <a:p>
            <a:pPr indent="-298450" lvl="0" marL="457200" rtl="0" algn="just">
              <a:spcBef>
                <a:spcPts val="0"/>
              </a:spcBef>
              <a:spcAft>
                <a:spcPts val="0"/>
              </a:spcAft>
              <a:buSzPts val="1100"/>
              <a:buFont typeface="Noto Sans Symbols"/>
              <a:buChar char="●"/>
            </a:pPr>
            <a:r>
              <a:rPr lang="en"/>
              <a:t>Propaganda, surveillance, and clamping down on access to information have all occurred in the past. The difference now is that big data and technology relying on algorithms allow companies and governments to process vast amounts of data efficiently and quickly, and to make nuanced conclusions and judgments which have lasting impacts on human rights and society. There are some that have offered </a:t>
            </a:r>
            <a:r>
              <a:rPr lang="en" u="sng">
                <a:hlinkClick r:id="rId3"/>
              </a:rPr>
              <a:t>guidance</a:t>
            </a:r>
            <a:r>
              <a:rPr lang="en"/>
              <a:t> for policymakers, but the scale of the problem is not understood fully, which makes remedial measures inadequate and elusive.</a:t>
            </a:r>
            <a:endParaRPr/>
          </a:p>
          <a:p>
            <a:pPr indent="-298450" lvl="0" marL="457200" rtl="0" algn="just">
              <a:spcBef>
                <a:spcPts val="0"/>
              </a:spcBef>
              <a:spcAft>
                <a:spcPts val="0"/>
              </a:spcAft>
              <a:buSzPts val="1100"/>
              <a:buFont typeface="Noto Sans Symbols"/>
              <a:buChar char="●"/>
            </a:pPr>
            <a:r>
              <a:rPr lang="en"/>
              <a:t>Companies started to examine the potential adverse impacts of their innovations and use of big data so that they do not undermine human rights. Technological progress offers advantages provided it is harnessed properly, but it can pose grave risks to privacy, security, and safety, as well as influence public opinion.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4c9459f5e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g4c9459f5ec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chemeClr val="dk1"/>
                </a:solidFill>
              </a:rPr>
              <a:t>Statement: </a:t>
            </a:r>
            <a:r>
              <a:rPr lang="en" u="sng">
                <a:solidFill>
                  <a:schemeClr val="dk1"/>
                </a:solidFill>
              </a:rPr>
              <a:t>States and businesses have the same duties and responsibilities with regard to human rights</a:t>
            </a:r>
            <a:r>
              <a:rPr lang="en">
                <a:solidFill>
                  <a:schemeClr val="dk1"/>
                </a:solidFill>
              </a:rPr>
              <a: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g4db2126d1b_0_1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Noto Sans Symbols"/>
              <a:buChar char="●"/>
            </a:pPr>
            <a:r>
              <a:rPr lang="en">
                <a:solidFill>
                  <a:schemeClr val="dk1"/>
                </a:solidFill>
              </a:rPr>
              <a:t>Apart from free expression and privacy, these last years can be seen as a those were the digital environment started to massively impact on other human rights, as an example:</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298450" lvl="0" marL="457200" rtl="0" algn="l">
              <a:spcBef>
                <a:spcPts val="0"/>
              </a:spcBef>
              <a:spcAft>
                <a:spcPts val="0"/>
              </a:spcAft>
              <a:buClr>
                <a:schemeClr val="dk1"/>
              </a:buClr>
              <a:buSzPts val="1100"/>
              <a:buFont typeface="Noto Sans Symbols"/>
              <a:buChar char="●"/>
            </a:pPr>
            <a:r>
              <a:rPr b="1" lang="en">
                <a:solidFill>
                  <a:schemeClr val="dk1"/>
                </a:solidFill>
              </a:rPr>
              <a:t>Informed Consent and Big Data</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rgbClr val="38393A"/>
              </a:solidFill>
            </a:endParaRPr>
          </a:p>
          <a:p>
            <a:pPr indent="-298450" lvl="0" marL="685800" rtl="0" algn="l">
              <a:spcBef>
                <a:spcPts val="0"/>
              </a:spcBef>
              <a:spcAft>
                <a:spcPts val="0"/>
              </a:spcAft>
              <a:buClr>
                <a:srgbClr val="38393A"/>
              </a:buClr>
              <a:buSzPts val="1100"/>
              <a:buFont typeface="Courier New"/>
              <a:buChar char="o"/>
            </a:pPr>
            <a:r>
              <a:rPr lang="en">
                <a:solidFill>
                  <a:srgbClr val="38393A"/>
                </a:solidFill>
              </a:rPr>
              <a:t>The principle of "free, prior and informed consent" is an important procedural concept that has long existed in relation to the land rights and cultures of indigenous peoples. The concept, with which the extractive sector is familiar, has since been extended to other communities facing similar pressure, and is coming into focus in sectors such as pharmaceuticals, for example in the context of clinical trials, or ICTs, such as the endless consent boxes we all tick when online.</a:t>
            </a:r>
            <a:endParaRPr>
              <a:solidFill>
                <a:srgbClr val="38393A"/>
              </a:solidFill>
            </a:endParaRPr>
          </a:p>
          <a:p>
            <a:pPr indent="-457200" lvl="0" marL="457200" rtl="0" algn="l">
              <a:spcBef>
                <a:spcPts val="0"/>
              </a:spcBef>
              <a:spcAft>
                <a:spcPts val="0"/>
              </a:spcAft>
              <a:buClr>
                <a:schemeClr val="dk1"/>
              </a:buClr>
              <a:buSzPts val="1100"/>
              <a:buFont typeface="Arial"/>
              <a:buNone/>
            </a:pPr>
            <a:r>
              <a:t/>
            </a:r>
            <a:endParaRPr b="1">
              <a:solidFill>
                <a:schemeClr val="dk1"/>
              </a:solidFill>
            </a:endParaRPr>
          </a:p>
          <a:p>
            <a:pPr indent="-298450" lvl="0" marL="685800" rtl="0" algn="just">
              <a:spcBef>
                <a:spcPts val="0"/>
              </a:spcBef>
              <a:spcAft>
                <a:spcPts val="0"/>
              </a:spcAft>
              <a:buClr>
                <a:srgbClr val="38393A"/>
              </a:buClr>
              <a:buSzPts val="1100"/>
              <a:buFont typeface="Courier New"/>
              <a:buChar char="o"/>
            </a:pPr>
            <a:r>
              <a:rPr lang="en">
                <a:solidFill>
                  <a:srgbClr val="38393A"/>
                </a:solidFill>
              </a:rPr>
              <a:t>In the context of </a:t>
            </a:r>
            <a:r>
              <a:rPr lang="en" u="sng">
                <a:solidFill>
                  <a:srgbClr val="CD1719"/>
                </a:solidFill>
                <a:hlinkClick r:id="rId2"/>
              </a:rPr>
              <a:t>big data</a:t>
            </a:r>
            <a:r>
              <a:rPr lang="en">
                <a:solidFill>
                  <a:srgbClr val="38393A"/>
                </a:solidFill>
              </a:rPr>
              <a:t>, some have argued that consent is no longer a meaningful concept. But to surrender consent to the inevitable march of algorithms risks surrendering to a world of implicit and explicit discrimination. Social media opens users to new forms of bullying and abuse based on their gender, ethnicity or sexual orientation. For example, search algorithms can generate radically different results for the same search terms for young men and women depending on the whether the adjective "</a:t>
            </a:r>
            <a:r>
              <a:rPr lang="en" u="sng">
                <a:solidFill>
                  <a:srgbClr val="CD1719"/>
                </a:solidFill>
                <a:hlinkClick r:id="rId3"/>
              </a:rPr>
              <a:t>black</a:t>
            </a:r>
            <a:r>
              <a:rPr lang="en">
                <a:solidFill>
                  <a:srgbClr val="38393A"/>
                </a:solidFill>
              </a:rPr>
              <a:t>" is added.</a:t>
            </a:r>
            <a:endParaRPr>
              <a:solidFill>
                <a:srgbClr val="38393A"/>
              </a:solidFill>
            </a:endParaRPr>
          </a:p>
          <a:p>
            <a:pPr indent="-298450" lvl="0" marL="685800" rtl="0" algn="just">
              <a:spcBef>
                <a:spcPts val="0"/>
              </a:spcBef>
              <a:spcAft>
                <a:spcPts val="0"/>
              </a:spcAft>
              <a:buClr>
                <a:srgbClr val="38393A"/>
              </a:buClr>
              <a:buSzPts val="1100"/>
              <a:buFont typeface="Courier New"/>
              <a:buChar char="o"/>
            </a:pPr>
            <a:r>
              <a:rPr lang="en">
                <a:solidFill>
                  <a:srgbClr val="38393A"/>
                </a:solidFill>
              </a:rPr>
              <a:t>By 2020, there will be 352,000,000,000,000,000,000,000 bytes (or </a:t>
            </a:r>
            <a:r>
              <a:rPr lang="en" u="sng">
                <a:solidFill>
                  <a:srgbClr val="CD1719"/>
                </a:solidFill>
                <a:hlinkClick r:id="rId4"/>
              </a:rPr>
              <a:t>352 zettabytes</a:t>
            </a:r>
            <a:r>
              <a:rPr lang="en">
                <a:solidFill>
                  <a:srgbClr val="38393A"/>
                </a:solidFill>
              </a:rPr>
              <a:t>) of data in the world. In 2009, the entire World Wide Web was estimated to be about 0.5 zettabytes of information. It is estimated that if all the speech ever spoken in human history were digitalised, this would be about 42 zettabytes.</a:t>
            </a:r>
            <a:endParaRPr>
              <a:solidFill>
                <a:srgbClr val="38393A"/>
              </a:solidFill>
            </a:endParaRPr>
          </a:p>
          <a:p>
            <a:pPr indent="-298450" lvl="0" marL="685800" rtl="0" algn="just">
              <a:spcBef>
                <a:spcPts val="0"/>
              </a:spcBef>
              <a:spcAft>
                <a:spcPts val="0"/>
              </a:spcAft>
              <a:buClr>
                <a:srgbClr val="38393A"/>
              </a:buClr>
              <a:buSzPts val="1100"/>
              <a:buFont typeface="Courier New"/>
              <a:buChar char="o"/>
            </a:pPr>
            <a:r>
              <a:rPr lang="en">
                <a:solidFill>
                  <a:srgbClr val="38393A"/>
                </a:solidFill>
              </a:rPr>
              <a:t>Within the next three years, over 70% of these zettabytes will be in the hands of private companies, increasingly managed and exchanged between machines, with little human intervention. It is beholden on all companies, not just those in the ICT sector, to engage society in a discussion about what this data is for and how it might be used. Otherwise people will have been assumed to have given corporations and governments permissions to do what they wish with their data, eroding privacy rights further.</a:t>
            </a:r>
            <a:endParaRPr>
              <a:solidFill>
                <a:srgbClr val="38393A"/>
              </a:solidFill>
            </a:endParaRPr>
          </a:p>
          <a:p>
            <a:pPr indent="0" lvl="0" marL="0" rtl="0" algn="just">
              <a:spcBef>
                <a:spcPts val="0"/>
              </a:spcBef>
              <a:spcAft>
                <a:spcPts val="0"/>
              </a:spcAft>
              <a:buClr>
                <a:schemeClr val="dk1"/>
              </a:buClr>
              <a:buSzPts val="1100"/>
              <a:buFont typeface="Arial"/>
              <a:buNone/>
            </a:pPr>
            <a:r>
              <a:t/>
            </a:r>
            <a:endParaRPr>
              <a:solidFill>
                <a:srgbClr val="38393A"/>
              </a:solidFill>
            </a:endParaRPr>
          </a:p>
          <a:p>
            <a:pPr indent="-298450" lvl="0" marL="457200" rtl="0" algn="just">
              <a:spcBef>
                <a:spcPts val="0"/>
              </a:spcBef>
              <a:spcAft>
                <a:spcPts val="0"/>
              </a:spcAft>
              <a:buClr>
                <a:srgbClr val="38393A"/>
              </a:buClr>
              <a:buSzPts val="1100"/>
              <a:buFont typeface="Noto Sans Symbols"/>
              <a:buChar char="●"/>
            </a:pPr>
            <a:r>
              <a:rPr b="1" lang="en">
                <a:solidFill>
                  <a:srgbClr val="38393A"/>
                </a:solidFill>
              </a:rPr>
              <a:t>Gig Economy</a:t>
            </a:r>
            <a:endParaRPr b="1">
              <a:solidFill>
                <a:srgbClr val="38393A"/>
              </a:solidFill>
            </a:endParaRPr>
          </a:p>
          <a:p>
            <a:pPr indent="0" lvl="0" marL="0" rtl="0" algn="just">
              <a:spcBef>
                <a:spcPts val="0"/>
              </a:spcBef>
              <a:spcAft>
                <a:spcPts val="0"/>
              </a:spcAft>
              <a:buClr>
                <a:schemeClr val="dk1"/>
              </a:buClr>
              <a:buSzPts val="1100"/>
              <a:buFont typeface="Arial"/>
              <a:buNone/>
            </a:pPr>
            <a:r>
              <a:t/>
            </a:r>
            <a:endParaRPr>
              <a:solidFill>
                <a:srgbClr val="38393A"/>
              </a:solidFill>
            </a:endParaRPr>
          </a:p>
          <a:p>
            <a:pPr indent="-298450" lvl="0" marL="685800" rtl="0" algn="just">
              <a:spcBef>
                <a:spcPts val="0"/>
              </a:spcBef>
              <a:spcAft>
                <a:spcPts val="0"/>
              </a:spcAft>
              <a:buClr>
                <a:srgbClr val="38393A"/>
              </a:buClr>
              <a:buSzPts val="1100"/>
              <a:buFont typeface="Courier New"/>
              <a:buChar char="o"/>
            </a:pPr>
            <a:r>
              <a:rPr lang="en">
                <a:solidFill>
                  <a:srgbClr val="38393A"/>
                </a:solidFill>
              </a:rPr>
              <a:t>2016 saw an increasing use of apps to secure services. These tools of the gig economy have made many business processes more efficient and reduced costs.</a:t>
            </a:r>
            <a:r>
              <a:rPr b="1" lang="en">
                <a:solidFill>
                  <a:srgbClr val="38393A"/>
                </a:solidFill>
              </a:rPr>
              <a:t> </a:t>
            </a:r>
            <a:r>
              <a:rPr lang="en">
                <a:solidFill>
                  <a:srgbClr val="38393A"/>
                </a:solidFill>
              </a:rPr>
              <a:t>This trend also poses fundamental challenges to the nature of work. Some companies started moving from hiring permanent staff to temporary workers or offering “</a:t>
            </a:r>
            <a:r>
              <a:rPr lang="en" u="sng">
                <a:solidFill>
                  <a:srgbClr val="CD1719"/>
                </a:solidFill>
                <a:hlinkClick r:id="rId5"/>
              </a:rPr>
              <a:t>zero hour contracts</a:t>
            </a:r>
            <a:r>
              <a:rPr lang="en">
                <a:solidFill>
                  <a:srgbClr val="38393A"/>
                </a:solidFill>
              </a:rPr>
              <a:t>”. This granted workers flexibility – but also made them more vulnerable. Too often these workers do not have the protection of unions, and nor are they considered employees by companies using their services, which in some countries means they may be less likely to access important benefits such as health insurance.</a:t>
            </a:r>
            <a:endParaRPr>
              <a:solidFill>
                <a:srgbClr val="38393A"/>
              </a:solidFill>
            </a:endParaRPr>
          </a:p>
          <a:p>
            <a:pPr indent="-298450" lvl="0" marL="685800" rtl="0" algn="just">
              <a:spcBef>
                <a:spcPts val="0"/>
              </a:spcBef>
              <a:spcAft>
                <a:spcPts val="0"/>
              </a:spcAft>
              <a:buClr>
                <a:srgbClr val="38393A"/>
              </a:buClr>
              <a:buSzPts val="1100"/>
              <a:buFont typeface="Courier New"/>
              <a:buChar char="o"/>
            </a:pPr>
            <a:r>
              <a:rPr lang="en">
                <a:solidFill>
                  <a:srgbClr val="38393A"/>
                </a:solidFill>
              </a:rPr>
              <a:t>Technological advances are often value-neutral, and the impact of the gig economy can cut both ways for women. Many women want greater flexibility once they have had children, and some </a:t>
            </a:r>
            <a:r>
              <a:rPr lang="en" u="sng">
                <a:solidFill>
                  <a:srgbClr val="CD1719"/>
                </a:solidFill>
                <a:hlinkClick r:id="rId6"/>
              </a:rPr>
              <a:t>assert</a:t>
            </a:r>
            <a:r>
              <a:rPr lang="en">
                <a:solidFill>
                  <a:srgbClr val="38393A"/>
                </a:solidFill>
              </a:rPr>
              <a:t> the gig economy grants them </a:t>
            </a:r>
            <a:r>
              <a:rPr lang="en" u="sng">
                <a:solidFill>
                  <a:srgbClr val="CD1719"/>
                </a:solidFill>
                <a:hlinkClick r:id="rId7"/>
              </a:rPr>
              <a:t>more options</a:t>
            </a:r>
            <a:r>
              <a:rPr lang="en">
                <a:solidFill>
                  <a:srgbClr val="38393A"/>
                </a:solidFill>
              </a:rPr>
              <a:t>. But the evidence is mixed. While outwardly such work arrangements look more attractive for women, </a:t>
            </a:r>
            <a:r>
              <a:rPr lang="en" u="sng">
                <a:solidFill>
                  <a:srgbClr val="CD1719"/>
                </a:solidFill>
                <a:hlinkClick r:id="rId8"/>
              </a:rPr>
              <a:t>economists are divided</a:t>
            </a:r>
            <a:r>
              <a:rPr lang="en">
                <a:solidFill>
                  <a:srgbClr val="38393A"/>
                </a:solidFill>
              </a:rPr>
              <a:t> over its longer term impact on women staying in the workforce. This has economic implications given that women continue to </a:t>
            </a:r>
            <a:r>
              <a:rPr lang="en" u="sng">
                <a:solidFill>
                  <a:srgbClr val="CD1719"/>
                </a:solidFill>
                <a:hlinkClick r:id="rId9"/>
              </a:rPr>
              <a:t>earn less than men</a:t>
            </a:r>
            <a:r>
              <a:rPr lang="en">
                <a:solidFill>
                  <a:srgbClr val="38393A"/>
                </a:solidFill>
              </a:rPr>
              <a:t>. Often, this  </a:t>
            </a:r>
            <a:r>
              <a:rPr lang="en" u="sng">
                <a:solidFill>
                  <a:srgbClr val="CD1719"/>
                </a:solidFill>
                <a:hlinkClick r:id="rId10"/>
              </a:rPr>
              <a:t>flexibility comes at a price</a:t>
            </a:r>
            <a:r>
              <a:rPr lang="en">
                <a:solidFill>
                  <a:srgbClr val="38393A"/>
                </a:solidFill>
              </a:rPr>
              <a:t> – lower-end jobs. Concerns over safety and high start-up costs also prevent women from seeking out certain jobs within the gig economy, such as drivers.</a:t>
            </a:r>
            <a:endParaRPr>
              <a:solidFill>
                <a:srgbClr val="38393A"/>
              </a:solidFill>
            </a:endParaRPr>
          </a:p>
          <a:p>
            <a:pPr indent="-298450" lvl="0" marL="685800" rtl="0" algn="just">
              <a:spcBef>
                <a:spcPts val="0"/>
              </a:spcBef>
              <a:spcAft>
                <a:spcPts val="0"/>
              </a:spcAft>
              <a:buClr>
                <a:srgbClr val="38393A"/>
              </a:buClr>
              <a:buSzPts val="1100"/>
              <a:buFont typeface="Courier New"/>
              <a:buChar char="o"/>
            </a:pPr>
            <a:r>
              <a:rPr lang="en">
                <a:solidFill>
                  <a:srgbClr val="38393A"/>
                </a:solidFill>
              </a:rPr>
              <a:t>The challenge for governments became increasingly difficult as they sought to upholding human rights while encouraging technological changes that can benefit industries and services. In 2016, for example a British tribunal ruling held that drivers who sign up with Uber are its employees. As the dispute shows, there is still work to do to find </a:t>
            </a:r>
            <a:r>
              <a:rPr lang="en" u="sng">
                <a:solidFill>
                  <a:srgbClr val="CD1719"/>
                </a:solidFill>
                <a:hlinkClick r:id="rId11"/>
              </a:rPr>
              <a:t>consensus</a:t>
            </a:r>
            <a:r>
              <a:rPr lang="en">
                <a:solidFill>
                  <a:srgbClr val="38393A"/>
                </a:solidFill>
              </a:rPr>
              <a:t> on how to benefit from technological advances and protect rights within the gig economy.</a:t>
            </a:r>
            <a:endParaRPr>
              <a:solidFill>
                <a:srgbClr val="38393A"/>
              </a:solidFill>
            </a:endParaRPr>
          </a:p>
          <a:p>
            <a:pPr indent="0" lvl="0" marL="457200" rtl="0" algn="just">
              <a:spcBef>
                <a:spcPts val="0"/>
              </a:spcBef>
              <a:spcAft>
                <a:spcPts val="0"/>
              </a:spcAft>
              <a:buClr>
                <a:schemeClr val="dk1"/>
              </a:buClr>
              <a:buSzPts val="1100"/>
              <a:buFont typeface="Arial"/>
              <a:buNone/>
            </a:pPr>
            <a:r>
              <a:t/>
            </a:r>
            <a:endParaRPr>
              <a:solidFill>
                <a:srgbClr val="38393A"/>
              </a:solidFill>
            </a:endParaRPr>
          </a:p>
          <a:p>
            <a:pPr indent="-298450" lvl="0" marL="457200" rtl="0" algn="just">
              <a:spcBef>
                <a:spcPts val="0"/>
              </a:spcBef>
              <a:spcAft>
                <a:spcPts val="0"/>
              </a:spcAft>
              <a:buClr>
                <a:srgbClr val="38393A"/>
              </a:buClr>
              <a:buSzPts val="1100"/>
              <a:buFont typeface="Noto Sans Symbols"/>
              <a:buChar char="●"/>
            </a:pPr>
            <a:r>
              <a:rPr b="1" lang="en">
                <a:solidFill>
                  <a:srgbClr val="38393A"/>
                </a:solidFill>
              </a:rPr>
              <a:t>Automation: </a:t>
            </a:r>
            <a:endParaRPr b="1">
              <a:solidFill>
                <a:srgbClr val="38393A"/>
              </a:solidFill>
            </a:endParaRPr>
          </a:p>
          <a:p>
            <a:pPr indent="0" lvl="0" marL="0" rtl="0" algn="just">
              <a:spcBef>
                <a:spcPts val="0"/>
              </a:spcBef>
              <a:spcAft>
                <a:spcPts val="0"/>
              </a:spcAft>
              <a:buClr>
                <a:schemeClr val="dk1"/>
              </a:buClr>
              <a:buSzPts val="1100"/>
              <a:buFont typeface="Arial"/>
              <a:buNone/>
            </a:pPr>
            <a:r>
              <a:t/>
            </a:r>
            <a:endParaRPr b="1">
              <a:solidFill>
                <a:srgbClr val="38393A"/>
              </a:solidFill>
            </a:endParaRPr>
          </a:p>
          <a:p>
            <a:pPr indent="-298450" lvl="1" marL="914400" rtl="0" algn="just">
              <a:spcBef>
                <a:spcPts val="0"/>
              </a:spcBef>
              <a:spcAft>
                <a:spcPts val="0"/>
              </a:spcAft>
              <a:buClr>
                <a:srgbClr val="38393A"/>
              </a:buClr>
              <a:buSzPts val="1100"/>
              <a:buFont typeface="Courier New"/>
              <a:buChar char="o"/>
            </a:pPr>
            <a:r>
              <a:rPr lang="en">
                <a:solidFill>
                  <a:srgbClr val="38393A"/>
                </a:solidFill>
              </a:rPr>
              <a:t>From airline check-in terminals, to sophisticated manufacturing machinery, and robotics in mining, companies started to increasingly use </a:t>
            </a:r>
            <a:r>
              <a:rPr lang="en" u="sng">
                <a:solidFill>
                  <a:srgbClr val="CD1719"/>
                </a:solidFill>
                <a:hlinkClick r:id="rId12"/>
              </a:rPr>
              <a:t>automating their processes to replace workers</a:t>
            </a:r>
            <a:r>
              <a:rPr lang="en">
                <a:solidFill>
                  <a:srgbClr val="38393A"/>
                </a:solidFill>
              </a:rPr>
              <a:t>. </a:t>
            </a:r>
            <a:endParaRPr>
              <a:solidFill>
                <a:srgbClr val="38393A"/>
              </a:solidFill>
            </a:endParaRPr>
          </a:p>
          <a:p>
            <a:pPr indent="-298450" lvl="1" marL="914400" rtl="0" algn="just">
              <a:spcBef>
                <a:spcPts val="0"/>
              </a:spcBef>
              <a:spcAft>
                <a:spcPts val="0"/>
              </a:spcAft>
              <a:buClr>
                <a:srgbClr val="38393A"/>
              </a:buClr>
              <a:buSzPts val="1100"/>
              <a:buFont typeface="Courier New"/>
              <a:buChar char="o"/>
            </a:pPr>
            <a:r>
              <a:rPr lang="en">
                <a:solidFill>
                  <a:srgbClr val="38393A"/>
                </a:solidFill>
              </a:rPr>
              <a:t>One consequence of automation is </a:t>
            </a:r>
            <a:r>
              <a:rPr lang="en" u="sng">
                <a:solidFill>
                  <a:srgbClr val="CD1719"/>
                </a:solidFill>
                <a:hlinkClick r:id="rId13"/>
              </a:rPr>
              <a:t>rising unemployment</a:t>
            </a:r>
            <a:r>
              <a:rPr lang="en">
                <a:solidFill>
                  <a:srgbClr val="38393A"/>
                </a:solidFill>
              </a:rPr>
              <a:t> in industrialised economies. This year saw developments on the idea of a </a:t>
            </a:r>
            <a:r>
              <a:rPr lang="en" u="sng">
                <a:solidFill>
                  <a:srgbClr val="CD1719"/>
                </a:solidFill>
                <a:hlinkClick r:id="rId14"/>
              </a:rPr>
              <a:t>world without work</a:t>
            </a:r>
            <a:r>
              <a:rPr lang="en">
                <a:solidFill>
                  <a:srgbClr val="38393A"/>
                </a:solidFill>
              </a:rPr>
              <a:t>. More manufacturing and </a:t>
            </a:r>
            <a:r>
              <a:rPr lang="en" u="sng">
                <a:solidFill>
                  <a:srgbClr val="CD1719"/>
                </a:solidFill>
                <a:hlinkClick r:id="rId15"/>
              </a:rPr>
              <a:t>service companies</a:t>
            </a:r>
            <a:r>
              <a:rPr lang="en">
                <a:solidFill>
                  <a:srgbClr val="38393A"/>
                </a:solidFill>
              </a:rPr>
              <a:t> were replacing workers with machines – in particular, jobs requiring simple, repeatable tasks and relatively lower skills. Job losses started to widespread from </a:t>
            </a:r>
            <a:r>
              <a:rPr lang="en" u="sng">
                <a:solidFill>
                  <a:srgbClr val="CD1719"/>
                </a:solidFill>
                <a:hlinkClick r:id="rId16"/>
              </a:rPr>
              <a:t>developing economies and emerging powers like India</a:t>
            </a:r>
            <a:r>
              <a:rPr lang="en">
                <a:solidFill>
                  <a:srgbClr val="38393A"/>
                </a:solidFill>
              </a:rPr>
              <a:t> and </a:t>
            </a:r>
            <a:r>
              <a:rPr lang="en" u="sng">
                <a:solidFill>
                  <a:srgbClr val="CD1719"/>
                </a:solidFill>
                <a:hlinkClick r:id="rId17"/>
              </a:rPr>
              <a:t>China</a:t>
            </a:r>
            <a:r>
              <a:rPr lang="en">
                <a:solidFill>
                  <a:srgbClr val="38393A"/>
                </a:solidFill>
              </a:rPr>
              <a:t>.</a:t>
            </a:r>
            <a:endParaRPr>
              <a:solidFill>
                <a:srgbClr val="38393A"/>
              </a:solidFill>
            </a:endParaRPr>
          </a:p>
          <a:p>
            <a:pPr indent="-298450" lvl="1" marL="914400" rtl="0" algn="just">
              <a:spcBef>
                <a:spcPts val="0"/>
              </a:spcBef>
              <a:spcAft>
                <a:spcPts val="0"/>
              </a:spcAft>
              <a:buClr>
                <a:srgbClr val="38393A"/>
              </a:buClr>
              <a:buSzPts val="1100"/>
              <a:buFont typeface="Courier New"/>
              <a:buChar char="o"/>
            </a:pPr>
            <a:r>
              <a:rPr lang="en">
                <a:solidFill>
                  <a:srgbClr val="38393A"/>
                </a:solidFill>
              </a:rPr>
              <a:t>Studies shown that automation also made working lives </a:t>
            </a:r>
            <a:r>
              <a:rPr lang="en" u="sng">
                <a:solidFill>
                  <a:srgbClr val="CD1719"/>
                </a:solidFill>
                <a:hlinkClick r:id="rId18"/>
              </a:rPr>
              <a:t>more complicated for women</a:t>
            </a:r>
            <a:r>
              <a:rPr lang="en">
                <a:solidFill>
                  <a:srgbClr val="38393A"/>
                </a:solidFill>
              </a:rPr>
              <a:t>, and the gender impacts could be </a:t>
            </a:r>
            <a:r>
              <a:rPr lang="en" u="sng">
                <a:solidFill>
                  <a:srgbClr val="CD1719"/>
                </a:solidFill>
                <a:hlinkClick r:id="rId19"/>
              </a:rPr>
              <a:t>severe</a:t>
            </a:r>
            <a:r>
              <a:rPr lang="en">
                <a:solidFill>
                  <a:srgbClr val="38393A"/>
                </a:solidFill>
              </a:rPr>
              <a:t>. Women workers will be </a:t>
            </a:r>
            <a:r>
              <a:rPr lang="en" u="sng">
                <a:solidFill>
                  <a:srgbClr val="CD1719"/>
                </a:solidFill>
                <a:hlinkClick r:id="rId20"/>
              </a:rPr>
              <a:t>particularly at risk of job loss</a:t>
            </a:r>
            <a:r>
              <a:rPr lang="en">
                <a:solidFill>
                  <a:srgbClr val="38393A"/>
                </a:solidFill>
              </a:rPr>
              <a:t>, as sectors where women have found it easier to get jobs – bank tellers, cash register operators, sorters at supermarkets, and light manufacturing – are </a:t>
            </a:r>
            <a:r>
              <a:rPr lang="en" u="sng">
                <a:solidFill>
                  <a:srgbClr val="CD1719"/>
                </a:solidFill>
                <a:hlinkClick r:id="rId21"/>
              </a:rPr>
              <a:t>particularly vulnerable</a:t>
            </a:r>
            <a:r>
              <a:rPr lang="en">
                <a:solidFill>
                  <a:srgbClr val="38393A"/>
                </a:solidFill>
              </a:rPr>
              <a:t> to the rise of robotics and automation.</a:t>
            </a:r>
            <a:endParaRPr/>
          </a:p>
        </p:txBody>
      </p:sp>
      <p:sp>
        <p:nvSpPr>
          <p:cNvPr id="718" name="Google Shape;718;g4db2126d1b_0_1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8" name="Shape 728"/>
        <p:cNvGrpSpPr/>
        <p:nvPr/>
      </p:nvGrpSpPr>
      <p:grpSpPr>
        <a:xfrm>
          <a:off x="0" y="0"/>
          <a:ext cx="0" cy="0"/>
          <a:chOff x="0" y="0"/>
          <a:chExt cx="0" cy="0"/>
        </a:xfrm>
      </p:grpSpPr>
      <p:sp>
        <p:nvSpPr>
          <p:cNvPr id="729" name="Google Shape;729;g4db2126d1b_0_1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Through the last 10 years we have seen key development in the creation of multistakeholder organisations such as the GNI and the IGF. We have also observed how the UN has made efforts to catalogue internet access as a human right and specific developments in the area of privacy and free expression.</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During the last 3 or 4 years, we have observed how new issues have been dominating the debate. Big data, automation, algorithmic decisionmaking and misinformation dominate some of the debates around business and human rights when it comes to the digital environment.</a:t>
            </a:r>
            <a:endParaRPr>
              <a:solidFill>
                <a:schemeClr val="dk1"/>
              </a:solidFill>
            </a:endParaRPr>
          </a:p>
        </p:txBody>
      </p:sp>
      <p:sp>
        <p:nvSpPr>
          <p:cNvPr id="730" name="Google Shape;730;g4db2126d1b_0_13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4" name="Shape 814"/>
        <p:cNvGrpSpPr/>
        <p:nvPr/>
      </p:nvGrpSpPr>
      <p:grpSpPr>
        <a:xfrm>
          <a:off x="0" y="0"/>
          <a:ext cx="0" cy="0"/>
          <a:chOff x="0" y="0"/>
          <a:chExt cx="0" cy="0"/>
        </a:xfrm>
      </p:grpSpPr>
      <p:sp>
        <p:nvSpPr>
          <p:cNvPr id="815" name="Google Shape;815;g4db2126d1b_0_14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a:solidFill>
                  <a:schemeClr val="dk1"/>
                </a:solidFill>
              </a:rPr>
              <a:t>Through this historical review, we have highlighted a number of business and human rights issues in the digital environment:</a:t>
            </a:r>
            <a:endParaRPr>
              <a:solidFill>
                <a:schemeClr val="dk1"/>
              </a:solidFill>
            </a:endParaRPr>
          </a:p>
          <a:p>
            <a:pPr indent="0" lvl="0" marL="0" rtl="0" algn="just">
              <a:spcBef>
                <a:spcPts val="0"/>
              </a:spcBef>
              <a:spcAft>
                <a:spcPts val="0"/>
              </a:spcAft>
              <a:buClr>
                <a:schemeClr val="dk1"/>
              </a:buClr>
              <a:buSzPts val="1100"/>
              <a:buFont typeface="Arial"/>
              <a:buNone/>
            </a:pPr>
            <a:r>
              <a:t/>
            </a:r>
            <a:endParaRPr b="1">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Data protection</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Government requests for user data</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Freedom of expression online</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Government requests for content removals</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Corporate assistance in surveillance</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Discrimination</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Propaganda and misinformation (“fake news”)</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Filtering and blocking</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Internet shutdowns</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Intermediary liability</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Informed consent and big data</a:t>
            </a:r>
            <a:endParaRPr>
              <a:solidFill>
                <a:schemeClr val="dk1"/>
              </a:solidFill>
            </a:endParaRPr>
          </a:p>
          <a:p>
            <a:pPr indent="-298450" lvl="0" marL="457200" rtl="0" algn="just">
              <a:spcBef>
                <a:spcPts val="0"/>
              </a:spcBef>
              <a:spcAft>
                <a:spcPts val="0"/>
              </a:spcAft>
              <a:buClr>
                <a:schemeClr val="dk1"/>
              </a:buClr>
              <a:buSzPts val="1100"/>
              <a:buFont typeface="Noto Sans Symbols"/>
              <a:buChar char="●"/>
            </a:pPr>
            <a:r>
              <a:rPr lang="en">
                <a:solidFill>
                  <a:schemeClr val="dk1"/>
                </a:solidFill>
              </a:rPr>
              <a:t>Gig economy and automation</a:t>
            </a:r>
            <a:endParaRPr/>
          </a:p>
        </p:txBody>
      </p:sp>
      <p:sp>
        <p:nvSpPr>
          <p:cNvPr id="816" name="Google Shape;816;g4db2126d1b_0_1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Google Shape;823;g4db2126d1b_0_14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Of the issues outlined, which do you think is most relevant in your national context?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Are there any business and human rights issues that are not mentioned that you would add as priorities for your national context?</a:t>
            </a:r>
            <a:endParaRPr/>
          </a:p>
        </p:txBody>
      </p:sp>
      <p:sp>
        <p:nvSpPr>
          <p:cNvPr id="824" name="Google Shape;824;g4db2126d1b_0_14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3" name="Shape 833"/>
        <p:cNvGrpSpPr/>
        <p:nvPr/>
      </p:nvGrpSpPr>
      <p:grpSpPr>
        <a:xfrm>
          <a:off x="0" y="0"/>
          <a:ext cx="0" cy="0"/>
          <a:chOff x="0" y="0"/>
          <a:chExt cx="0" cy="0"/>
        </a:xfrm>
      </p:grpSpPr>
      <p:sp>
        <p:nvSpPr>
          <p:cNvPr id="834" name="Google Shape;834;g4db2126d1b_0_15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5" name="Google Shape;835;g4db2126d1b_0_15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c9459f5e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4c9459f5ec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False: </a:t>
            </a:r>
            <a:br>
              <a:rPr lang="en"/>
            </a:br>
            <a:br>
              <a:rPr lang="en"/>
            </a:br>
            <a:r>
              <a:rPr lang="en"/>
              <a:t>States have a duty to protect, respect and fulfil human rights. These are established duties under international human rights law. </a:t>
            </a:r>
            <a:br>
              <a:rPr lang="en"/>
            </a:br>
            <a:br>
              <a:rPr lang="en"/>
            </a:br>
            <a:r>
              <a:rPr lang="en"/>
              <a:t>Businesses do not have direct legal obligations under international human rights law. </a:t>
            </a:r>
            <a:br>
              <a:rPr lang="en"/>
            </a:br>
            <a:br>
              <a:rPr lang="en"/>
            </a:br>
            <a:r>
              <a:rPr lang="en"/>
              <a:t>However, businesses do have a responsibility to respect human rights. This is a global norm of expected conduct outlined in the UN Guiding Principles.</a:t>
            </a:r>
            <a:endParaRPr/>
          </a:p>
          <a:p>
            <a:pPr indent="0" lvl="0" marL="0" rtl="0" algn="l">
              <a:spcBef>
                <a:spcPts val="0"/>
              </a:spcBef>
              <a:spcAft>
                <a:spcPts val="0"/>
              </a:spcAft>
              <a:buNone/>
            </a:pPr>
            <a:r>
              <a:t/>
            </a:r>
            <a:endParaRPr/>
          </a:p>
          <a:p>
            <a:pPr indent="0" lvl="0" marL="0" rtl="0" algn="just">
              <a:spcBef>
                <a:spcPts val="0"/>
              </a:spcBef>
              <a:spcAft>
                <a:spcPts val="0"/>
              </a:spcAft>
              <a:buClr>
                <a:schemeClr val="dk1"/>
              </a:buClr>
              <a:buSzPts val="1100"/>
              <a:buFont typeface="Arial"/>
              <a:buNone/>
            </a:pPr>
            <a:r>
              <a:rPr b="1" lang="en">
                <a:solidFill>
                  <a:schemeClr val="dk1"/>
                </a:solidFill>
              </a:rPr>
              <a:t>Additional material:</a:t>
            </a:r>
            <a:r>
              <a:rPr lang="en">
                <a:solidFill>
                  <a:schemeClr val="dk1"/>
                </a:solidFill>
              </a:rPr>
              <a:t> what are the sources of international human rights law?</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foundation of modern international human rights law is a document called the Universal Declaration of Human Rights (UDHR) which was adopted by the UN General Assembly in 1948. This was the first ever internationally agreed document setting out the fundamental human rights of all people. The UDHR is not a treaty and so is not binding on states as a matter of international law. However, a number of international human rights treaties developed since the UDHR (for example, the International Covenant on Civil and Political Rights (ICCPR), adopted in 1966) are binding on those states which have ratified them. In addition, many regional organisations have adopted their own human rights treaties, such as the European Convention on Human Rights, the American Declaration of the Rights and Duties of Man, and the African Charter on Human and People’s Rights.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4c9459f5e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4c9459f5ec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Statement: </a:t>
            </a:r>
            <a:r>
              <a:rPr lang="en" u="sng">
                <a:solidFill>
                  <a:schemeClr val="dk1"/>
                </a:solidFill>
              </a:rPr>
              <a:t>The UN Guiding Principles don't require states to regulate the extraterritorial activities of businesses that are domiciled in their territory and/or jurisdiction.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4c9459f5e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4c9459f5ec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en">
                <a:solidFill>
                  <a:schemeClr val="dk1"/>
                </a:solidFill>
              </a:rPr>
              <a:t>7. True: </a:t>
            </a:r>
            <a:r>
              <a:rPr lang="en">
                <a:solidFill>
                  <a:schemeClr val="dk1"/>
                </a:solidFill>
              </a:rPr>
              <a:t>The UN Guiding Principles take the position that states are not generally required to regulate the extraterritorial activities of businesses domiciled in their territory and/or jurisdiction. However, it is also recognised that that states are not generally prohibited from doing so, providing that there is a recognised jurisdictional basis. The UN Guiding Principles recognise that there may be strong policy reasons for states to be clear about the expectations of businesses abroad.</a:t>
            </a:r>
            <a:r>
              <a:rPr b="1" lang="en">
                <a:solidFill>
                  <a:schemeClr val="dk1"/>
                </a:solidFill>
              </a:rPr>
              <a:t> </a:t>
            </a:r>
            <a:endParaRPr b="1">
              <a:solidFill>
                <a:schemeClr val="dk1"/>
              </a:solidFill>
            </a:endParaRPr>
          </a:p>
          <a:p>
            <a:pPr indent="0" lvl="0" marL="0" rtl="0" algn="just">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Additional material: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What is extraterritoriality?</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applicability or exercise of state laws outside its territory.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200"/>
              </a:spcBef>
              <a:spcAft>
                <a:spcPts val="0"/>
              </a:spcAft>
              <a:buClr>
                <a:schemeClr val="dk1"/>
              </a:buClr>
              <a:buSzPts val="1100"/>
              <a:buFont typeface="Arial"/>
              <a:buNone/>
            </a:pPr>
            <a:r>
              <a:rPr b="1" lang="en">
                <a:solidFill>
                  <a:schemeClr val="dk1"/>
                </a:solidFill>
              </a:rPr>
              <a:t>What is corporate domicile?</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Corporate domicile is a place where a company's principal affairs of business are maintained.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200"/>
              </a:spcBef>
              <a:spcAft>
                <a:spcPts val="0"/>
              </a:spcAft>
              <a:buClr>
                <a:schemeClr val="dk1"/>
              </a:buClr>
              <a:buSzPts val="1100"/>
              <a:buFont typeface="Arial"/>
              <a:buNone/>
            </a:pPr>
            <a:r>
              <a:rPr b="1" lang="en">
                <a:solidFill>
                  <a:schemeClr val="dk1"/>
                </a:solidFill>
              </a:rPr>
              <a:t>What is jurisdiction?</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FF"/>
                </a:highlight>
              </a:rPr>
              <a:t>The territory or sphere of activity over which the legal authority of a court or other institution extends.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4c9459f5e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4c9459f5ec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u="sng">
                <a:solidFill>
                  <a:schemeClr val="dk1"/>
                </a:solidFill>
              </a:rPr>
              <a:t>Statement: The corporate responsibility to respect is a legal duty under international human rights law that obliges businesses to implement human rights due diligence.</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4c9459f5e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4c9459f5ec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en">
                <a:solidFill>
                  <a:schemeClr val="dk1"/>
                </a:solidFill>
              </a:rPr>
              <a:t>9. False:</a:t>
            </a:r>
            <a:r>
              <a:rPr lang="en">
                <a:solidFill>
                  <a:schemeClr val="dk1"/>
                </a:solidFill>
              </a:rPr>
              <a:t> </a:t>
            </a:r>
            <a:endParaRPr>
              <a:solidFill>
                <a:schemeClr val="dk1"/>
              </a:solidFill>
            </a:endParaRPr>
          </a:p>
          <a:p>
            <a:pPr indent="-298450" lvl="0" marL="457200" rtl="0" algn="just">
              <a:spcBef>
                <a:spcPts val="0"/>
              </a:spcBef>
              <a:spcAft>
                <a:spcPts val="0"/>
              </a:spcAft>
              <a:buClr>
                <a:schemeClr val="dk1"/>
              </a:buClr>
              <a:buSzPts val="1100"/>
              <a:buChar char="●"/>
            </a:pPr>
            <a:r>
              <a:rPr lang="en">
                <a:solidFill>
                  <a:schemeClr val="dk1"/>
                </a:solidFill>
              </a:rPr>
              <a:t>The corporate responsibility to respect requires businesses to avoid infringing on human rights and to address any adverse human rights impacts with which they are involved. Businesses are not required to take steps to ensure the fulfilment of human rights; this is a state duty. Businesses may choose to take steps to contribute to the fulfilment of human rights on a voluntary basis, but they are not required to do so as part of the corporate responsibility to respect.</a:t>
            </a: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marR="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3" name="Google Shape;13;p2"/>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marR="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4" name="Google Shape;14;p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70" name="Google Shape;70;p11"/>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1" name="Google Shape;71;p1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76" name="Google Shape;76;p12"/>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bottom pattern">
  <p:cSld name="BLANK_2_1">
    <p:spTree>
      <p:nvGrpSpPr>
        <p:cNvPr id="80" name="Shape 80"/>
        <p:cNvGrpSpPr/>
        <p:nvPr/>
      </p:nvGrpSpPr>
      <p:grpSpPr>
        <a:xfrm>
          <a:off x="0" y="0"/>
          <a:ext cx="0" cy="0"/>
          <a:chOff x="0" y="0"/>
          <a:chExt cx="0" cy="0"/>
        </a:xfrm>
      </p:grpSpPr>
      <p:grpSp>
        <p:nvGrpSpPr>
          <p:cNvPr id="81" name="Google Shape;81;p13"/>
          <p:cNvGrpSpPr/>
          <p:nvPr/>
        </p:nvGrpSpPr>
        <p:grpSpPr>
          <a:xfrm flipH="1" rot="10800000">
            <a:off x="900" y="3856776"/>
            <a:ext cx="9143992" cy="1286720"/>
            <a:chOff x="900" y="0"/>
            <a:chExt cx="9143992" cy="1286720"/>
          </a:xfrm>
        </p:grpSpPr>
        <p:sp>
          <p:nvSpPr>
            <p:cNvPr id="82" name="Google Shape;82;p13"/>
            <p:cNvSpPr/>
            <p:nvPr/>
          </p:nvSpPr>
          <p:spPr>
            <a:xfrm>
              <a:off x="4878953" y="643320"/>
              <a:ext cx="609899" cy="643388"/>
            </a:xfrm>
            <a:custGeom>
              <a:rect b="b" l="l" r="r" t="t"/>
              <a:pathLst>
                <a:path extrusionOk="0" h="20037" w="20427">
                  <a:moveTo>
                    <a:pt x="0" y="1"/>
                  </a:moveTo>
                  <a:lnTo>
                    <a:pt x="0" y="20037"/>
                  </a:lnTo>
                  <a:lnTo>
                    <a:pt x="20427" y="10047"/>
                  </a:lnTo>
                  <a:lnTo>
                    <a:pt x="0" y="1"/>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3"/>
            <p:cNvSpPr/>
            <p:nvPr/>
          </p:nvSpPr>
          <p:spPr>
            <a:xfrm>
              <a:off x="5488830" y="322543"/>
              <a:ext cx="608257" cy="643388"/>
            </a:xfrm>
            <a:custGeom>
              <a:rect b="b" l="l" r="r" t="t"/>
              <a:pathLst>
                <a:path extrusionOk="0" h="20037" w="20372">
                  <a:moveTo>
                    <a:pt x="1" y="1"/>
                  </a:moveTo>
                  <a:lnTo>
                    <a:pt x="1" y="20037"/>
                  </a:lnTo>
                  <a:lnTo>
                    <a:pt x="20372" y="9991"/>
                  </a:lnTo>
                  <a:lnTo>
                    <a:pt x="1" y="1"/>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3"/>
            <p:cNvSpPr/>
            <p:nvPr/>
          </p:nvSpPr>
          <p:spPr>
            <a:xfrm>
              <a:off x="8536629" y="863"/>
              <a:ext cx="608257" cy="643388"/>
            </a:xfrm>
            <a:custGeom>
              <a:rect b="b" l="l" r="r" t="t"/>
              <a:pathLst>
                <a:path extrusionOk="0" h="20037" w="20372">
                  <a:moveTo>
                    <a:pt x="1" y="1"/>
                  </a:moveTo>
                  <a:lnTo>
                    <a:pt x="1" y="20037"/>
                  </a:lnTo>
                  <a:lnTo>
                    <a:pt x="20372" y="9991"/>
                  </a:lnTo>
                  <a:lnTo>
                    <a:pt x="1" y="1"/>
                  </a:lnTo>
                  <a:close/>
                </a:path>
              </a:pathLst>
            </a:custGeom>
            <a:solidFill>
              <a:srgbClr val="E806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3"/>
            <p:cNvSpPr/>
            <p:nvPr/>
          </p:nvSpPr>
          <p:spPr>
            <a:xfrm>
              <a:off x="6706973" y="322543"/>
              <a:ext cx="609899" cy="643388"/>
            </a:xfrm>
            <a:custGeom>
              <a:rect b="b" l="l" r="r" t="t"/>
              <a:pathLst>
                <a:path extrusionOk="0" h="20037" w="20427">
                  <a:moveTo>
                    <a:pt x="0" y="1"/>
                  </a:moveTo>
                  <a:lnTo>
                    <a:pt x="0" y="20037"/>
                  </a:lnTo>
                  <a:lnTo>
                    <a:pt x="20427" y="9991"/>
                  </a:lnTo>
                  <a:lnTo>
                    <a:pt x="0" y="1"/>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3"/>
            <p:cNvSpPr/>
            <p:nvPr/>
          </p:nvSpPr>
          <p:spPr>
            <a:xfrm>
              <a:off x="4878953" y="0"/>
              <a:ext cx="609899" cy="643356"/>
            </a:xfrm>
            <a:custGeom>
              <a:rect b="b" l="l" r="r" t="t"/>
              <a:pathLst>
                <a:path extrusionOk="0" h="20036" w="20427">
                  <a:moveTo>
                    <a:pt x="0" y="0"/>
                  </a:moveTo>
                  <a:lnTo>
                    <a:pt x="0" y="20036"/>
                  </a:lnTo>
                  <a:lnTo>
                    <a:pt x="20427" y="10046"/>
                  </a:lnTo>
                  <a:lnTo>
                    <a:pt x="0" y="0"/>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3"/>
            <p:cNvSpPr/>
            <p:nvPr/>
          </p:nvSpPr>
          <p:spPr>
            <a:xfrm>
              <a:off x="5488830" y="0"/>
              <a:ext cx="608257" cy="322577"/>
            </a:xfrm>
            <a:custGeom>
              <a:rect b="b" l="l" r="r" t="t"/>
              <a:pathLst>
                <a:path extrusionOk="0" h="10046" w="20372">
                  <a:moveTo>
                    <a:pt x="1" y="0"/>
                  </a:moveTo>
                  <a:lnTo>
                    <a:pt x="1" y="10046"/>
                  </a:lnTo>
                  <a:lnTo>
                    <a:pt x="20372" y="0"/>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3"/>
            <p:cNvSpPr/>
            <p:nvPr/>
          </p:nvSpPr>
          <p:spPr>
            <a:xfrm>
              <a:off x="6097065" y="0"/>
              <a:ext cx="609929" cy="643356"/>
            </a:xfrm>
            <a:custGeom>
              <a:rect b="b" l="l" r="r" t="t"/>
              <a:pathLst>
                <a:path extrusionOk="0" h="20036" w="20428">
                  <a:moveTo>
                    <a:pt x="1" y="0"/>
                  </a:moveTo>
                  <a:lnTo>
                    <a:pt x="1" y="20036"/>
                  </a:lnTo>
                  <a:lnTo>
                    <a:pt x="20427" y="10046"/>
                  </a:lnTo>
                  <a:lnTo>
                    <a:pt x="1" y="0"/>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3"/>
            <p:cNvSpPr/>
            <p:nvPr/>
          </p:nvSpPr>
          <p:spPr>
            <a:xfrm>
              <a:off x="6706973" y="0"/>
              <a:ext cx="609899" cy="322577"/>
            </a:xfrm>
            <a:custGeom>
              <a:rect b="b" l="l" r="r" t="t"/>
              <a:pathLst>
                <a:path extrusionOk="0" h="10046" w="20427">
                  <a:moveTo>
                    <a:pt x="0" y="0"/>
                  </a:moveTo>
                  <a:lnTo>
                    <a:pt x="0" y="10046"/>
                  </a:lnTo>
                  <a:lnTo>
                    <a:pt x="20427" y="0"/>
                  </a:lnTo>
                  <a:close/>
                </a:path>
              </a:pathLst>
            </a:custGeom>
            <a:solidFill>
              <a:srgbClr val="FFA4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3"/>
            <p:cNvSpPr/>
            <p:nvPr/>
          </p:nvSpPr>
          <p:spPr>
            <a:xfrm>
              <a:off x="7316850" y="0"/>
              <a:ext cx="609929" cy="643356"/>
            </a:xfrm>
            <a:custGeom>
              <a:rect b="b" l="l" r="r" t="t"/>
              <a:pathLst>
                <a:path extrusionOk="0" h="20036" w="20428">
                  <a:moveTo>
                    <a:pt x="1" y="0"/>
                  </a:moveTo>
                  <a:lnTo>
                    <a:pt x="1" y="20036"/>
                  </a:lnTo>
                  <a:lnTo>
                    <a:pt x="20427" y="10046"/>
                  </a:lnTo>
                  <a:lnTo>
                    <a:pt x="1" y="0"/>
                  </a:lnTo>
                  <a:close/>
                </a:path>
              </a:pathLst>
            </a:custGeom>
            <a:solidFill>
              <a:srgbClr val="F646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3"/>
            <p:cNvSpPr/>
            <p:nvPr/>
          </p:nvSpPr>
          <p:spPr>
            <a:xfrm>
              <a:off x="4878953" y="322543"/>
              <a:ext cx="609899" cy="643388"/>
            </a:xfrm>
            <a:custGeom>
              <a:rect b="b" l="l" r="r" t="t"/>
              <a:pathLst>
                <a:path extrusionOk="0" h="20037" w="20427">
                  <a:moveTo>
                    <a:pt x="20427" y="1"/>
                  </a:moveTo>
                  <a:lnTo>
                    <a:pt x="0" y="9991"/>
                  </a:lnTo>
                  <a:lnTo>
                    <a:pt x="20427" y="20037"/>
                  </a:lnTo>
                  <a:lnTo>
                    <a:pt x="20427" y="1"/>
                  </a:lnTo>
                  <a:close/>
                </a:path>
              </a:pathLst>
            </a:custGeom>
            <a:solidFill>
              <a:srgbClr val="F646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3"/>
            <p:cNvSpPr/>
            <p:nvPr/>
          </p:nvSpPr>
          <p:spPr>
            <a:xfrm>
              <a:off x="5488830" y="643320"/>
              <a:ext cx="608257" cy="643388"/>
            </a:xfrm>
            <a:custGeom>
              <a:rect b="b" l="l" r="r" t="t"/>
              <a:pathLst>
                <a:path extrusionOk="0" h="20037" w="20372">
                  <a:moveTo>
                    <a:pt x="20372" y="1"/>
                  </a:moveTo>
                  <a:lnTo>
                    <a:pt x="1" y="10047"/>
                  </a:lnTo>
                  <a:lnTo>
                    <a:pt x="20372" y="20037"/>
                  </a:lnTo>
                  <a:lnTo>
                    <a:pt x="20372" y="1"/>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3"/>
            <p:cNvSpPr/>
            <p:nvPr/>
          </p:nvSpPr>
          <p:spPr>
            <a:xfrm>
              <a:off x="7926751" y="863"/>
              <a:ext cx="609899" cy="643388"/>
            </a:xfrm>
            <a:custGeom>
              <a:rect b="b" l="l" r="r" t="t"/>
              <a:pathLst>
                <a:path extrusionOk="0" h="20037" w="20427">
                  <a:moveTo>
                    <a:pt x="20427" y="1"/>
                  </a:moveTo>
                  <a:lnTo>
                    <a:pt x="0" y="9991"/>
                  </a:lnTo>
                  <a:lnTo>
                    <a:pt x="20427" y="20037"/>
                  </a:lnTo>
                  <a:lnTo>
                    <a:pt x="20427" y="1"/>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3"/>
            <p:cNvSpPr/>
            <p:nvPr/>
          </p:nvSpPr>
          <p:spPr>
            <a:xfrm>
              <a:off x="8536629" y="321640"/>
              <a:ext cx="608257" cy="643388"/>
            </a:xfrm>
            <a:custGeom>
              <a:rect b="b" l="l" r="r" t="t"/>
              <a:pathLst>
                <a:path extrusionOk="0" h="20037" w="20372">
                  <a:moveTo>
                    <a:pt x="20372" y="1"/>
                  </a:moveTo>
                  <a:lnTo>
                    <a:pt x="1" y="10047"/>
                  </a:lnTo>
                  <a:lnTo>
                    <a:pt x="20372" y="20037"/>
                  </a:lnTo>
                  <a:lnTo>
                    <a:pt x="20372" y="1"/>
                  </a:lnTo>
                  <a:close/>
                </a:path>
              </a:pathLst>
            </a:custGeom>
            <a:solidFill>
              <a:srgbClr val="F646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3"/>
            <p:cNvSpPr/>
            <p:nvPr/>
          </p:nvSpPr>
          <p:spPr>
            <a:xfrm>
              <a:off x="6097065" y="322543"/>
              <a:ext cx="609929" cy="643388"/>
            </a:xfrm>
            <a:custGeom>
              <a:rect b="b" l="l" r="r" t="t"/>
              <a:pathLst>
                <a:path extrusionOk="0" h="20037" w="20428">
                  <a:moveTo>
                    <a:pt x="20427" y="1"/>
                  </a:moveTo>
                  <a:lnTo>
                    <a:pt x="1" y="9991"/>
                  </a:lnTo>
                  <a:lnTo>
                    <a:pt x="20427" y="20037"/>
                  </a:lnTo>
                  <a:lnTo>
                    <a:pt x="20427" y="1"/>
                  </a:lnTo>
                  <a:close/>
                </a:path>
              </a:pathLst>
            </a:custGeom>
            <a:solidFill>
              <a:srgbClr val="FFA4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3"/>
            <p:cNvSpPr/>
            <p:nvPr/>
          </p:nvSpPr>
          <p:spPr>
            <a:xfrm>
              <a:off x="6706962" y="643329"/>
              <a:ext cx="609929" cy="643388"/>
            </a:xfrm>
            <a:custGeom>
              <a:rect b="b" l="l" r="r" t="t"/>
              <a:pathLst>
                <a:path extrusionOk="0" h="20037" w="20428">
                  <a:moveTo>
                    <a:pt x="20427" y="1"/>
                  </a:moveTo>
                  <a:lnTo>
                    <a:pt x="1" y="9991"/>
                  </a:lnTo>
                  <a:lnTo>
                    <a:pt x="20427" y="20037"/>
                  </a:lnTo>
                  <a:lnTo>
                    <a:pt x="20427" y="1"/>
                  </a:lnTo>
                  <a:close/>
                </a:path>
              </a:pathLst>
            </a:custGeom>
            <a:solidFill>
              <a:srgbClr val="FFFFF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3"/>
            <p:cNvSpPr/>
            <p:nvPr/>
          </p:nvSpPr>
          <p:spPr>
            <a:xfrm>
              <a:off x="4878953" y="0"/>
              <a:ext cx="609899" cy="322577"/>
            </a:xfrm>
            <a:custGeom>
              <a:rect b="b" l="l" r="r" t="t"/>
              <a:pathLst>
                <a:path extrusionOk="0" h="10046" w="20427">
                  <a:moveTo>
                    <a:pt x="0" y="0"/>
                  </a:moveTo>
                  <a:lnTo>
                    <a:pt x="20427" y="10046"/>
                  </a:lnTo>
                  <a:lnTo>
                    <a:pt x="20427" y="0"/>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3"/>
            <p:cNvSpPr/>
            <p:nvPr/>
          </p:nvSpPr>
          <p:spPr>
            <a:xfrm>
              <a:off x="5488830" y="0"/>
              <a:ext cx="608257" cy="643356"/>
            </a:xfrm>
            <a:custGeom>
              <a:rect b="b" l="l" r="r" t="t"/>
              <a:pathLst>
                <a:path extrusionOk="0" h="20036" w="20372">
                  <a:moveTo>
                    <a:pt x="20372" y="0"/>
                  </a:moveTo>
                  <a:lnTo>
                    <a:pt x="1" y="10046"/>
                  </a:lnTo>
                  <a:lnTo>
                    <a:pt x="20372" y="20036"/>
                  </a:lnTo>
                  <a:lnTo>
                    <a:pt x="20372" y="0"/>
                  </a:lnTo>
                  <a:close/>
                </a:path>
              </a:pathLst>
            </a:custGeom>
            <a:solidFill>
              <a:srgbClr val="FFFFF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3"/>
            <p:cNvSpPr/>
            <p:nvPr/>
          </p:nvSpPr>
          <p:spPr>
            <a:xfrm>
              <a:off x="6097065" y="0"/>
              <a:ext cx="609929" cy="322577"/>
            </a:xfrm>
            <a:custGeom>
              <a:rect b="b" l="l" r="r" t="t"/>
              <a:pathLst>
                <a:path extrusionOk="0" h="10046" w="20428">
                  <a:moveTo>
                    <a:pt x="1" y="0"/>
                  </a:moveTo>
                  <a:lnTo>
                    <a:pt x="20427" y="10046"/>
                  </a:lnTo>
                  <a:lnTo>
                    <a:pt x="20427" y="0"/>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3"/>
            <p:cNvSpPr/>
            <p:nvPr/>
          </p:nvSpPr>
          <p:spPr>
            <a:xfrm>
              <a:off x="8534993" y="0"/>
              <a:ext cx="609899" cy="322577"/>
            </a:xfrm>
            <a:custGeom>
              <a:rect b="b" l="l" r="r" t="t"/>
              <a:pathLst>
                <a:path extrusionOk="0" h="10046" w="20427">
                  <a:moveTo>
                    <a:pt x="0" y="0"/>
                  </a:moveTo>
                  <a:lnTo>
                    <a:pt x="20427" y="10046"/>
                  </a:lnTo>
                  <a:lnTo>
                    <a:pt x="20427" y="0"/>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3"/>
            <p:cNvSpPr/>
            <p:nvPr/>
          </p:nvSpPr>
          <p:spPr>
            <a:xfrm>
              <a:off x="7926757" y="0"/>
              <a:ext cx="608257" cy="322577"/>
            </a:xfrm>
            <a:custGeom>
              <a:rect b="b" l="l" r="r" t="t"/>
              <a:pathLst>
                <a:path extrusionOk="0" h="10046" w="20372">
                  <a:moveTo>
                    <a:pt x="0" y="0"/>
                  </a:moveTo>
                  <a:lnTo>
                    <a:pt x="0" y="10046"/>
                  </a:lnTo>
                  <a:lnTo>
                    <a:pt x="20371" y="0"/>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3"/>
            <p:cNvSpPr/>
            <p:nvPr/>
          </p:nvSpPr>
          <p:spPr>
            <a:xfrm>
              <a:off x="7925909" y="321643"/>
              <a:ext cx="609899" cy="643388"/>
            </a:xfrm>
            <a:custGeom>
              <a:rect b="b" l="l" r="r" t="t"/>
              <a:pathLst>
                <a:path extrusionOk="0" h="20037" w="20427">
                  <a:moveTo>
                    <a:pt x="0" y="1"/>
                  </a:moveTo>
                  <a:lnTo>
                    <a:pt x="0" y="20037"/>
                  </a:lnTo>
                  <a:lnTo>
                    <a:pt x="20427" y="9991"/>
                  </a:lnTo>
                  <a:lnTo>
                    <a:pt x="0" y="1"/>
                  </a:lnTo>
                  <a:close/>
                </a:path>
              </a:pathLst>
            </a:custGeom>
            <a:solidFill>
              <a:srgbClr val="F64646">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3"/>
            <p:cNvSpPr/>
            <p:nvPr/>
          </p:nvSpPr>
          <p:spPr>
            <a:xfrm flipH="1">
              <a:off x="7316858" y="643329"/>
              <a:ext cx="609929" cy="643388"/>
            </a:xfrm>
            <a:custGeom>
              <a:rect b="b" l="l" r="r" t="t"/>
              <a:pathLst>
                <a:path extrusionOk="0" h="20037" w="20428">
                  <a:moveTo>
                    <a:pt x="20427" y="1"/>
                  </a:moveTo>
                  <a:lnTo>
                    <a:pt x="1" y="9991"/>
                  </a:lnTo>
                  <a:lnTo>
                    <a:pt x="20427" y="20037"/>
                  </a:lnTo>
                  <a:lnTo>
                    <a:pt x="20427" y="1"/>
                  </a:lnTo>
                  <a:close/>
                </a:path>
              </a:pathLst>
            </a:custGeom>
            <a:solidFill>
              <a:srgbClr val="FFFFF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3"/>
            <p:cNvSpPr/>
            <p:nvPr/>
          </p:nvSpPr>
          <p:spPr>
            <a:xfrm>
              <a:off x="900" y="643324"/>
              <a:ext cx="609899" cy="643388"/>
            </a:xfrm>
            <a:custGeom>
              <a:rect b="b" l="l" r="r" t="t"/>
              <a:pathLst>
                <a:path extrusionOk="0" h="20037" w="20427">
                  <a:moveTo>
                    <a:pt x="0" y="1"/>
                  </a:moveTo>
                  <a:lnTo>
                    <a:pt x="0" y="20037"/>
                  </a:lnTo>
                  <a:lnTo>
                    <a:pt x="20427" y="10047"/>
                  </a:lnTo>
                  <a:lnTo>
                    <a:pt x="0" y="1"/>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3"/>
            <p:cNvSpPr/>
            <p:nvPr/>
          </p:nvSpPr>
          <p:spPr>
            <a:xfrm>
              <a:off x="610793" y="322545"/>
              <a:ext cx="608257" cy="643388"/>
            </a:xfrm>
            <a:custGeom>
              <a:rect b="b" l="l" r="r" t="t"/>
              <a:pathLst>
                <a:path extrusionOk="0" h="20037" w="20372">
                  <a:moveTo>
                    <a:pt x="1" y="1"/>
                  </a:moveTo>
                  <a:lnTo>
                    <a:pt x="1" y="20037"/>
                  </a:lnTo>
                  <a:lnTo>
                    <a:pt x="20372" y="9991"/>
                  </a:lnTo>
                  <a:lnTo>
                    <a:pt x="1" y="1"/>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3"/>
            <p:cNvSpPr/>
            <p:nvPr/>
          </p:nvSpPr>
          <p:spPr>
            <a:xfrm>
              <a:off x="3658671" y="863"/>
              <a:ext cx="608257" cy="643388"/>
            </a:xfrm>
            <a:custGeom>
              <a:rect b="b" l="l" r="r" t="t"/>
              <a:pathLst>
                <a:path extrusionOk="0" h="20037" w="20372">
                  <a:moveTo>
                    <a:pt x="1" y="1"/>
                  </a:moveTo>
                  <a:lnTo>
                    <a:pt x="1" y="20037"/>
                  </a:lnTo>
                  <a:lnTo>
                    <a:pt x="20372" y="9991"/>
                  </a:lnTo>
                  <a:lnTo>
                    <a:pt x="1" y="1"/>
                  </a:lnTo>
                  <a:close/>
                </a:path>
              </a:pathLst>
            </a:custGeom>
            <a:solidFill>
              <a:srgbClr val="F646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3"/>
            <p:cNvSpPr/>
            <p:nvPr/>
          </p:nvSpPr>
          <p:spPr>
            <a:xfrm>
              <a:off x="1828968" y="322545"/>
              <a:ext cx="609899" cy="643388"/>
            </a:xfrm>
            <a:custGeom>
              <a:rect b="b" l="l" r="r" t="t"/>
              <a:pathLst>
                <a:path extrusionOk="0" h="20037" w="20427">
                  <a:moveTo>
                    <a:pt x="0" y="1"/>
                  </a:moveTo>
                  <a:lnTo>
                    <a:pt x="0" y="20037"/>
                  </a:lnTo>
                  <a:lnTo>
                    <a:pt x="20427" y="9991"/>
                  </a:lnTo>
                  <a:lnTo>
                    <a:pt x="0" y="1"/>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3"/>
            <p:cNvSpPr/>
            <p:nvPr/>
          </p:nvSpPr>
          <p:spPr>
            <a:xfrm>
              <a:off x="4266922" y="321642"/>
              <a:ext cx="609929" cy="643388"/>
            </a:xfrm>
            <a:custGeom>
              <a:rect b="b" l="l" r="r" t="t"/>
              <a:pathLst>
                <a:path extrusionOk="0" h="20037" w="20428">
                  <a:moveTo>
                    <a:pt x="1" y="1"/>
                  </a:moveTo>
                  <a:lnTo>
                    <a:pt x="1" y="20037"/>
                  </a:lnTo>
                  <a:lnTo>
                    <a:pt x="20427" y="10047"/>
                  </a:lnTo>
                  <a:lnTo>
                    <a:pt x="1" y="1"/>
                  </a:lnTo>
                  <a:close/>
                </a:path>
              </a:pathLst>
            </a:custGeom>
            <a:solidFill>
              <a:srgbClr val="F64646">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3"/>
            <p:cNvSpPr/>
            <p:nvPr/>
          </p:nvSpPr>
          <p:spPr>
            <a:xfrm>
              <a:off x="900" y="0"/>
              <a:ext cx="609899" cy="643356"/>
            </a:xfrm>
            <a:custGeom>
              <a:rect b="b" l="l" r="r" t="t"/>
              <a:pathLst>
                <a:path extrusionOk="0" h="20036" w="20427">
                  <a:moveTo>
                    <a:pt x="0" y="0"/>
                  </a:moveTo>
                  <a:lnTo>
                    <a:pt x="0" y="20036"/>
                  </a:lnTo>
                  <a:lnTo>
                    <a:pt x="20427" y="10046"/>
                  </a:lnTo>
                  <a:lnTo>
                    <a:pt x="0" y="0"/>
                  </a:lnTo>
                  <a:close/>
                </a:path>
              </a:pathLst>
            </a:custGeom>
            <a:solidFill>
              <a:srgbClr val="A61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3"/>
            <p:cNvSpPr/>
            <p:nvPr/>
          </p:nvSpPr>
          <p:spPr>
            <a:xfrm>
              <a:off x="610793" y="0"/>
              <a:ext cx="608257" cy="322577"/>
            </a:xfrm>
            <a:custGeom>
              <a:rect b="b" l="l" r="r" t="t"/>
              <a:pathLst>
                <a:path extrusionOk="0" h="10046" w="20372">
                  <a:moveTo>
                    <a:pt x="1" y="0"/>
                  </a:moveTo>
                  <a:lnTo>
                    <a:pt x="1" y="10046"/>
                  </a:lnTo>
                  <a:lnTo>
                    <a:pt x="20372" y="0"/>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3"/>
            <p:cNvSpPr/>
            <p:nvPr/>
          </p:nvSpPr>
          <p:spPr>
            <a:xfrm>
              <a:off x="1219044" y="0"/>
              <a:ext cx="609929" cy="643356"/>
            </a:xfrm>
            <a:custGeom>
              <a:rect b="b" l="l" r="r" t="t"/>
              <a:pathLst>
                <a:path extrusionOk="0" h="20036" w="20428">
                  <a:moveTo>
                    <a:pt x="1" y="0"/>
                  </a:moveTo>
                  <a:lnTo>
                    <a:pt x="1" y="20036"/>
                  </a:lnTo>
                  <a:lnTo>
                    <a:pt x="20427" y="10046"/>
                  </a:lnTo>
                  <a:lnTo>
                    <a:pt x="1" y="0"/>
                  </a:lnTo>
                  <a:close/>
                </a:path>
              </a:pathLst>
            </a:custGeom>
            <a:solidFill>
              <a:srgbClr val="F646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3"/>
            <p:cNvSpPr/>
            <p:nvPr/>
          </p:nvSpPr>
          <p:spPr>
            <a:xfrm>
              <a:off x="1828968" y="0"/>
              <a:ext cx="609899" cy="322577"/>
            </a:xfrm>
            <a:custGeom>
              <a:rect b="b" l="l" r="r" t="t"/>
              <a:pathLst>
                <a:path extrusionOk="0" h="10046" w="20427">
                  <a:moveTo>
                    <a:pt x="0" y="0"/>
                  </a:moveTo>
                  <a:lnTo>
                    <a:pt x="0" y="10046"/>
                  </a:lnTo>
                  <a:lnTo>
                    <a:pt x="20427" y="0"/>
                  </a:lnTo>
                  <a:close/>
                </a:path>
              </a:pathLst>
            </a:custGeom>
            <a:solidFill>
              <a:srgbClr val="FFA4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3"/>
            <p:cNvSpPr/>
            <p:nvPr/>
          </p:nvSpPr>
          <p:spPr>
            <a:xfrm>
              <a:off x="2438861" y="0"/>
              <a:ext cx="609929" cy="643356"/>
            </a:xfrm>
            <a:custGeom>
              <a:rect b="b" l="l" r="r" t="t"/>
              <a:pathLst>
                <a:path extrusionOk="0" h="20036" w="20428">
                  <a:moveTo>
                    <a:pt x="1" y="0"/>
                  </a:moveTo>
                  <a:lnTo>
                    <a:pt x="1" y="20036"/>
                  </a:lnTo>
                  <a:lnTo>
                    <a:pt x="20427" y="10046"/>
                  </a:lnTo>
                  <a:lnTo>
                    <a:pt x="1" y="0"/>
                  </a:lnTo>
                  <a:close/>
                </a:path>
              </a:pathLst>
            </a:custGeom>
            <a:solidFill>
              <a:srgbClr val="F646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3"/>
            <p:cNvSpPr/>
            <p:nvPr/>
          </p:nvSpPr>
          <p:spPr>
            <a:xfrm>
              <a:off x="900" y="322545"/>
              <a:ext cx="609899" cy="643388"/>
            </a:xfrm>
            <a:custGeom>
              <a:rect b="b" l="l" r="r" t="t"/>
              <a:pathLst>
                <a:path extrusionOk="0" h="20037" w="20427">
                  <a:moveTo>
                    <a:pt x="20427" y="1"/>
                  </a:moveTo>
                  <a:lnTo>
                    <a:pt x="0" y="9991"/>
                  </a:lnTo>
                  <a:lnTo>
                    <a:pt x="20427" y="20037"/>
                  </a:lnTo>
                  <a:lnTo>
                    <a:pt x="20427" y="1"/>
                  </a:lnTo>
                  <a:close/>
                </a:path>
              </a:pathLst>
            </a:custGeom>
            <a:solidFill>
              <a:srgbClr val="E806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3"/>
            <p:cNvSpPr/>
            <p:nvPr/>
          </p:nvSpPr>
          <p:spPr>
            <a:xfrm>
              <a:off x="610793" y="643324"/>
              <a:ext cx="608257" cy="643388"/>
            </a:xfrm>
            <a:custGeom>
              <a:rect b="b" l="l" r="r" t="t"/>
              <a:pathLst>
                <a:path extrusionOk="0" h="20037" w="20372">
                  <a:moveTo>
                    <a:pt x="20372" y="1"/>
                  </a:moveTo>
                  <a:lnTo>
                    <a:pt x="1" y="10047"/>
                  </a:lnTo>
                  <a:lnTo>
                    <a:pt x="20372" y="20037"/>
                  </a:lnTo>
                  <a:lnTo>
                    <a:pt x="20372" y="1"/>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3"/>
            <p:cNvSpPr/>
            <p:nvPr/>
          </p:nvSpPr>
          <p:spPr>
            <a:xfrm>
              <a:off x="3048778" y="863"/>
              <a:ext cx="609899" cy="643388"/>
            </a:xfrm>
            <a:custGeom>
              <a:rect b="b" l="l" r="r" t="t"/>
              <a:pathLst>
                <a:path extrusionOk="0" h="20037" w="20427">
                  <a:moveTo>
                    <a:pt x="20427" y="1"/>
                  </a:moveTo>
                  <a:lnTo>
                    <a:pt x="0" y="9991"/>
                  </a:lnTo>
                  <a:lnTo>
                    <a:pt x="20427" y="20037"/>
                  </a:lnTo>
                  <a:lnTo>
                    <a:pt x="20427" y="1"/>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3"/>
            <p:cNvSpPr/>
            <p:nvPr/>
          </p:nvSpPr>
          <p:spPr>
            <a:xfrm>
              <a:off x="3658671" y="321642"/>
              <a:ext cx="608257" cy="643388"/>
            </a:xfrm>
            <a:custGeom>
              <a:rect b="b" l="l" r="r" t="t"/>
              <a:pathLst>
                <a:path extrusionOk="0" h="20037" w="20372">
                  <a:moveTo>
                    <a:pt x="20372" y="1"/>
                  </a:moveTo>
                  <a:lnTo>
                    <a:pt x="1" y="10047"/>
                  </a:lnTo>
                  <a:lnTo>
                    <a:pt x="20372" y="20037"/>
                  </a:lnTo>
                  <a:lnTo>
                    <a:pt x="20372" y="1"/>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3"/>
            <p:cNvSpPr/>
            <p:nvPr/>
          </p:nvSpPr>
          <p:spPr>
            <a:xfrm>
              <a:off x="1219044" y="322545"/>
              <a:ext cx="609929" cy="643388"/>
            </a:xfrm>
            <a:custGeom>
              <a:rect b="b" l="l" r="r" t="t"/>
              <a:pathLst>
                <a:path extrusionOk="0" h="20037" w="20428">
                  <a:moveTo>
                    <a:pt x="20427" y="1"/>
                  </a:moveTo>
                  <a:lnTo>
                    <a:pt x="1" y="9991"/>
                  </a:lnTo>
                  <a:lnTo>
                    <a:pt x="20427" y="20037"/>
                  </a:lnTo>
                  <a:lnTo>
                    <a:pt x="20427" y="1"/>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3"/>
            <p:cNvSpPr/>
            <p:nvPr/>
          </p:nvSpPr>
          <p:spPr>
            <a:xfrm>
              <a:off x="4266922" y="863"/>
              <a:ext cx="609929" cy="643388"/>
            </a:xfrm>
            <a:custGeom>
              <a:rect b="b" l="l" r="r" t="t"/>
              <a:pathLst>
                <a:path extrusionOk="0" h="20037" w="20428">
                  <a:moveTo>
                    <a:pt x="20427" y="1"/>
                  </a:moveTo>
                  <a:lnTo>
                    <a:pt x="1" y="9991"/>
                  </a:lnTo>
                  <a:lnTo>
                    <a:pt x="20427" y="20037"/>
                  </a:lnTo>
                  <a:lnTo>
                    <a:pt x="20427" y="1"/>
                  </a:lnTo>
                  <a:close/>
                </a:path>
              </a:pathLst>
            </a:custGeom>
            <a:solidFill>
              <a:srgbClr val="FFA4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3"/>
            <p:cNvSpPr/>
            <p:nvPr/>
          </p:nvSpPr>
          <p:spPr>
            <a:xfrm>
              <a:off x="900" y="0"/>
              <a:ext cx="609899" cy="322577"/>
            </a:xfrm>
            <a:custGeom>
              <a:rect b="b" l="l" r="r" t="t"/>
              <a:pathLst>
                <a:path extrusionOk="0" h="10046" w="20427">
                  <a:moveTo>
                    <a:pt x="0" y="0"/>
                  </a:moveTo>
                  <a:lnTo>
                    <a:pt x="20427" y="10046"/>
                  </a:lnTo>
                  <a:lnTo>
                    <a:pt x="20427" y="0"/>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3"/>
            <p:cNvSpPr/>
            <p:nvPr/>
          </p:nvSpPr>
          <p:spPr>
            <a:xfrm>
              <a:off x="610793" y="0"/>
              <a:ext cx="608257" cy="643356"/>
            </a:xfrm>
            <a:custGeom>
              <a:rect b="b" l="l" r="r" t="t"/>
              <a:pathLst>
                <a:path extrusionOk="0" h="20036" w="20372">
                  <a:moveTo>
                    <a:pt x="20372" y="0"/>
                  </a:moveTo>
                  <a:lnTo>
                    <a:pt x="1" y="10046"/>
                  </a:lnTo>
                  <a:lnTo>
                    <a:pt x="20372" y="20036"/>
                  </a:lnTo>
                  <a:lnTo>
                    <a:pt x="20372" y="0"/>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3"/>
            <p:cNvSpPr/>
            <p:nvPr/>
          </p:nvSpPr>
          <p:spPr>
            <a:xfrm>
              <a:off x="1219044" y="0"/>
              <a:ext cx="609929" cy="322577"/>
            </a:xfrm>
            <a:custGeom>
              <a:rect b="b" l="l" r="r" t="t"/>
              <a:pathLst>
                <a:path extrusionOk="0" h="10046" w="20428">
                  <a:moveTo>
                    <a:pt x="1" y="0"/>
                  </a:moveTo>
                  <a:lnTo>
                    <a:pt x="20427" y="10046"/>
                  </a:lnTo>
                  <a:lnTo>
                    <a:pt x="20427" y="0"/>
                  </a:lnTo>
                  <a:close/>
                </a:path>
              </a:pathLst>
            </a:custGeom>
            <a:solidFill>
              <a:srgbClr val="E806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13"/>
            <p:cNvSpPr/>
            <p:nvPr/>
          </p:nvSpPr>
          <p:spPr>
            <a:xfrm>
              <a:off x="4266958" y="0"/>
              <a:ext cx="609899" cy="322577"/>
            </a:xfrm>
            <a:custGeom>
              <a:rect b="b" l="l" r="r" t="t"/>
              <a:pathLst>
                <a:path extrusionOk="0" h="10046" w="20427">
                  <a:moveTo>
                    <a:pt x="0" y="0"/>
                  </a:moveTo>
                  <a:lnTo>
                    <a:pt x="0" y="10046"/>
                  </a:lnTo>
                  <a:lnTo>
                    <a:pt x="20427" y="0"/>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13"/>
            <p:cNvSpPr/>
            <p:nvPr/>
          </p:nvSpPr>
          <p:spPr>
            <a:xfrm>
              <a:off x="3657035" y="0"/>
              <a:ext cx="609899" cy="322577"/>
            </a:xfrm>
            <a:custGeom>
              <a:rect b="b" l="l" r="r" t="t"/>
              <a:pathLst>
                <a:path extrusionOk="0" h="10046" w="20427">
                  <a:moveTo>
                    <a:pt x="0" y="0"/>
                  </a:moveTo>
                  <a:lnTo>
                    <a:pt x="20427" y="10046"/>
                  </a:lnTo>
                  <a:lnTo>
                    <a:pt x="20427" y="0"/>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13"/>
            <p:cNvSpPr/>
            <p:nvPr/>
          </p:nvSpPr>
          <p:spPr>
            <a:xfrm>
              <a:off x="3048784" y="0"/>
              <a:ext cx="608257" cy="322577"/>
            </a:xfrm>
            <a:custGeom>
              <a:rect b="b" l="l" r="r" t="t"/>
              <a:pathLst>
                <a:path extrusionOk="0" h="10046" w="20372">
                  <a:moveTo>
                    <a:pt x="0" y="0"/>
                  </a:moveTo>
                  <a:lnTo>
                    <a:pt x="0" y="10046"/>
                  </a:lnTo>
                  <a:lnTo>
                    <a:pt x="20371" y="0"/>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3"/>
            <p:cNvSpPr/>
            <p:nvPr/>
          </p:nvSpPr>
          <p:spPr>
            <a:xfrm>
              <a:off x="2438861" y="0"/>
              <a:ext cx="609929" cy="322577"/>
            </a:xfrm>
            <a:custGeom>
              <a:rect b="b" l="l" r="r" t="t"/>
              <a:pathLst>
                <a:path extrusionOk="0" h="10046" w="20428">
                  <a:moveTo>
                    <a:pt x="1" y="0"/>
                  </a:moveTo>
                  <a:lnTo>
                    <a:pt x="20427" y="10046"/>
                  </a:lnTo>
                  <a:lnTo>
                    <a:pt x="20427" y="0"/>
                  </a:lnTo>
                  <a:close/>
                </a:path>
              </a:pathLst>
            </a:custGeom>
            <a:solidFill>
              <a:srgbClr val="A61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13"/>
            <p:cNvSpPr/>
            <p:nvPr/>
          </p:nvSpPr>
          <p:spPr>
            <a:xfrm>
              <a:off x="3047936" y="321645"/>
              <a:ext cx="609899" cy="643388"/>
            </a:xfrm>
            <a:custGeom>
              <a:rect b="b" l="l" r="r" t="t"/>
              <a:pathLst>
                <a:path extrusionOk="0" h="20037" w="20427">
                  <a:moveTo>
                    <a:pt x="0" y="1"/>
                  </a:moveTo>
                  <a:lnTo>
                    <a:pt x="0" y="20037"/>
                  </a:lnTo>
                  <a:lnTo>
                    <a:pt x="20427" y="9991"/>
                  </a:lnTo>
                  <a:lnTo>
                    <a:pt x="0" y="1"/>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3"/>
            <p:cNvSpPr/>
            <p:nvPr/>
          </p:nvSpPr>
          <p:spPr>
            <a:xfrm flipH="1">
              <a:off x="3658935" y="643332"/>
              <a:ext cx="609929" cy="643388"/>
            </a:xfrm>
            <a:custGeom>
              <a:rect b="b" l="l" r="r" t="t"/>
              <a:pathLst>
                <a:path extrusionOk="0" h="20037" w="20428">
                  <a:moveTo>
                    <a:pt x="20427" y="1"/>
                  </a:moveTo>
                  <a:lnTo>
                    <a:pt x="1" y="9991"/>
                  </a:lnTo>
                  <a:lnTo>
                    <a:pt x="20427" y="20037"/>
                  </a:lnTo>
                  <a:lnTo>
                    <a:pt x="20427" y="1"/>
                  </a:lnTo>
                  <a:close/>
                </a:path>
              </a:pathLst>
            </a:custGeom>
            <a:solidFill>
              <a:srgbClr val="FFFFF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13"/>
            <p:cNvSpPr/>
            <p:nvPr/>
          </p:nvSpPr>
          <p:spPr>
            <a:xfrm flipH="1">
              <a:off x="1219312" y="643329"/>
              <a:ext cx="609929" cy="643388"/>
            </a:xfrm>
            <a:custGeom>
              <a:rect b="b" l="l" r="r" t="t"/>
              <a:pathLst>
                <a:path extrusionOk="0" h="20037" w="20428">
                  <a:moveTo>
                    <a:pt x="20427" y="1"/>
                  </a:moveTo>
                  <a:lnTo>
                    <a:pt x="1" y="9991"/>
                  </a:lnTo>
                  <a:lnTo>
                    <a:pt x="20427" y="20037"/>
                  </a:lnTo>
                  <a:lnTo>
                    <a:pt x="20427" y="1"/>
                  </a:lnTo>
                  <a:close/>
                </a:path>
              </a:pathLst>
            </a:custGeom>
            <a:solidFill>
              <a:srgbClr val="FFFFF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0" name="Google Shape;130;p13"/>
          <p:cNvSpPr txBox="1"/>
          <p:nvPr>
            <p:ph idx="12" type="sldNum"/>
          </p:nvPr>
        </p:nvSpPr>
        <p:spPr>
          <a:xfrm>
            <a:off x="8556784" y="4749851"/>
            <a:ext cx="548700" cy="39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9" name="Google Shape;19;p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0" name="Google Shape;20;p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5" name="Google Shape;25;p4"/>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26" name="Google Shape;26;p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1" name="Google Shape;31;p5"/>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2" name="Google Shape;32;p5"/>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3" name="Google Shape;33;p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4" name="Google Shape;34;p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5" name="Google Shape;35;p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8" name="Google Shape;38;p6"/>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39" name="Google Shape;39;p6"/>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0" name="Google Shape;40;p6"/>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41" name="Google Shape;41;p6"/>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2" name="Google Shape;42;p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3" name="Google Shape;43;p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4" name="Google Shape;44;p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47" name="Google Shape;47;p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8" name="Google Shape;48;p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9" name="Google Shape;49;p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2" name="Google Shape;52;p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3" name="Google Shape;53;p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56" name="Google Shape;56;p9"/>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marR="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7" name="Google Shape;57;p9"/>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58" name="Google Shape;58;p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9" name="Google Shape;59;p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0" name="Google Shape;60;p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63" name="Google Shape;63;p10"/>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65" name="Google Shape;65;p1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6" name="Google Shape;66;p1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7" name="Google Shape;67;p1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hyperlink" Target="https://unsplash.com/photos/x_0hW-KaCgI?utm_source=unsplash&amp;utm_medium=referral&amp;utm_content=creditCopyText" TargetMode="External"/><Relationship Id="rId5" Type="http://schemas.openxmlformats.org/officeDocument/2006/relationships/hyperlink" Target="https://unsplash.com/search/photos/united-nations?utm_source=unsplash&amp;utm_medium=referral&amp;utm_content=creditCopyTex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hyperlink" Target="https://unsplash.com/photos/x_0hW-KaCgI?utm_source=unsplash&amp;utm_medium=referral&amp;utm_content=creditCopyText" TargetMode="External"/><Relationship Id="rId5" Type="http://schemas.openxmlformats.org/officeDocument/2006/relationships/hyperlink" Target="https://unsplash.com/search/photos/united-nations?utm_source=unsplash&amp;utm_medium=referral&amp;utm_content=creditCopyTex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hyperlink" Target="https://unsplash.com/photos/ypZIfpMpyIs?utm_source=unsplash&amp;utm_medium=referral&amp;utm_content=creditCopyText" TargetMode="External"/><Relationship Id="rId5" Type="http://schemas.openxmlformats.org/officeDocument/2006/relationships/hyperlink" Target="https://unsplash.com/search/photos/technology?utm_source=unsplash&amp;utm_medium=referral&amp;utm_content=creditCopyTex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jpg"/><Relationship Id="rId4" Type="http://schemas.openxmlformats.org/officeDocument/2006/relationships/hyperlink" Target="https://unsplash.com/photos/PIhsoerkXxY?utm_source=unsplash&amp;utm_medium=referral&amp;utm_content=creditCopyText" TargetMode="External"/><Relationship Id="rId5" Type="http://schemas.openxmlformats.org/officeDocument/2006/relationships/hyperlink" Target="https://unsplash.com/search/photos/justice?utm_source=unsplash&amp;utm_medium=referral&amp;utm_content=creditCopyTex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jpg"/><Relationship Id="rId4" Type="http://schemas.openxmlformats.org/officeDocument/2006/relationships/image" Target="../media/image4.jpg"/><Relationship Id="rId5" Type="http://schemas.openxmlformats.org/officeDocument/2006/relationships/hyperlink" Target="https://unsplash.com/photos/jCBzW_Q_UGI?utm_source=unsplash&amp;utm_medium=referral&amp;utm_content=creditCopyText" TargetMode="External"/><Relationship Id="rId6" Type="http://schemas.openxmlformats.org/officeDocument/2006/relationships/hyperlink" Target="https://unsplash.com/search/photos/united-nations-human-rights?utm_source=unsplash&amp;utm_medium=referral&amp;utm_content=creditCopyTex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5.jpg"/><Relationship Id="rId4" Type="http://schemas.openxmlformats.org/officeDocument/2006/relationships/hyperlink" Target="https://unsplash.com/photos/psr8_Zrea0c?utm_source=unsplash&amp;utm_medium=referral&amp;utm_content=creditCopyText" TargetMode="External"/><Relationship Id="rId5" Type="http://schemas.openxmlformats.org/officeDocument/2006/relationships/hyperlink" Target="https://unsplash.com/search/photos/social-media?utm_source=unsplash&amp;utm_medium=referral&amp;utm_content=creditCopyTex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2.jpg"/><Relationship Id="rId4" Type="http://schemas.openxmlformats.org/officeDocument/2006/relationships/hyperlink" Target="https://unsplash.com/photos/V4mNfkDmiX4?utm_source=unsplash&amp;utm_medium=referral&amp;utm_content=creditCopyText" TargetMode="External"/><Relationship Id="rId5" Type="http://schemas.openxmlformats.org/officeDocument/2006/relationships/hyperlink" Target="https://unsplash.com/search/photos/surveillance?utm_source=unsplash&amp;utm_medium=referral&amp;utm_content=creditCopyTex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0.jpg"/><Relationship Id="rId4" Type="http://schemas.openxmlformats.org/officeDocument/2006/relationships/hyperlink" Target="https://unsplash.com/photos/70Rir5vB96U?utm_source=unsplash&amp;utm_medium=referral&amp;utm_content=creditCopyText" TargetMode="External"/><Relationship Id="rId5" Type="http://schemas.openxmlformats.org/officeDocument/2006/relationships/hyperlink" Target="https://unsplash.com/search/photos/data-encryption?utm_source=unsplash&amp;utm_medium=referral&amp;utm_content=creditCopyTex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8.jpg"/><Relationship Id="rId4" Type="http://schemas.openxmlformats.org/officeDocument/2006/relationships/hyperlink" Target="https://unsplash.com/photos/70Rir5vB96U?utm_source=unsplash&amp;utm_medium=referral&amp;utm_content=creditCopyText" TargetMode="External"/><Relationship Id="rId5" Type="http://schemas.openxmlformats.org/officeDocument/2006/relationships/hyperlink" Target="https://unsplash.com/search/photos/data-encryption?utm_source=unsplash&amp;utm_medium=referral&amp;utm_content=creditCopyText"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7.jpg"/><Relationship Id="rId4" Type="http://schemas.openxmlformats.org/officeDocument/2006/relationships/hyperlink" Target="https://unsplash.com/photos/gpjvRZyavZc?utm_source=unsplash&amp;utm_medium=referral&amp;utm_content=creditCopyText" TargetMode="External"/><Relationship Id="rId5" Type="http://schemas.openxmlformats.org/officeDocument/2006/relationships/hyperlink" Target="https://unsplash.com/search/photos/big-data?utm_source=unsplash&amp;utm_medium=referral&amp;utm_content=creditCopyTex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9.jpg"/><Relationship Id="rId4" Type="http://schemas.openxmlformats.org/officeDocument/2006/relationships/hyperlink" Target="https://unsplash.com/photos/DfMMzzi3rmg?utm_source=unsplash&amp;utm_medium=referral&amp;utm_content=creditCopyText" TargetMode="External"/><Relationship Id="rId5" Type="http://schemas.openxmlformats.org/officeDocument/2006/relationships/hyperlink" Target="https://unsplash.com/search/photos/social-media?utm_source=unsplash&amp;utm_medium=referral&amp;utm_content=creditCopyTex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1.jpg"/><Relationship Id="rId4" Type="http://schemas.openxmlformats.org/officeDocument/2006/relationships/hyperlink" Target="https://unsplash.com/photos/mGVhGkvBTYc?utm_source=unsplash&amp;utm_medium=referral&amp;utm_content=creditCopyText" TargetMode="External"/><Relationship Id="rId5" Type="http://schemas.openxmlformats.org/officeDocument/2006/relationships/hyperlink" Target="https://unsplash.com/search/photos/fake-news?utm_source=unsplash&amp;utm_medium=referral&amp;utm_content=creditCopyTex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hyperlink" Target="https://unsplash.com/photos/v6tP8JnABbw?utm_source=unsplash&amp;utm_medium=referral&amp;utm_content=creditCopyText" TargetMode="External"/><Relationship Id="rId5" Type="http://schemas.openxmlformats.org/officeDocument/2006/relationships/hyperlink" Target="https://unsplash.com/search/photos/state?utm_source=unsplash&amp;utm_medium=referral&amp;utm_content=creditCopyTex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hyperlink" Target="https://unsplash.com/photos/v6tP8JnABbw?utm_source=unsplash&amp;utm_medium=referral&amp;utm_content=creditCopyText" TargetMode="External"/><Relationship Id="rId5" Type="http://schemas.openxmlformats.org/officeDocument/2006/relationships/hyperlink" Target="https://unsplash.com/search/photos/state?utm_source=unsplash&amp;utm_medium=referral&amp;utm_content=creditCopyTex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hyperlink" Target="https://unsplash.com/photos/U2BI3GMnSSE?utm_source=unsplash&amp;utm_medium=referral&amp;utm_content=creditCopyText" TargetMode="External"/><Relationship Id="rId5" Type="http://schemas.openxmlformats.org/officeDocument/2006/relationships/hyperlink" Target="https://unsplash.com/search/photos/company?utm_source=unsplash&amp;utm_medium=referral&amp;utm_content=creditCopyTex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hyperlink" Target="https://unsplash.com/photos/U2BI3GMnSSE?utm_source=unsplash&amp;utm_medium=referral&amp;utm_content=creditCopyText" TargetMode="External"/><Relationship Id="rId5" Type="http://schemas.openxmlformats.org/officeDocument/2006/relationships/hyperlink" Target="https://unsplash.com/search/photos/company?utm_source=unsplash&amp;utm_medium=referral&amp;utm_content=creditCopyTex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hyperlink" Target="https://unsplash.com/photos/-VHfqDKgMLk?utm_source=unsplash&amp;utm_medium=referral&amp;utm_content=creditCopyText" TargetMode="External"/><Relationship Id="rId5" Type="http://schemas.openxmlformats.org/officeDocument/2006/relationships/hyperlink" Target="https://unsplash.com/search/photos/justice?utm_source=unsplash&amp;utm_medium=referral&amp;utm_content=creditCopyTex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hyperlink" Target="https://unsplash.com/photos/-VHfqDKgMLk?utm_source=unsplash&amp;utm_medium=referral&amp;utm_content=creditCopyText" TargetMode="External"/><Relationship Id="rId5" Type="http://schemas.openxmlformats.org/officeDocument/2006/relationships/hyperlink" Target="https://unsplash.com/search/photos/justice?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dk1"/>
              </a:buClr>
              <a:buSzPts val="4500"/>
              <a:buFont typeface="Calibri"/>
              <a:buNone/>
            </a:pPr>
            <a:r>
              <a:t/>
            </a:r>
            <a:endParaRPr b="0" i="0" sz="4500" u="none" cap="none" strike="noStrike">
              <a:solidFill>
                <a:schemeClr val="dk1"/>
              </a:solidFill>
              <a:latin typeface="Calibri"/>
              <a:ea typeface="Calibri"/>
              <a:cs typeface="Calibri"/>
              <a:sym typeface="Calibri"/>
            </a:endParaRPr>
          </a:p>
        </p:txBody>
      </p:sp>
      <p:sp>
        <p:nvSpPr>
          <p:cNvPr id="136" name="Google Shape;136;p1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 name="Google Shape;137;p14"/>
          <p:cNvSpPr/>
          <p:nvPr/>
        </p:nvSpPr>
        <p:spPr>
          <a:xfrm>
            <a:off x="0" y="-7883"/>
            <a:ext cx="9144000" cy="5143500"/>
          </a:xfrm>
          <a:prstGeom prst="rect">
            <a:avLst/>
          </a:prstGeom>
          <a:solidFill>
            <a:srgbClr val="4C97D0"/>
          </a:solidFill>
          <a:ln cap="flat" cmpd="sng" w="12700">
            <a:solidFill>
              <a:srgbClr val="4378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
        <p:nvSpPr>
          <p:cNvPr id="138" name="Google Shape;138;p14"/>
          <p:cNvSpPr txBox="1"/>
          <p:nvPr/>
        </p:nvSpPr>
        <p:spPr>
          <a:xfrm>
            <a:off x="1336126" y="674194"/>
            <a:ext cx="6471600" cy="1107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4800"/>
              <a:buFont typeface="Arial"/>
              <a:buNone/>
            </a:pPr>
            <a:r>
              <a:rPr lang="en" sz="3600">
                <a:solidFill>
                  <a:schemeClr val="lt1"/>
                </a:solidFill>
                <a:latin typeface="Merriweather Sans ExtraBold"/>
                <a:ea typeface="Merriweather Sans ExtraBold"/>
                <a:cs typeface="Merriweather Sans ExtraBold"/>
                <a:sym typeface="Merriweather Sans ExtraBold"/>
              </a:rPr>
              <a:t>Business and Human Rights in the Digital Environment</a:t>
            </a:r>
            <a:endParaRPr b="0" i="0" sz="3600" u="none" cap="none" strike="noStrike">
              <a:solidFill>
                <a:srgbClr val="000000"/>
              </a:solidFill>
              <a:latin typeface="Merriweather Sans ExtraBold"/>
              <a:ea typeface="Merriweather Sans ExtraBold"/>
              <a:cs typeface="Merriweather Sans ExtraBold"/>
              <a:sym typeface="Merriweather Sans ExtraBold"/>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Franklin Gothic"/>
              <a:ea typeface="Franklin Gothic"/>
              <a:cs typeface="Franklin Gothic"/>
              <a:sym typeface="Franklin Gothic"/>
            </a:endParaRPr>
          </a:p>
        </p:txBody>
      </p:sp>
      <p:sp>
        <p:nvSpPr>
          <p:cNvPr id="139" name="Google Shape;139;p14"/>
          <p:cNvSpPr txBox="1"/>
          <p:nvPr/>
        </p:nvSpPr>
        <p:spPr>
          <a:xfrm>
            <a:off x="1529255" y="2970419"/>
            <a:ext cx="6471600" cy="704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600"/>
              <a:buFont typeface="Arial"/>
              <a:buNone/>
            </a:pPr>
            <a:r>
              <a:rPr b="1" lang="en" sz="2600">
                <a:solidFill>
                  <a:schemeClr val="lt1"/>
                </a:solidFill>
                <a:latin typeface="Merriweather Sans"/>
                <a:ea typeface="Merriweather Sans"/>
                <a:cs typeface="Merriweather Sans"/>
                <a:sym typeface="Merriweather Sans"/>
              </a:rPr>
              <a:t>Module 1:</a:t>
            </a:r>
            <a:r>
              <a:rPr lang="en" sz="2600">
                <a:solidFill>
                  <a:schemeClr val="lt1"/>
                </a:solidFill>
                <a:latin typeface="Merriweather Sans"/>
                <a:ea typeface="Merriweather Sans"/>
                <a:cs typeface="Merriweather Sans"/>
                <a:sym typeface="Merriweather Sans"/>
              </a:rPr>
              <a:t> Introduction to business and human rights (BHR) in the digital environment</a:t>
            </a:r>
            <a:endParaRPr b="0" i="0" sz="1100" u="none" cap="none" strike="noStrike">
              <a:solidFill>
                <a:srgbClr val="000000"/>
              </a:solidFill>
              <a:latin typeface="Franklin Gothic"/>
              <a:ea typeface="Franklin Gothic"/>
              <a:cs typeface="Franklin Gothic"/>
              <a:sym typeface="Franklin Gothic"/>
            </a:endParaRPr>
          </a:p>
        </p:txBody>
      </p:sp>
      <p:sp>
        <p:nvSpPr>
          <p:cNvPr id="140" name="Google Shape;140;p14"/>
          <p:cNvSpPr/>
          <p:nvPr/>
        </p:nvSpPr>
        <p:spPr>
          <a:xfrm>
            <a:off x="908487" y="2541869"/>
            <a:ext cx="7326900" cy="579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41" name="Google Shape;141;p14"/>
          <p:cNvSpPr txBox="1"/>
          <p:nvPr/>
        </p:nvSpPr>
        <p:spPr>
          <a:xfrm>
            <a:off x="235950" y="4195200"/>
            <a:ext cx="5001900" cy="9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Merriweather Sans Light"/>
                <a:ea typeface="Merriweather Sans Light"/>
                <a:cs typeface="Merriweather Sans Light"/>
                <a:sym typeface="Merriweather Sans Light"/>
              </a:rPr>
              <a:t>Global Partners Digital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2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SzPts val="4500"/>
              <a:buNone/>
            </a:pPr>
            <a:r>
              <a:t/>
            </a:r>
            <a:endParaRPr/>
          </a:p>
        </p:txBody>
      </p:sp>
      <p:sp>
        <p:nvSpPr>
          <p:cNvPr id="228" name="Google Shape;228;p23"/>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800"/>
              </a:spcBef>
              <a:spcAft>
                <a:spcPts val="0"/>
              </a:spcAft>
              <a:buSzPts val="1800"/>
              <a:buNone/>
            </a:pPr>
            <a:r>
              <a:t/>
            </a:r>
            <a:endParaRPr/>
          </a:p>
        </p:txBody>
      </p:sp>
      <p:pic>
        <p:nvPicPr>
          <p:cNvPr id="229" name="Google Shape;229;p23"/>
          <p:cNvPicPr preferRelativeResize="0"/>
          <p:nvPr/>
        </p:nvPicPr>
        <p:blipFill rotWithShape="1">
          <a:blip r:embed="rId3">
            <a:alphaModFix/>
          </a:blip>
          <a:srcRect b="1428" l="0" r="0" t="1418"/>
          <a:stretch/>
        </p:blipFill>
        <p:spPr>
          <a:xfrm>
            <a:off x="-5" y="0"/>
            <a:ext cx="9184942" cy="5938877"/>
          </a:xfrm>
          <a:prstGeom prst="rect">
            <a:avLst/>
          </a:prstGeom>
          <a:noFill/>
          <a:ln>
            <a:noFill/>
          </a:ln>
        </p:spPr>
      </p:pic>
      <p:sp>
        <p:nvSpPr>
          <p:cNvPr id="230" name="Google Shape;230;p23"/>
          <p:cNvSpPr/>
          <p:nvPr/>
        </p:nvSpPr>
        <p:spPr>
          <a:xfrm>
            <a:off x="0" y="-533425"/>
            <a:ext cx="9144000" cy="58251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3"/>
          <p:cNvSpPr txBox="1"/>
          <p:nvPr/>
        </p:nvSpPr>
        <p:spPr>
          <a:xfrm>
            <a:off x="295800" y="255450"/>
            <a:ext cx="8627100" cy="200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 sz="3000">
                <a:solidFill>
                  <a:srgbClr val="FFFFFF"/>
                </a:solidFill>
                <a:latin typeface="Merriweather Sans ExtraBold"/>
                <a:ea typeface="Merriweather Sans ExtraBold"/>
                <a:cs typeface="Merriweather Sans ExtraBold"/>
                <a:sym typeface="Merriweather Sans ExtraBold"/>
              </a:rPr>
              <a:t>4. The UN Guiding Principles consider judicial and non-judicial grievance mechanisms to be of equal importance.</a:t>
            </a:r>
            <a:endParaRPr sz="3000">
              <a:solidFill>
                <a:srgbClr val="FFFFFF"/>
              </a:solidFill>
              <a:latin typeface="Merriweather Sans ExtraBold"/>
              <a:ea typeface="Merriweather Sans ExtraBold"/>
              <a:cs typeface="Merriweather Sans ExtraBold"/>
              <a:sym typeface="Merriweather Sans ExtraBold"/>
            </a:endParaRPr>
          </a:p>
          <a:p>
            <a:pPr indent="0" lvl="0" marL="0" marR="0" rtl="0" algn="l">
              <a:lnSpc>
                <a:spcPct val="100000"/>
              </a:lnSpc>
              <a:spcBef>
                <a:spcPts val="0"/>
              </a:spcBef>
              <a:spcAft>
                <a:spcPts val="0"/>
              </a:spcAft>
              <a:buClr>
                <a:srgbClr val="000000"/>
              </a:buClr>
              <a:buSzPts val="1800"/>
              <a:buFont typeface="Arial"/>
              <a:buNone/>
            </a:pPr>
            <a:r>
              <a:t/>
            </a:r>
            <a:endParaRPr sz="3000">
              <a:solidFill>
                <a:srgbClr val="FFFFFF"/>
              </a:solidFill>
              <a:latin typeface="Merriweather Sans ExtraBold"/>
              <a:ea typeface="Merriweather Sans ExtraBold"/>
              <a:cs typeface="Merriweather Sans ExtraBold"/>
              <a:sym typeface="Merriweather Sans ExtraBold"/>
            </a:endParaRPr>
          </a:p>
          <a:p>
            <a:pPr indent="0" lvl="0" marL="0" marR="0" rtl="0" algn="l">
              <a:lnSpc>
                <a:spcPct val="100000"/>
              </a:lnSpc>
              <a:spcBef>
                <a:spcPts val="0"/>
              </a:spcBef>
              <a:spcAft>
                <a:spcPts val="0"/>
              </a:spcAft>
              <a:buClr>
                <a:srgbClr val="000000"/>
              </a:buClr>
              <a:buSzPts val="1800"/>
              <a:buFont typeface="Arial"/>
              <a:buNone/>
            </a:pPr>
            <a:br>
              <a:rPr lang="en" sz="1800">
                <a:solidFill>
                  <a:srgbClr val="FFFFFF"/>
                </a:solidFill>
                <a:latin typeface="Merriweather"/>
                <a:ea typeface="Merriweather"/>
                <a:cs typeface="Merriweather"/>
                <a:sym typeface="Merriweather"/>
              </a:rPr>
            </a:br>
            <a:br>
              <a:rPr lang="en" sz="1800">
                <a:solidFill>
                  <a:srgbClr val="FFFFFF"/>
                </a:solidFill>
                <a:latin typeface="Merriweather"/>
                <a:ea typeface="Merriweather"/>
                <a:cs typeface="Merriweather"/>
                <a:sym typeface="Merriweather"/>
              </a:rPr>
            </a:br>
            <a:endParaRPr b="0" i="0" sz="1800" u="none" cap="none" strike="noStrike">
              <a:solidFill>
                <a:srgbClr val="FFFFFF"/>
              </a:solidFill>
              <a:latin typeface="Merriweather"/>
              <a:ea typeface="Merriweather"/>
              <a:cs typeface="Merriweather"/>
              <a:sym typeface="Merriweather"/>
            </a:endParaRPr>
          </a:p>
        </p:txBody>
      </p:sp>
      <p:cxnSp>
        <p:nvCxnSpPr>
          <p:cNvPr id="232" name="Google Shape;232;p23"/>
          <p:cNvCxnSpPr/>
          <p:nvPr/>
        </p:nvCxnSpPr>
        <p:spPr>
          <a:xfrm>
            <a:off x="408055" y="1871750"/>
            <a:ext cx="5324400" cy="0"/>
          </a:xfrm>
          <a:prstGeom prst="straightConnector1">
            <a:avLst/>
          </a:prstGeom>
          <a:noFill/>
          <a:ln cap="flat" cmpd="sng" w="9525">
            <a:solidFill>
              <a:srgbClr val="999999"/>
            </a:solidFill>
            <a:prstDash val="solid"/>
            <a:round/>
            <a:headEnd len="sm" w="sm" type="none"/>
            <a:tailEnd len="sm" w="sm" type="none"/>
          </a:ln>
        </p:spPr>
      </p:cxnSp>
      <p:sp>
        <p:nvSpPr>
          <p:cNvPr id="233" name="Google Shape;233;p23"/>
          <p:cNvSpPr txBox="1"/>
          <p:nvPr/>
        </p:nvSpPr>
        <p:spPr>
          <a:xfrm>
            <a:off x="6646850" y="46221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Frederic Köberl</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2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SzPts val="4500"/>
              <a:buNone/>
            </a:pPr>
            <a:r>
              <a:t/>
            </a:r>
            <a:endParaRPr/>
          </a:p>
        </p:txBody>
      </p:sp>
      <p:sp>
        <p:nvSpPr>
          <p:cNvPr id="239" name="Google Shape;239;p2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800"/>
              </a:spcBef>
              <a:spcAft>
                <a:spcPts val="0"/>
              </a:spcAft>
              <a:buSzPts val="1800"/>
              <a:buNone/>
            </a:pPr>
            <a:r>
              <a:t/>
            </a:r>
            <a:endParaRPr/>
          </a:p>
        </p:txBody>
      </p:sp>
      <p:pic>
        <p:nvPicPr>
          <p:cNvPr id="240" name="Google Shape;240;p24"/>
          <p:cNvPicPr preferRelativeResize="0"/>
          <p:nvPr/>
        </p:nvPicPr>
        <p:blipFill rotWithShape="1">
          <a:blip r:embed="rId3">
            <a:alphaModFix/>
          </a:blip>
          <a:srcRect b="1428" l="0" r="0" t="1418"/>
          <a:stretch/>
        </p:blipFill>
        <p:spPr>
          <a:xfrm>
            <a:off x="-5" y="0"/>
            <a:ext cx="9184942" cy="5938877"/>
          </a:xfrm>
          <a:prstGeom prst="rect">
            <a:avLst/>
          </a:prstGeom>
          <a:noFill/>
          <a:ln>
            <a:noFill/>
          </a:ln>
        </p:spPr>
      </p:pic>
      <p:sp>
        <p:nvSpPr>
          <p:cNvPr id="241" name="Google Shape;241;p24"/>
          <p:cNvSpPr/>
          <p:nvPr/>
        </p:nvSpPr>
        <p:spPr>
          <a:xfrm>
            <a:off x="0" y="-533425"/>
            <a:ext cx="9144000" cy="58251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24"/>
          <p:cNvSpPr txBox="1"/>
          <p:nvPr/>
        </p:nvSpPr>
        <p:spPr>
          <a:xfrm>
            <a:off x="295800" y="255450"/>
            <a:ext cx="8627100" cy="200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 sz="3000">
                <a:solidFill>
                  <a:srgbClr val="FFFFFF"/>
                </a:solidFill>
                <a:latin typeface="Merriweather Sans ExtraBold"/>
                <a:ea typeface="Merriweather Sans ExtraBold"/>
                <a:cs typeface="Merriweather Sans ExtraBold"/>
                <a:sym typeface="Merriweather Sans ExtraBold"/>
              </a:rPr>
              <a:t>4. The UN Guiding Principles consider judicial and non-judicial grievance mechanisms to be of equal importance.</a:t>
            </a:r>
            <a:endParaRPr sz="3000">
              <a:solidFill>
                <a:srgbClr val="FFFFFF"/>
              </a:solidFill>
              <a:latin typeface="Merriweather Sans ExtraBold"/>
              <a:ea typeface="Merriweather Sans ExtraBold"/>
              <a:cs typeface="Merriweather Sans ExtraBold"/>
              <a:sym typeface="Merriweather Sans ExtraBold"/>
            </a:endParaRPr>
          </a:p>
          <a:p>
            <a:pPr indent="0" lvl="0" marL="0" marR="0" rtl="0" algn="l">
              <a:lnSpc>
                <a:spcPct val="100000"/>
              </a:lnSpc>
              <a:spcBef>
                <a:spcPts val="0"/>
              </a:spcBef>
              <a:spcAft>
                <a:spcPts val="0"/>
              </a:spcAft>
              <a:buClr>
                <a:srgbClr val="000000"/>
              </a:buClr>
              <a:buSzPts val="1800"/>
              <a:buFont typeface="Arial"/>
              <a:buNone/>
            </a:pPr>
            <a:r>
              <a:t/>
            </a:r>
            <a:endParaRPr sz="3000">
              <a:solidFill>
                <a:srgbClr val="FFFFFF"/>
              </a:solidFill>
              <a:latin typeface="Merriweather Sans ExtraBold"/>
              <a:ea typeface="Merriweather Sans ExtraBold"/>
              <a:cs typeface="Merriweather Sans ExtraBold"/>
              <a:sym typeface="Merriweather Sans ExtraBold"/>
            </a:endParaRPr>
          </a:p>
          <a:p>
            <a:pPr indent="0" lvl="0" marL="0" marR="0" rtl="0" algn="l">
              <a:lnSpc>
                <a:spcPct val="100000"/>
              </a:lnSpc>
              <a:spcBef>
                <a:spcPts val="0"/>
              </a:spcBef>
              <a:spcAft>
                <a:spcPts val="0"/>
              </a:spcAft>
              <a:buClr>
                <a:srgbClr val="000000"/>
              </a:buClr>
              <a:buSzPts val="1800"/>
              <a:buFont typeface="Arial"/>
              <a:buNone/>
            </a:pPr>
            <a:r>
              <a:rPr lang="en" sz="2200">
                <a:solidFill>
                  <a:srgbClr val="4C97D0"/>
                </a:solidFill>
                <a:latin typeface="Merriweather"/>
                <a:ea typeface="Merriweather"/>
                <a:cs typeface="Merriweather"/>
                <a:sym typeface="Merriweather"/>
              </a:rPr>
              <a:t>False: </a:t>
            </a:r>
            <a:br>
              <a:rPr lang="en" sz="2200">
                <a:solidFill>
                  <a:srgbClr val="4C97D0"/>
                </a:solidFill>
                <a:latin typeface="Merriweather"/>
                <a:ea typeface="Merriweather"/>
                <a:cs typeface="Merriweather"/>
                <a:sym typeface="Merriweather"/>
              </a:rPr>
            </a:br>
            <a:br>
              <a:rPr lang="en" sz="2200">
                <a:solidFill>
                  <a:srgbClr val="4C97D0"/>
                </a:solidFill>
                <a:latin typeface="Merriweather"/>
                <a:ea typeface="Merriweather"/>
                <a:cs typeface="Merriweather"/>
                <a:sym typeface="Merriweather"/>
              </a:rPr>
            </a:br>
            <a:r>
              <a:rPr lang="en" sz="2200">
                <a:solidFill>
                  <a:srgbClr val="F5F5F5"/>
                </a:solidFill>
                <a:latin typeface="Merriweather"/>
                <a:ea typeface="Merriweather"/>
                <a:cs typeface="Merriweather"/>
                <a:sym typeface="Merriweather"/>
              </a:rPr>
              <a:t>The UN Guiding Principles state clearly that effective judicial mechanisms must sit at the core of ensuring access to effective remedy for business-related human rights abuses, with non-judicial mechanisms playing a complementary and supporting role.</a:t>
            </a:r>
            <a:br>
              <a:rPr lang="en" sz="1800">
                <a:solidFill>
                  <a:srgbClr val="FFFFFF"/>
                </a:solidFill>
                <a:latin typeface="Merriweather"/>
                <a:ea typeface="Merriweather"/>
                <a:cs typeface="Merriweather"/>
                <a:sym typeface="Merriweather"/>
              </a:rPr>
            </a:br>
            <a:br>
              <a:rPr lang="en" sz="1800">
                <a:solidFill>
                  <a:srgbClr val="FFFFFF"/>
                </a:solidFill>
                <a:latin typeface="Merriweather"/>
                <a:ea typeface="Merriweather"/>
                <a:cs typeface="Merriweather"/>
                <a:sym typeface="Merriweather"/>
              </a:rPr>
            </a:br>
            <a:endParaRPr b="0" i="0" sz="1800" u="none" cap="none" strike="noStrike">
              <a:solidFill>
                <a:srgbClr val="FFFFFF"/>
              </a:solidFill>
              <a:latin typeface="Merriweather"/>
              <a:ea typeface="Merriweather"/>
              <a:cs typeface="Merriweather"/>
              <a:sym typeface="Merriweather"/>
            </a:endParaRPr>
          </a:p>
        </p:txBody>
      </p:sp>
      <p:cxnSp>
        <p:nvCxnSpPr>
          <p:cNvPr id="243" name="Google Shape;243;p24"/>
          <p:cNvCxnSpPr/>
          <p:nvPr/>
        </p:nvCxnSpPr>
        <p:spPr>
          <a:xfrm>
            <a:off x="408055" y="1871750"/>
            <a:ext cx="5324400" cy="0"/>
          </a:xfrm>
          <a:prstGeom prst="straightConnector1">
            <a:avLst/>
          </a:prstGeom>
          <a:noFill/>
          <a:ln cap="flat" cmpd="sng" w="9525">
            <a:solidFill>
              <a:srgbClr val="999999"/>
            </a:solidFill>
            <a:prstDash val="solid"/>
            <a:round/>
            <a:headEnd len="sm" w="sm" type="none"/>
            <a:tailEnd len="sm" w="sm" type="none"/>
          </a:ln>
        </p:spPr>
      </p:cxnSp>
      <p:sp>
        <p:nvSpPr>
          <p:cNvPr id="244" name="Google Shape;244;p24"/>
          <p:cNvSpPr txBox="1"/>
          <p:nvPr/>
        </p:nvSpPr>
        <p:spPr>
          <a:xfrm>
            <a:off x="6646850" y="46221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Frederic Köberl</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25"/>
          <p:cNvSpPr/>
          <p:nvPr/>
        </p:nvSpPr>
        <p:spPr>
          <a:xfrm>
            <a:off x="4995050" y="-7875"/>
            <a:ext cx="4149000" cy="5143500"/>
          </a:xfrm>
          <a:prstGeom prst="rect">
            <a:avLst/>
          </a:prstGeom>
          <a:solidFill>
            <a:srgbClr val="4C97D0"/>
          </a:solidFill>
          <a:ln>
            <a:noFill/>
          </a:ln>
          <a:effectLst>
            <a:outerShdw blurRad="57150" rotWithShape="0" algn="bl" dir="14220000" dist="66675">
              <a:srgbClr val="000000">
                <a:alpha val="498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
        <p:nvSpPr>
          <p:cNvPr id="250" name="Google Shape;250;p25"/>
          <p:cNvSpPr txBox="1"/>
          <p:nvPr/>
        </p:nvSpPr>
        <p:spPr>
          <a:xfrm>
            <a:off x="439800" y="434375"/>
            <a:ext cx="4235400" cy="17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 sz="4000">
                <a:solidFill>
                  <a:srgbClr val="4C97D0"/>
                </a:solidFill>
                <a:latin typeface="Merriweather Sans ExtraBold"/>
                <a:ea typeface="Merriweather Sans ExtraBold"/>
                <a:cs typeface="Merriweather Sans ExtraBold"/>
                <a:sym typeface="Merriweather Sans ExtraBold"/>
              </a:rPr>
              <a:t>II. Business and Human Rights: Main Developments, Debates and Actors</a:t>
            </a:r>
            <a:endParaRPr b="0" i="0" sz="4000" u="none" cap="none" strike="noStrike">
              <a:solidFill>
                <a:srgbClr val="4C97D0"/>
              </a:solidFill>
              <a:latin typeface="Merriweather Sans ExtraBold"/>
              <a:ea typeface="Merriweather Sans ExtraBold"/>
              <a:cs typeface="Merriweather Sans ExtraBold"/>
              <a:sym typeface="Merriweather Sans Extra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pic>
        <p:nvPicPr>
          <p:cNvPr id="255" name="Google Shape;255;p26"/>
          <p:cNvPicPr preferRelativeResize="0"/>
          <p:nvPr/>
        </p:nvPicPr>
        <p:blipFill rotWithShape="1">
          <a:blip r:embed="rId3">
            <a:alphaModFix/>
          </a:blip>
          <a:srcRect b="0" l="13673" r="13673" t="0"/>
          <a:stretch/>
        </p:blipFill>
        <p:spPr>
          <a:xfrm>
            <a:off x="6169300" y="1853900"/>
            <a:ext cx="2587500" cy="2585400"/>
          </a:xfrm>
          <a:prstGeom prst="ellipse">
            <a:avLst/>
          </a:prstGeom>
          <a:noFill/>
          <a:ln>
            <a:noFill/>
          </a:ln>
        </p:spPr>
      </p:pic>
      <p:sp>
        <p:nvSpPr>
          <p:cNvPr id="256" name="Google Shape;256;p26"/>
          <p:cNvSpPr/>
          <p:nvPr/>
        </p:nvSpPr>
        <p:spPr>
          <a:xfrm>
            <a:off x="6863550" y="4050125"/>
            <a:ext cx="2280300" cy="772500"/>
          </a:xfrm>
          <a:prstGeom prst="rect">
            <a:avLst/>
          </a:pr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6"/>
          <p:cNvSpPr txBox="1"/>
          <p:nvPr/>
        </p:nvSpPr>
        <p:spPr>
          <a:xfrm>
            <a:off x="6766338" y="4034825"/>
            <a:ext cx="2474700" cy="650700"/>
          </a:xfrm>
          <a:prstGeom prst="rect">
            <a:avLst/>
          </a:prstGeom>
          <a:noFill/>
          <a:ln>
            <a:noFill/>
          </a:ln>
        </p:spPr>
        <p:txBody>
          <a:bodyPr anchorCtr="0" anchor="ctr" bIns="91425" lIns="91425" spcFirstLastPara="1" rIns="91425" wrap="square" tIns="91425">
            <a:noAutofit/>
          </a:bodyPr>
          <a:lstStyle/>
          <a:p>
            <a:pPr indent="0" lvl="0" marL="139700" marR="0" rtl="0" algn="ctr">
              <a:lnSpc>
                <a:spcPct val="90000"/>
              </a:lnSpc>
              <a:spcBef>
                <a:spcPts val="800"/>
              </a:spcBef>
              <a:spcAft>
                <a:spcPts val="0"/>
              </a:spcAft>
              <a:buClr>
                <a:srgbClr val="000000"/>
              </a:buClr>
              <a:buSzPts val="2100"/>
              <a:buFont typeface="Arial"/>
              <a:buNone/>
            </a:pPr>
            <a:r>
              <a:rPr b="1" lang="en">
                <a:solidFill>
                  <a:srgbClr val="FFFFFF"/>
                </a:solidFill>
                <a:latin typeface="Merriweather Sans"/>
                <a:ea typeface="Merriweather Sans"/>
                <a:cs typeface="Merriweather Sans"/>
                <a:sym typeface="Merriweather Sans"/>
              </a:rPr>
              <a:t>Commission Session 1988</a:t>
            </a:r>
            <a:endParaRPr b="1">
              <a:solidFill>
                <a:srgbClr val="FFFFFF"/>
              </a:solidFill>
              <a:latin typeface="Merriweather Sans"/>
              <a:ea typeface="Merriweather Sans"/>
              <a:cs typeface="Merriweather Sans"/>
              <a:sym typeface="Merriweather Sans"/>
            </a:endParaRPr>
          </a:p>
          <a:p>
            <a:pPr indent="0" lvl="0" marL="139700" marR="0" rtl="0" algn="ctr">
              <a:lnSpc>
                <a:spcPct val="90000"/>
              </a:lnSpc>
              <a:spcBef>
                <a:spcPts val="800"/>
              </a:spcBef>
              <a:spcAft>
                <a:spcPts val="0"/>
              </a:spcAft>
              <a:buClr>
                <a:srgbClr val="000000"/>
              </a:buClr>
              <a:buSzPts val="2100"/>
              <a:buFont typeface="Arial"/>
              <a:buNone/>
            </a:pPr>
            <a:r>
              <a:rPr b="1" lang="en" sz="600">
                <a:solidFill>
                  <a:srgbClr val="FFFFFF"/>
                </a:solidFill>
                <a:latin typeface="Merriweather Sans"/>
                <a:ea typeface="Merriweather Sans"/>
                <a:cs typeface="Merriweather Sans"/>
                <a:sym typeface="Merriweather Sans"/>
              </a:rPr>
              <a:t>Photo of the Commission session, 06 April 1988 United Nations, New York.</a:t>
            </a:r>
            <a:endParaRPr b="1" sz="600">
              <a:solidFill>
                <a:srgbClr val="FFFFFF"/>
              </a:solidFill>
              <a:latin typeface="Merriweather Sans"/>
              <a:ea typeface="Merriweather Sans"/>
              <a:cs typeface="Merriweather Sans"/>
              <a:sym typeface="Merriweather Sans"/>
            </a:endParaRPr>
          </a:p>
        </p:txBody>
      </p:sp>
      <p:sp>
        <p:nvSpPr>
          <p:cNvPr id="258" name="Google Shape;258;p26"/>
          <p:cNvSpPr txBox="1"/>
          <p:nvPr>
            <p:ph idx="4294967295" type="title"/>
          </p:nvPr>
        </p:nvSpPr>
        <p:spPr>
          <a:xfrm>
            <a:off x="628650" y="273850"/>
            <a:ext cx="68235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Commission on Transnational Corporations</a:t>
            </a:r>
            <a:endParaRPr b="1" sz="1100">
              <a:latin typeface="Merriweather Sans"/>
              <a:ea typeface="Merriweather Sans"/>
              <a:cs typeface="Merriweather Sans"/>
              <a:sym typeface="Merriweather Sans"/>
            </a:endParaRPr>
          </a:p>
        </p:txBody>
      </p:sp>
      <p:sp>
        <p:nvSpPr>
          <p:cNvPr id="259" name="Google Shape;259;p26"/>
          <p:cNvSpPr txBox="1"/>
          <p:nvPr>
            <p:ph idx="4294967295" type="body"/>
          </p:nvPr>
        </p:nvSpPr>
        <p:spPr>
          <a:xfrm>
            <a:off x="628650" y="1369225"/>
            <a:ext cx="52638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lang="en" sz="1800">
                <a:solidFill>
                  <a:srgbClr val="4C97D0"/>
                </a:solidFill>
                <a:latin typeface="Merriweather"/>
                <a:ea typeface="Merriweather"/>
                <a:cs typeface="Merriweather"/>
                <a:sym typeface="Merriweather"/>
              </a:rPr>
              <a:t>Mandate:</a:t>
            </a:r>
            <a:br>
              <a:rPr lang="en" sz="1800">
                <a:solidFill>
                  <a:srgbClr val="4C97D0"/>
                </a:solidFill>
                <a:latin typeface="Merriweather"/>
                <a:ea typeface="Merriweather"/>
                <a:cs typeface="Merriweather"/>
                <a:sym typeface="Merriweather"/>
              </a:rPr>
            </a:br>
            <a:endParaRPr sz="1800">
              <a:solidFill>
                <a:srgbClr val="4C97D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rPr lang="en" sz="1600">
                <a:solidFill>
                  <a:srgbClr val="4C97D0"/>
                </a:solidFill>
                <a:latin typeface="Merriweather"/>
                <a:ea typeface="Merriweather"/>
                <a:cs typeface="Merriweather"/>
                <a:sym typeface="Merriweather"/>
              </a:rPr>
              <a:t>Research</a:t>
            </a:r>
            <a:r>
              <a:rPr lang="en" sz="1600">
                <a:solidFill>
                  <a:srgbClr val="000000"/>
                </a:solidFill>
                <a:latin typeface="Merriweather"/>
                <a:ea typeface="Merriweather"/>
                <a:cs typeface="Merriweather"/>
                <a:sym typeface="Merriweather"/>
              </a:rPr>
              <a:t> the impacts of transnational business activity and </a:t>
            </a:r>
            <a:r>
              <a:rPr lang="en" sz="1600">
                <a:solidFill>
                  <a:srgbClr val="4C97D0"/>
                </a:solidFill>
                <a:latin typeface="Merriweather"/>
                <a:ea typeface="Merriweather"/>
                <a:cs typeface="Merriweather"/>
                <a:sym typeface="Merriweather"/>
              </a:rPr>
              <a:t>develop draft normative frameworks</a:t>
            </a:r>
            <a:r>
              <a:rPr lang="en" sz="1600">
                <a:solidFill>
                  <a:srgbClr val="000000"/>
                </a:solidFill>
                <a:latin typeface="Merriweather"/>
                <a:ea typeface="Merriweather"/>
                <a:cs typeface="Merriweather"/>
                <a:sym typeface="Merriweather"/>
              </a:rPr>
              <a:t> for transnational business activities.</a:t>
            </a:r>
            <a:endParaRPr sz="1600">
              <a:solidFill>
                <a:srgbClr val="00000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t/>
            </a:r>
            <a:endParaRPr sz="1600">
              <a:solidFill>
                <a:srgbClr val="4C97D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rPr lang="en" sz="1600">
                <a:solidFill>
                  <a:srgbClr val="4C97D0"/>
                </a:solidFill>
                <a:latin typeface="Merriweather"/>
                <a:ea typeface="Merriweather"/>
                <a:cs typeface="Merriweather"/>
                <a:sym typeface="Merriweather"/>
              </a:rPr>
              <a:t>Main developments:</a:t>
            </a:r>
            <a:br>
              <a:rPr lang="en" sz="1600">
                <a:latin typeface="Merriweather"/>
                <a:ea typeface="Merriweather"/>
                <a:cs typeface="Merriweather"/>
                <a:sym typeface="Merriweather"/>
              </a:rPr>
            </a:br>
            <a:br>
              <a:rPr lang="en" sz="1600">
                <a:latin typeface="Merriweather"/>
                <a:ea typeface="Merriweather"/>
                <a:cs typeface="Merriweather"/>
                <a:sym typeface="Merriweather"/>
              </a:rPr>
            </a:br>
            <a:r>
              <a:rPr lang="en" sz="1600">
                <a:solidFill>
                  <a:srgbClr val="4C97D0"/>
                </a:solidFill>
                <a:latin typeface="Merriweather"/>
                <a:ea typeface="Merriweather"/>
                <a:cs typeface="Merriweather"/>
                <a:sym typeface="Merriweather"/>
              </a:rPr>
              <a:t>1986:</a:t>
            </a:r>
            <a:r>
              <a:rPr lang="en" sz="1600">
                <a:latin typeface="Merriweather"/>
                <a:ea typeface="Merriweather"/>
                <a:cs typeface="Merriweather"/>
                <a:sym typeface="Merriweather"/>
              </a:rPr>
              <a:t> Draft Code of Conduct on Transnational Corporations.</a:t>
            </a:r>
            <a:br>
              <a:rPr lang="en" sz="1600">
                <a:latin typeface="Merriweather"/>
                <a:ea typeface="Merriweather"/>
                <a:cs typeface="Merriweather"/>
                <a:sym typeface="Merriweather"/>
              </a:rPr>
            </a:br>
            <a:r>
              <a:rPr lang="en" sz="1600">
                <a:solidFill>
                  <a:srgbClr val="4C97D0"/>
                </a:solidFill>
                <a:latin typeface="Merriweather"/>
                <a:ea typeface="Merriweather"/>
                <a:cs typeface="Merriweather"/>
                <a:sym typeface="Merriweather"/>
              </a:rPr>
              <a:t>1983 and 1990:</a:t>
            </a:r>
            <a:r>
              <a:rPr lang="en" sz="1600">
                <a:latin typeface="Merriweather"/>
                <a:ea typeface="Merriweather"/>
                <a:cs typeface="Merriweather"/>
                <a:sym typeface="Merriweather"/>
              </a:rPr>
              <a:t> Debates on the Code of Conduct.</a:t>
            </a:r>
            <a:endParaRPr sz="1600">
              <a:latin typeface="Merriweather"/>
              <a:ea typeface="Merriweather"/>
              <a:cs typeface="Merriweather"/>
              <a:sym typeface="Merriweather"/>
            </a:endParaRPr>
          </a:p>
          <a:p>
            <a:pPr indent="0" lvl="0" marL="0" marR="0" rtl="0" algn="l">
              <a:lnSpc>
                <a:spcPct val="90000"/>
              </a:lnSpc>
              <a:spcBef>
                <a:spcPts val="0"/>
              </a:spcBef>
              <a:spcAft>
                <a:spcPts val="0"/>
              </a:spcAft>
              <a:buNone/>
            </a:pPr>
            <a:r>
              <a:rPr lang="en" sz="1600">
                <a:solidFill>
                  <a:srgbClr val="4C97D0"/>
                </a:solidFill>
                <a:latin typeface="Merriweather"/>
                <a:ea typeface="Merriweather"/>
                <a:cs typeface="Merriweather"/>
                <a:sym typeface="Merriweather"/>
              </a:rPr>
              <a:t>1994: </a:t>
            </a:r>
            <a:r>
              <a:rPr lang="en" sz="1600">
                <a:latin typeface="Merriweather"/>
                <a:ea typeface="Merriweather"/>
                <a:cs typeface="Merriweather"/>
                <a:sym typeface="Merriweather"/>
              </a:rPr>
              <a:t>Processes dismantled.</a:t>
            </a:r>
            <a:br>
              <a:rPr lang="en" sz="1600">
                <a:latin typeface="Merriweather"/>
                <a:ea typeface="Merriweather"/>
                <a:cs typeface="Merriweather"/>
                <a:sym typeface="Merriweather"/>
              </a:rPr>
            </a:br>
            <a:endParaRPr sz="1600">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i="0" sz="1600" u="none" cap="none" strike="noStrike">
              <a:solidFill>
                <a:schemeClr val="dk1"/>
              </a:solidFill>
              <a:latin typeface="Merriweather"/>
              <a:ea typeface="Merriweather"/>
              <a:cs typeface="Merriweather"/>
              <a:sym typeface="Merriweather"/>
            </a:endParaRPr>
          </a:p>
        </p:txBody>
      </p:sp>
      <p:sp>
        <p:nvSpPr>
          <p:cNvPr id="260" name="Google Shape;260;p26"/>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id="265" name="Google Shape;265;p27"/>
          <p:cNvPicPr preferRelativeResize="0"/>
          <p:nvPr/>
        </p:nvPicPr>
        <p:blipFill rotWithShape="1">
          <a:blip r:embed="rId3">
            <a:alphaModFix/>
          </a:blip>
          <a:srcRect b="39" l="0" r="0" t="39"/>
          <a:stretch/>
        </p:blipFill>
        <p:spPr>
          <a:xfrm>
            <a:off x="6169300" y="1853900"/>
            <a:ext cx="2587500" cy="2585400"/>
          </a:xfrm>
          <a:prstGeom prst="ellipse">
            <a:avLst/>
          </a:prstGeom>
          <a:noFill/>
          <a:ln>
            <a:noFill/>
          </a:ln>
        </p:spPr>
      </p:pic>
      <p:sp>
        <p:nvSpPr>
          <p:cNvPr id="266" name="Google Shape;266;p27"/>
          <p:cNvSpPr txBox="1"/>
          <p:nvPr>
            <p:ph idx="4294967295" type="title"/>
          </p:nvPr>
        </p:nvSpPr>
        <p:spPr>
          <a:xfrm>
            <a:off x="628650" y="273850"/>
            <a:ext cx="68235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Global Compact</a:t>
            </a:r>
            <a:endParaRPr b="1" sz="1100">
              <a:latin typeface="Merriweather Sans"/>
              <a:ea typeface="Merriweather Sans"/>
              <a:cs typeface="Merriweather Sans"/>
              <a:sym typeface="Merriweather Sans"/>
            </a:endParaRPr>
          </a:p>
        </p:txBody>
      </p:sp>
      <p:sp>
        <p:nvSpPr>
          <p:cNvPr id="267" name="Google Shape;267;p27"/>
          <p:cNvSpPr txBox="1"/>
          <p:nvPr>
            <p:ph idx="4294967295" type="body"/>
          </p:nvPr>
        </p:nvSpPr>
        <p:spPr>
          <a:xfrm>
            <a:off x="628650" y="1369225"/>
            <a:ext cx="52638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b="1" lang="en" sz="1800">
                <a:solidFill>
                  <a:srgbClr val="4C97D0"/>
                </a:solidFill>
                <a:latin typeface="Merriweather"/>
                <a:ea typeface="Merriweather"/>
                <a:cs typeface="Merriweather"/>
                <a:sym typeface="Merriweather"/>
              </a:rPr>
              <a:t>2000:</a:t>
            </a:r>
            <a:r>
              <a:rPr lang="en" sz="1800">
                <a:solidFill>
                  <a:srgbClr val="4C97D0"/>
                </a:solidFill>
                <a:latin typeface="Merriweather"/>
                <a:ea typeface="Merriweather"/>
                <a:cs typeface="Merriweather"/>
                <a:sym typeface="Merriweather"/>
              </a:rPr>
              <a:t> </a:t>
            </a:r>
            <a:r>
              <a:rPr lang="en" sz="1800">
                <a:solidFill>
                  <a:srgbClr val="111111"/>
                </a:solidFill>
                <a:latin typeface="Merriweather"/>
                <a:ea typeface="Merriweather"/>
                <a:cs typeface="Merriweather"/>
                <a:sym typeface="Merriweather"/>
              </a:rPr>
              <a:t>UN Global Compact.</a:t>
            </a:r>
            <a:br>
              <a:rPr lang="en" sz="1800">
                <a:solidFill>
                  <a:srgbClr val="4C97D0"/>
                </a:solidFill>
                <a:latin typeface="Merriweather"/>
                <a:ea typeface="Merriweather"/>
                <a:cs typeface="Merriweather"/>
                <a:sym typeface="Merriweather"/>
              </a:rPr>
            </a:br>
            <a:br>
              <a:rPr lang="en" sz="1800">
                <a:solidFill>
                  <a:srgbClr val="4C97D0"/>
                </a:solidFill>
                <a:latin typeface="Merriweather"/>
                <a:ea typeface="Merriweather"/>
                <a:cs typeface="Merriweather"/>
                <a:sym typeface="Merriweather"/>
              </a:rPr>
            </a:br>
            <a:r>
              <a:rPr lang="en" sz="1800">
                <a:solidFill>
                  <a:srgbClr val="000000"/>
                </a:solidFill>
                <a:latin typeface="Merriweather"/>
                <a:ea typeface="Merriweather"/>
                <a:cs typeface="Merriweather"/>
                <a:sym typeface="Merriweather"/>
              </a:rPr>
              <a:t>The Global Compact established </a:t>
            </a:r>
            <a:r>
              <a:rPr b="1" lang="en" sz="1800">
                <a:solidFill>
                  <a:srgbClr val="4C97D0"/>
                </a:solidFill>
                <a:latin typeface="Merriweather"/>
                <a:ea typeface="Merriweather"/>
                <a:cs typeface="Merriweather"/>
                <a:sym typeface="Merriweather"/>
              </a:rPr>
              <a:t>ten non-binding principles </a:t>
            </a:r>
            <a:r>
              <a:rPr lang="en" sz="1800">
                <a:solidFill>
                  <a:srgbClr val="000000"/>
                </a:solidFill>
                <a:latin typeface="Merriweather"/>
                <a:ea typeface="Merriweather"/>
                <a:cs typeface="Merriweather"/>
                <a:sym typeface="Merriweather"/>
              </a:rPr>
              <a:t>to guide businesses in the development of socially and environmentally sustainable practices. </a:t>
            </a:r>
            <a:br>
              <a:rPr lang="en" sz="1800">
                <a:solidFill>
                  <a:srgbClr val="4C97D0"/>
                </a:solidFill>
                <a:latin typeface="Merriweather"/>
                <a:ea typeface="Merriweather"/>
                <a:cs typeface="Merriweather"/>
                <a:sym typeface="Merriweather"/>
              </a:rPr>
            </a:br>
            <a:br>
              <a:rPr lang="en" sz="1800">
                <a:solidFill>
                  <a:srgbClr val="4C97D0"/>
                </a:solidFill>
                <a:latin typeface="Merriweather"/>
                <a:ea typeface="Merriweather"/>
                <a:cs typeface="Merriweather"/>
                <a:sym typeface="Merriweather"/>
              </a:rPr>
            </a:br>
            <a:r>
              <a:rPr lang="en" sz="1800">
                <a:solidFill>
                  <a:srgbClr val="4C97D0"/>
                </a:solidFill>
                <a:latin typeface="Merriweather"/>
                <a:ea typeface="Merriweather"/>
                <a:cs typeface="Merriweather"/>
                <a:sym typeface="Merriweather"/>
              </a:rPr>
              <a:t>Good reception by companies.</a:t>
            </a:r>
            <a:br>
              <a:rPr lang="en" sz="1800">
                <a:solidFill>
                  <a:srgbClr val="4C97D0"/>
                </a:solidFill>
                <a:latin typeface="Merriweather"/>
                <a:ea typeface="Merriweather"/>
                <a:cs typeface="Merriweather"/>
                <a:sym typeface="Merriweather"/>
              </a:rPr>
            </a:br>
            <a:br>
              <a:rPr lang="en" sz="1800">
                <a:solidFill>
                  <a:srgbClr val="4C97D0"/>
                </a:solidFill>
                <a:latin typeface="Merriweather"/>
                <a:ea typeface="Merriweather"/>
                <a:cs typeface="Merriweather"/>
                <a:sym typeface="Merriweather"/>
              </a:rPr>
            </a:br>
            <a:r>
              <a:rPr lang="en" sz="1800">
                <a:solidFill>
                  <a:srgbClr val="4C97D0"/>
                </a:solidFill>
                <a:latin typeface="Merriweather"/>
                <a:ea typeface="Merriweather"/>
                <a:cs typeface="Merriweather"/>
                <a:sym typeface="Merriweather"/>
              </a:rPr>
              <a:t>Criticisms: </a:t>
            </a:r>
            <a:r>
              <a:rPr lang="en" sz="1800">
                <a:latin typeface="Merriweather"/>
                <a:ea typeface="Merriweather"/>
                <a:cs typeface="Merriweather"/>
                <a:sym typeface="Merriweather"/>
              </a:rPr>
              <a:t>Non-binding nature of the principles.</a:t>
            </a:r>
            <a:br>
              <a:rPr lang="en" sz="1600">
                <a:latin typeface="Merriweather"/>
                <a:ea typeface="Merriweather"/>
                <a:cs typeface="Merriweather"/>
                <a:sym typeface="Merriweather"/>
              </a:rPr>
            </a:br>
            <a:br>
              <a:rPr lang="en" sz="1600">
                <a:latin typeface="Merriweather"/>
                <a:ea typeface="Merriweather"/>
                <a:cs typeface="Merriweather"/>
                <a:sym typeface="Merriweather"/>
              </a:rPr>
            </a:br>
            <a:endParaRPr sz="1600">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i="0" sz="1600" u="none" cap="none" strike="noStrike">
              <a:solidFill>
                <a:schemeClr val="dk1"/>
              </a:solidFill>
              <a:latin typeface="Merriweather"/>
              <a:ea typeface="Merriweather"/>
              <a:cs typeface="Merriweather"/>
              <a:sym typeface="Merriweather"/>
            </a:endParaRPr>
          </a:p>
        </p:txBody>
      </p:sp>
      <p:sp>
        <p:nvSpPr>
          <p:cNvPr id="268" name="Google Shape;268;p27"/>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pic>
        <p:nvPicPr>
          <p:cNvPr id="273" name="Google Shape;273;p28"/>
          <p:cNvPicPr preferRelativeResize="0"/>
          <p:nvPr/>
        </p:nvPicPr>
        <p:blipFill rotWithShape="1">
          <a:blip r:embed="rId3">
            <a:alphaModFix/>
          </a:blip>
          <a:srcRect b="0" l="16698" r="16692" t="0"/>
          <a:stretch/>
        </p:blipFill>
        <p:spPr>
          <a:xfrm>
            <a:off x="6169300" y="1853900"/>
            <a:ext cx="2587500" cy="2585400"/>
          </a:xfrm>
          <a:prstGeom prst="ellipse">
            <a:avLst/>
          </a:prstGeom>
          <a:noFill/>
          <a:ln>
            <a:noFill/>
          </a:ln>
        </p:spPr>
      </p:pic>
      <p:sp>
        <p:nvSpPr>
          <p:cNvPr id="274" name="Google Shape;274;p28"/>
          <p:cNvSpPr/>
          <p:nvPr/>
        </p:nvSpPr>
        <p:spPr>
          <a:xfrm>
            <a:off x="6863550" y="4050125"/>
            <a:ext cx="2280300" cy="531900"/>
          </a:xfrm>
          <a:prstGeom prst="rect">
            <a:avLst/>
          </a:pr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28"/>
          <p:cNvSpPr txBox="1"/>
          <p:nvPr/>
        </p:nvSpPr>
        <p:spPr>
          <a:xfrm>
            <a:off x="6766338" y="4034825"/>
            <a:ext cx="2474700" cy="650700"/>
          </a:xfrm>
          <a:prstGeom prst="rect">
            <a:avLst/>
          </a:prstGeom>
          <a:noFill/>
          <a:ln>
            <a:noFill/>
          </a:ln>
        </p:spPr>
        <p:txBody>
          <a:bodyPr anchorCtr="0" anchor="ctr" bIns="91425" lIns="91425" spcFirstLastPara="1" rIns="91425" wrap="square" tIns="91425">
            <a:noAutofit/>
          </a:bodyPr>
          <a:lstStyle/>
          <a:p>
            <a:pPr indent="0" lvl="0" marL="139700" marR="0" rtl="0" algn="ctr">
              <a:lnSpc>
                <a:spcPct val="90000"/>
              </a:lnSpc>
              <a:spcBef>
                <a:spcPts val="800"/>
              </a:spcBef>
              <a:spcAft>
                <a:spcPts val="0"/>
              </a:spcAft>
              <a:buClr>
                <a:srgbClr val="000000"/>
              </a:buClr>
              <a:buSzPts val="2100"/>
              <a:buFont typeface="Arial"/>
              <a:buNone/>
            </a:pPr>
            <a:r>
              <a:rPr b="1" lang="en">
                <a:solidFill>
                  <a:srgbClr val="FFFFFF"/>
                </a:solidFill>
                <a:latin typeface="Merriweather Sans"/>
                <a:ea typeface="Merriweather Sans"/>
                <a:cs typeface="Merriweather Sans"/>
                <a:sym typeface="Merriweather Sans"/>
              </a:rPr>
              <a:t>UN Draft Norms</a:t>
            </a:r>
            <a:endParaRPr b="1">
              <a:solidFill>
                <a:srgbClr val="FFFFFF"/>
              </a:solidFill>
              <a:latin typeface="Merriweather Sans"/>
              <a:ea typeface="Merriweather Sans"/>
              <a:cs typeface="Merriweather Sans"/>
              <a:sym typeface="Merriweather Sans"/>
            </a:endParaRPr>
          </a:p>
          <a:p>
            <a:pPr indent="0" lvl="0" marL="139700" marR="0" rtl="0" algn="ctr">
              <a:lnSpc>
                <a:spcPct val="90000"/>
              </a:lnSpc>
              <a:spcBef>
                <a:spcPts val="800"/>
              </a:spcBef>
              <a:spcAft>
                <a:spcPts val="0"/>
              </a:spcAft>
              <a:buClr>
                <a:srgbClr val="000000"/>
              </a:buClr>
              <a:buSzPts val="2100"/>
              <a:buFont typeface="Arial"/>
              <a:buNone/>
            </a:pPr>
            <a:r>
              <a:t/>
            </a:r>
            <a:endParaRPr b="1" sz="600">
              <a:solidFill>
                <a:srgbClr val="FFFFFF"/>
              </a:solidFill>
              <a:latin typeface="Merriweather Sans"/>
              <a:ea typeface="Merriweather Sans"/>
              <a:cs typeface="Merriweather Sans"/>
              <a:sym typeface="Merriweather Sans"/>
            </a:endParaRPr>
          </a:p>
        </p:txBody>
      </p:sp>
      <p:sp>
        <p:nvSpPr>
          <p:cNvPr id="276" name="Google Shape;276;p28"/>
          <p:cNvSpPr txBox="1"/>
          <p:nvPr>
            <p:ph idx="4294967295" type="title"/>
          </p:nvPr>
        </p:nvSpPr>
        <p:spPr>
          <a:xfrm>
            <a:off x="628650" y="273850"/>
            <a:ext cx="68235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UN Draft Norms</a:t>
            </a:r>
            <a:endParaRPr b="1" sz="1100">
              <a:latin typeface="Merriweather Sans"/>
              <a:ea typeface="Merriweather Sans"/>
              <a:cs typeface="Merriweather Sans"/>
              <a:sym typeface="Merriweather Sans"/>
            </a:endParaRPr>
          </a:p>
        </p:txBody>
      </p:sp>
      <p:sp>
        <p:nvSpPr>
          <p:cNvPr id="277" name="Google Shape;277;p28"/>
          <p:cNvSpPr txBox="1"/>
          <p:nvPr>
            <p:ph idx="4294967295" type="body"/>
          </p:nvPr>
        </p:nvSpPr>
        <p:spPr>
          <a:xfrm>
            <a:off x="628650" y="1369225"/>
            <a:ext cx="52638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lang="en" sz="1800">
                <a:latin typeface="Merriweather"/>
                <a:ea typeface="Merriweather"/>
                <a:cs typeface="Merriweather"/>
                <a:sym typeface="Merriweather"/>
              </a:rPr>
              <a:t>Early 2000s aim develop a set of </a:t>
            </a:r>
            <a:r>
              <a:rPr lang="en" sz="1800">
                <a:solidFill>
                  <a:srgbClr val="4C97D0"/>
                </a:solidFill>
                <a:latin typeface="Merriweather"/>
                <a:ea typeface="Merriweather"/>
                <a:cs typeface="Merriweather"/>
                <a:sym typeface="Merriweather"/>
              </a:rPr>
              <a:t>Norms on the Responsibilities of Transnational Corporations and Other Business Enterprises with Regard to Human Rights </a:t>
            </a:r>
            <a:r>
              <a:rPr lang="en" sz="1800">
                <a:latin typeface="Merriweather"/>
                <a:ea typeface="Merriweather"/>
                <a:cs typeface="Merriweather"/>
                <a:sym typeface="Merriweather"/>
              </a:rPr>
              <a:t>(UN Draft Norms).</a:t>
            </a:r>
            <a:br>
              <a:rPr lang="en" sz="1800">
                <a:latin typeface="Merriweather"/>
                <a:ea typeface="Merriweather"/>
                <a:cs typeface="Merriweather"/>
                <a:sym typeface="Merriweather"/>
              </a:rPr>
            </a:br>
            <a:br>
              <a:rPr lang="en" sz="1800">
                <a:latin typeface="Merriweather"/>
                <a:ea typeface="Merriweather"/>
                <a:cs typeface="Merriweather"/>
                <a:sym typeface="Merriweather"/>
              </a:rPr>
            </a:br>
            <a:r>
              <a:rPr lang="en" sz="1800">
                <a:solidFill>
                  <a:srgbClr val="4C97D0"/>
                </a:solidFill>
                <a:latin typeface="Merriweather"/>
                <a:ea typeface="Merriweather"/>
                <a:cs typeface="Merriweather"/>
                <a:sym typeface="Merriweather"/>
              </a:rPr>
              <a:t>First UN attempt</a:t>
            </a:r>
            <a:r>
              <a:rPr lang="en" sz="1800">
                <a:latin typeface="Merriweather"/>
                <a:ea typeface="Merriweather"/>
                <a:cs typeface="Merriweather"/>
                <a:sym typeface="Merriweather"/>
              </a:rPr>
              <a:t> to identify human rights legal standards that would apply to corporations. </a:t>
            </a:r>
            <a:br>
              <a:rPr lang="en" sz="1800">
                <a:latin typeface="Merriweather"/>
                <a:ea typeface="Merriweather"/>
                <a:cs typeface="Merriweather"/>
                <a:sym typeface="Merriweather"/>
              </a:rPr>
            </a:br>
            <a:br>
              <a:rPr lang="en" sz="1800">
                <a:latin typeface="Merriweather"/>
                <a:ea typeface="Merriweather"/>
                <a:cs typeface="Merriweather"/>
                <a:sym typeface="Merriweather"/>
              </a:rPr>
            </a:br>
            <a:r>
              <a:rPr lang="en" sz="1800">
                <a:latin typeface="Merriweather"/>
                <a:ea typeface="Merriweather"/>
                <a:cs typeface="Merriweather"/>
                <a:sym typeface="Merriweather"/>
              </a:rPr>
              <a:t>The UN Commission on Human Rights resolution </a:t>
            </a:r>
            <a:r>
              <a:rPr lang="en" sz="1800">
                <a:solidFill>
                  <a:srgbClr val="4C97D0"/>
                </a:solidFill>
                <a:latin typeface="Merriweather"/>
                <a:ea typeface="Merriweather"/>
                <a:cs typeface="Merriweather"/>
                <a:sym typeface="Merriweather"/>
              </a:rPr>
              <a:t>refused </a:t>
            </a:r>
            <a:r>
              <a:rPr lang="en" sz="1800">
                <a:latin typeface="Merriweather"/>
                <a:ea typeface="Merriweather"/>
                <a:cs typeface="Merriweather"/>
                <a:sym typeface="Merriweather"/>
              </a:rPr>
              <a:t>to grant the norms legal status.</a:t>
            </a:r>
            <a:br>
              <a:rPr lang="en" sz="1600">
                <a:latin typeface="Merriweather"/>
                <a:ea typeface="Merriweather"/>
                <a:cs typeface="Merriweather"/>
                <a:sym typeface="Merriweather"/>
              </a:rPr>
            </a:br>
            <a:br>
              <a:rPr lang="en" sz="1600">
                <a:latin typeface="Merriweather"/>
                <a:ea typeface="Merriweather"/>
                <a:cs typeface="Merriweather"/>
                <a:sym typeface="Merriweather"/>
              </a:rPr>
            </a:br>
            <a:endParaRPr sz="1600">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i="0" sz="1600" u="none" cap="none" strike="noStrike">
              <a:solidFill>
                <a:schemeClr val="dk1"/>
              </a:solidFill>
              <a:latin typeface="Merriweather"/>
              <a:ea typeface="Merriweather"/>
              <a:cs typeface="Merriweather"/>
              <a:sym typeface="Merriweather"/>
            </a:endParaRPr>
          </a:p>
        </p:txBody>
      </p:sp>
      <p:sp>
        <p:nvSpPr>
          <p:cNvPr id="278" name="Google Shape;278;p28"/>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pic>
        <p:nvPicPr>
          <p:cNvPr id="283" name="Google Shape;283;p29"/>
          <p:cNvPicPr preferRelativeResize="0"/>
          <p:nvPr/>
        </p:nvPicPr>
        <p:blipFill rotWithShape="1">
          <a:blip r:embed="rId3">
            <a:alphaModFix/>
          </a:blip>
          <a:srcRect b="0" l="16249" r="16242" t="0"/>
          <a:stretch/>
        </p:blipFill>
        <p:spPr>
          <a:xfrm>
            <a:off x="6169300" y="1853900"/>
            <a:ext cx="2587500" cy="2585400"/>
          </a:xfrm>
          <a:prstGeom prst="ellipse">
            <a:avLst/>
          </a:prstGeom>
          <a:noFill/>
          <a:ln>
            <a:noFill/>
          </a:ln>
        </p:spPr>
      </p:pic>
      <p:sp>
        <p:nvSpPr>
          <p:cNvPr id="284" name="Google Shape;284;p29"/>
          <p:cNvSpPr txBox="1"/>
          <p:nvPr>
            <p:ph idx="4294967295" type="title"/>
          </p:nvPr>
        </p:nvSpPr>
        <p:spPr>
          <a:xfrm>
            <a:off x="628650" y="273850"/>
            <a:ext cx="68235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Special Representative on Business and Human Rights</a:t>
            </a:r>
            <a:endParaRPr b="1" sz="1100">
              <a:latin typeface="Merriweather Sans"/>
              <a:ea typeface="Merriweather Sans"/>
              <a:cs typeface="Merriweather Sans"/>
              <a:sym typeface="Merriweather Sans"/>
            </a:endParaRPr>
          </a:p>
        </p:txBody>
      </p:sp>
      <p:sp>
        <p:nvSpPr>
          <p:cNvPr id="285" name="Google Shape;285;p29"/>
          <p:cNvSpPr txBox="1"/>
          <p:nvPr>
            <p:ph idx="4294967295" type="body"/>
          </p:nvPr>
        </p:nvSpPr>
        <p:spPr>
          <a:xfrm>
            <a:off x="628650" y="1369225"/>
            <a:ext cx="52638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b="1" lang="en" sz="1800">
                <a:solidFill>
                  <a:srgbClr val="4C97D0"/>
                </a:solidFill>
                <a:latin typeface="Merriweather"/>
                <a:ea typeface="Merriweather"/>
                <a:cs typeface="Merriweather"/>
                <a:sym typeface="Merriweather"/>
              </a:rPr>
              <a:t>2005:</a:t>
            </a:r>
            <a:r>
              <a:rPr lang="en" sz="1800">
                <a:latin typeface="Merriweather"/>
                <a:ea typeface="Merriweather"/>
                <a:cs typeface="Merriweather"/>
                <a:sym typeface="Merriweather"/>
              </a:rPr>
              <a:t> UN Human Rights Council appointed John Ruggie as Special Representative on Business and Human Rights.</a:t>
            </a:r>
            <a:br>
              <a:rPr lang="en" sz="1800">
                <a:latin typeface="Merriweather"/>
                <a:ea typeface="Merriweather"/>
                <a:cs typeface="Merriweather"/>
                <a:sym typeface="Merriweather"/>
              </a:rPr>
            </a:br>
            <a:br>
              <a:rPr lang="en" sz="1800">
                <a:latin typeface="Merriweather"/>
                <a:ea typeface="Merriweather"/>
                <a:cs typeface="Merriweather"/>
                <a:sym typeface="Merriweather"/>
              </a:rPr>
            </a:br>
            <a:r>
              <a:rPr b="1" lang="en" sz="1800">
                <a:solidFill>
                  <a:srgbClr val="4C97D0"/>
                </a:solidFill>
                <a:latin typeface="Merriweather"/>
                <a:ea typeface="Merriweather"/>
                <a:cs typeface="Merriweather"/>
                <a:sym typeface="Merriweather"/>
              </a:rPr>
              <a:t>Limited mandate:</a:t>
            </a:r>
            <a:r>
              <a:rPr b="1" lang="en" sz="1800">
                <a:latin typeface="Merriweather"/>
                <a:ea typeface="Merriweather"/>
                <a:cs typeface="Merriweather"/>
                <a:sym typeface="Merriweather"/>
              </a:rPr>
              <a:t> </a:t>
            </a:r>
            <a:r>
              <a:rPr lang="en" sz="1800">
                <a:latin typeface="Merriweather"/>
                <a:ea typeface="Merriweather"/>
                <a:cs typeface="Merriweather"/>
                <a:sym typeface="Merriweather"/>
              </a:rPr>
              <a:t>identification and clarification of standards of corporate accountability with respect to human rights and the identification of state and corporate best practices. </a:t>
            </a:r>
            <a:br>
              <a:rPr lang="en" sz="1600">
                <a:latin typeface="Merriweather"/>
                <a:ea typeface="Merriweather"/>
                <a:cs typeface="Merriweather"/>
                <a:sym typeface="Merriweather"/>
              </a:rPr>
            </a:br>
            <a:br>
              <a:rPr lang="en" sz="1600">
                <a:latin typeface="Merriweather"/>
                <a:ea typeface="Merriweather"/>
                <a:cs typeface="Merriweather"/>
                <a:sym typeface="Merriweather"/>
              </a:rPr>
            </a:br>
            <a:endParaRPr sz="1600">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i="0" sz="1600" u="none" cap="none" strike="noStrike">
              <a:solidFill>
                <a:schemeClr val="dk1"/>
              </a:solidFill>
              <a:latin typeface="Merriweather"/>
              <a:ea typeface="Merriweather"/>
              <a:cs typeface="Merriweather"/>
              <a:sym typeface="Merriweather"/>
            </a:endParaRPr>
          </a:p>
        </p:txBody>
      </p:sp>
      <p:sp>
        <p:nvSpPr>
          <p:cNvPr id="286" name="Google Shape;286;p29"/>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pic>
        <p:nvPicPr>
          <p:cNvPr id="291" name="Google Shape;291;p30"/>
          <p:cNvPicPr preferRelativeResize="0"/>
          <p:nvPr/>
        </p:nvPicPr>
        <p:blipFill rotWithShape="1">
          <a:blip r:embed="rId3">
            <a:alphaModFix/>
          </a:blip>
          <a:srcRect b="0" l="16249" r="16242" t="0"/>
          <a:stretch/>
        </p:blipFill>
        <p:spPr>
          <a:xfrm>
            <a:off x="6169300" y="1853900"/>
            <a:ext cx="2587500" cy="2585400"/>
          </a:xfrm>
          <a:prstGeom prst="ellipse">
            <a:avLst/>
          </a:prstGeom>
          <a:noFill/>
          <a:ln>
            <a:noFill/>
          </a:ln>
        </p:spPr>
      </p:pic>
      <p:sp>
        <p:nvSpPr>
          <p:cNvPr id="292" name="Google Shape;292;p30"/>
          <p:cNvSpPr txBox="1"/>
          <p:nvPr>
            <p:ph idx="4294967295" type="title"/>
          </p:nvPr>
        </p:nvSpPr>
        <p:spPr>
          <a:xfrm>
            <a:off x="628650" y="273850"/>
            <a:ext cx="68235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Special Representative on Business and Human Rights</a:t>
            </a:r>
            <a:endParaRPr b="1" sz="1100">
              <a:latin typeface="Merriweather Sans"/>
              <a:ea typeface="Merriweather Sans"/>
              <a:cs typeface="Merriweather Sans"/>
              <a:sym typeface="Merriweather Sans"/>
            </a:endParaRPr>
          </a:p>
        </p:txBody>
      </p:sp>
      <p:sp>
        <p:nvSpPr>
          <p:cNvPr id="293" name="Google Shape;293;p30"/>
          <p:cNvSpPr txBox="1"/>
          <p:nvPr>
            <p:ph idx="4294967295" type="body"/>
          </p:nvPr>
        </p:nvSpPr>
        <p:spPr>
          <a:xfrm>
            <a:off x="628650" y="1369225"/>
            <a:ext cx="52638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t/>
            </a:r>
            <a:endParaRPr b="1" sz="1800">
              <a:solidFill>
                <a:srgbClr val="4C97D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rPr b="1" lang="en" sz="1800">
                <a:solidFill>
                  <a:srgbClr val="4C97D0"/>
                </a:solidFill>
                <a:latin typeface="Merriweather"/>
                <a:ea typeface="Merriweather"/>
                <a:cs typeface="Merriweather"/>
                <a:sym typeface="Merriweather"/>
              </a:rPr>
              <a:t>First three years: </a:t>
            </a:r>
            <a:r>
              <a:rPr b="1" lang="en" sz="1800">
                <a:solidFill>
                  <a:srgbClr val="111111"/>
                </a:solidFill>
                <a:latin typeface="Merriweather"/>
                <a:ea typeface="Merriweather"/>
                <a:cs typeface="Merriweather"/>
                <a:sym typeface="Merriweather"/>
              </a:rPr>
              <a:t>protect, respect and remedy framework.</a:t>
            </a:r>
            <a:br>
              <a:rPr b="1" lang="en" sz="1800">
                <a:solidFill>
                  <a:srgbClr val="111111"/>
                </a:solidFill>
                <a:latin typeface="Merriweather"/>
                <a:ea typeface="Merriweather"/>
                <a:cs typeface="Merriweather"/>
                <a:sym typeface="Merriweather"/>
              </a:rPr>
            </a:br>
            <a:br>
              <a:rPr b="1" lang="en" sz="1800">
                <a:solidFill>
                  <a:srgbClr val="111111"/>
                </a:solidFill>
                <a:latin typeface="Merriweather"/>
                <a:ea typeface="Merriweather"/>
                <a:cs typeface="Merriweather"/>
                <a:sym typeface="Merriweather"/>
              </a:rPr>
            </a:br>
            <a:r>
              <a:rPr b="1" lang="en" sz="1800">
                <a:solidFill>
                  <a:srgbClr val="4C97D0"/>
                </a:solidFill>
                <a:latin typeface="Merriweather"/>
                <a:ea typeface="Merriweather"/>
                <a:cs typeface="Merriweather"/>
                <a:sym typeface="Merriweather"/>
              </a:rPr>
              <a:t>Consultations</a:t>
            </a:r>
            <a:r>
              <a:rPr b="1" lang="en" sz="1800">
                <a:solidFill>
                  <a:srgbClr val="111111"/>
                </a:solidFill>
                <a:latin typeface="Merriweather"/>
                <a:ea typeface="Merriweather"/>
                <a:cs typeface="Merriweather"/>
                <a:sym typeface="Merriweather"/>
              </a:rPr>
              <a:t> with governments, businesses, and civil society groups. </a:t>
            </a:r>
            <a:br>
              <a:rPr b="1" lang="en" sz="1800">
                <a:solidFill>
                  <a:srgbClr val="111111"/>
                </a:solidFill>
                <a:latin typeface="Merriweather"/>
                <a:ea typeface="Merriweather"/>
                <a:cs typeface="Merriweather"/>
                <a:sym typeface="Merriweather"/>
              </a:rPr>
            </a:br>
            <a:br>
              <a:rPr b="1" lang="en" sz="1800">
                <a:solidFill>
                  <a:srgbClr val="111111"/>
                </a:solidFill>
                <a:latin typeface="Merriweather"/>
                <a:ea typeface="Merriweather"/>
                <a:cs typeface="Merriweather"/>
                <a:sym typeface="Merriweather"/>
              </a:rPr>
            </a:br>
            <a:r>
              <a:rPr b="1" lang="en" sz="1800">
                <a:solidFill>
                  <a:srgbClr val="111111"/>
                </a:solidFill>
                <a:latin typeface="Merriweather"/>
                <a:ea typeface="Merriweather"/>
                <a:cs typeface="Merriweather"/>
                <a:sym typeface="Merriweather"/>
              </a:rPr>
              <a:t>Extension of the mandate to operationalise the </a:t>
            </a:r>
            <a:r>
              <a:rPr b="1" lang="en" sz="1800">
                <a:solidFill>
                  <a:srgbClr val="4C97D0"/>
                </a:solidFill>
                <a:latin typeface="Merriweather"/>
                <a:ea typeface="Merriweather"/>
                <a:cs typeface="Merriweather"/>
                <a:sym typeface="Merriweather"/>
              </a:rPr>
              <a:t>protect, respect and remedy</a:t>
            </a:r>
            <a:r>
              <a:rPr b="1" lang="en" sz="1800">
                <a:solidFill>
                  <a:srgbClr val="111111"/>
                </a:solidFill>
                <a:latin typeface="Merriweather"/>
                <a:ea typeface="Merriweather"/>
                <a:cs typeface="Merriweather"/>
                <a:sym typeface="Merriweather"/>
              </a:rPr>
              <a:t> framework.</a:t>
            </a:r>
            <a:br>
              <a:rPr lang="en" sz="1600">
                <a:solidFill>
                  <a:srgbClr val="111111"/>
                </a:solidFill>
                <a:latin typeface="Merriweather"/>
                <a:ea typeface="Merriweather"/>
                <a:cs typeface="Merriweather"/>
                <a:sym typeface="Merriweather"/>
              </a:rPr>
            </a:br>
            <a:br>
              <a:rPr lang="en" sz="1600">
                <a:solidFill>
                  <a:srgbClr val="111111"/>
                </a:solidFill>
                <a:latin typeface="Merriweather"/>
                <a:ea typeface="Merriweather"/>
                <a:cs typeface="Merriweather"/>
                <a:sym typeface="Merriweather"/>
              </a:rPr>
            </a:br>
            <a:endParaRPr sz="1600">
              <a:solidFill>
                <a:srgbClr val="111111"/>
              </a:solidFill>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i="0" sz="1600" u="none" cap="none" strike="noStrike">
              <a:solidFill>
                <a:schemeClr val="dk1"/>
              </a:solidFill>
              <a:latin typeface="Merriweather"/>
              <a:ea typeface="Merriweather"/>
              <a:cs typeface="Merriweather"/>
              <a:sym typeface="Merriweather"/>
            </a:endParaRPr>
          </a:p>
        </p:txBody>
      </p:sp>
      <p:sp>
        <p:nvSpPr>
          <p:cNvPr id="294" name="Google Shape;294;p30"/>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31"/>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00" name="Google Shape;300;p31"/>
          <p:cNvSpPr txBox="1"/>
          <p:nvPr>
            <p:ph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Business and Human Rights (UN)</a:t>
            </a:r>
            <a:endParaRPr sz="1100">
              <a:solidFill>
                <a:srgbClr val="FFFFFF"/>
              </a:solidFill>
              <a:latin typeface="Merriweather Sans"/>
              <a:ea typeface="Merriweather Sans"/>
              <a:cs typeface="Merriweather Sans"/>
              <a:sym typeface="Merriweather Sans"/>
            </a:endParaRPr>
          </a:p>
        </p:txBody>
      </p:sp>
      <p:grpSp>
        <p:nvGrpSpPr>
          <p:cNvPr id="301" name="Google Shape;301;p31"/>
          <p:cNvGrpSpPr/>
          <p:nvPr/>
        </p:nvGrpSpPr>
        <p:grpSpPr>
          <a:xfrm>
            <a:off x="2744525" y="1863400"/>
            <a:ext cx="1658300" cy="1730379"/>
            <a:chOff x="4281475" y="1856274"/>
            <a:chExt cx="1658300" cy="1730379"/>
          </a:xfrm>
        </p:grpSpPr>
        <p:sp>
          <p:nvSpPr>
            <p:cNvPr id="302" name="Google Shape;302;p31"/>
            <p:cNvSpPr/>
            <p:nvPr/>
          </p:nvSpPr>
          <p:spPr>
            <a:xfrm>
              <a:off x="4281475" y="3081749"/>
              <a:ext cx="16173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3" name="Google Shape;303;p31"/>
            <p:cNvGrpSpPr/>
            <p:nvPr/>
          </p:nvGrpSpPr>
          <p:grpSpPr>
            <a:xfrm>
              <a:off x="4526679" y="1856274"/>
              <a:ext cx="1413096" cy="1730379"/>
              <a:chOff x="4526679" y="1856274"/>
              <a:chExt cx="1413096" cy="1730379"/>
            </a:xfrm>
          </p:grpSpPr>
          <p:grpSp>
            <p:nvGrpSpPr>
              <p:cNvPr id="304" name="Google Shape;304;p31"/>
              <p:cNvGrpSpPr/>
              <p:nvPr/>
            </p:nvGrpSpPr>
            <p:grpSpPr>
              <a:xfrm>
                <a:off x="4808316" y="2800065"/>
                <a:ext cx="92400" cy="411825"/>
                <a:chOff x="845575" y="2563700"/>
                <a:chExt cx="92400" cy="411825"/>
              </a:xfrm>
            </p:grpSpPr>
            <p:cxnSp>
              <p:nvCxnSpPr>
                <p:cNvPr id="305" name="Google Shape;305;p3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06" name="Google Shape;306;p3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7" name="Google Shape;307;p31"/>
              <p:cNvSpPr txBox="1"/>
              <p:nvPr/>
            </p:nvSpPr>
            <p:spPr>
              <a:xfrm>
                <a:off x="4526679" y="321525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1994</a:t>
                </a:r>
                <a:endParaRPr b="1" sz="1200">
                  <a:latin typeface="Merriweather"/>
                  <a:ea typeface="Merriweather"/>
                  <a:cs typeface="Merriweather"/>
                  <a:sym typeface="Merriweather"/>
                </a:endParaRPr>
              </a:p>
            </p:txBody>
          </p:sp>
          <p:sp>
            <p:nvSpPr>
              <p:cNvPr id="308" name="Google Shape;308;p31"/>
              <p:cNvSpPr txBox="1"/>
              <p:nvPr/>
            </p:nvSpPr>
            <p:spPr>
              <a:xfrm>
                <a:off x="4736775" y="1856274"/>
                <a:ext cx="120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The draft was finally abandoned and the UNCTC was dismantled</a:t>
                </a:r>
                <a:endParaRPr b="1" sz="800">
                  <a:latin typeface="Merriweather"/>
                  <a:ea typeface="Merriweather"/>
                  <a:cs typeface="Merriweather"/>
                  <a:sym typeface="Merriweather"/>
                </a:endParaRPr>
              </a:p>
            </p:txBody>
          </p:sp>
        </p:grpSp>
      </p:grpSp>
      <p:grpSp>
        <p:nvGrpSpPr>
          <p:cNvPr id="309" name="Google Shape;309;p31"/>
          <p:cNvGrpSpPr/>
          <p:nvPr/>
        </p:nvGrpSpPr>
        <p:grpSpPr>
          <a:xfrm>
            <a:off x="3984460" y="2709722"/>
            <a:ext cx="2721140" cy="1735653"/>
            <a:chOff x="6435810" y="2702596"/>
            <a:chExt cx="2721140" cy="1735653"/>
          </a:xfrm>
        </p:grpSpPr>
        <p:sp>
          <p:nvSpPr>
            <p:cNvPr id="310" name="Google Shape;310;p31"/>
            <p:cNvSpPr/>
            <p:nvPr/>
          </p:nvSpPr>
          <p:spPr>
            <a:xfrm>
              <a:off x="6807650" y="3079475"/>
              <a:ext cx="23493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1" name="Google Shape;311;p31"/>
            <p:cNvGrpSpPr/>
            <p:nvPr/>
          </p:nvGrpSpPr>
          <p:grpSpPr>
            <a:xfrm>
              <a:off x="6435810" y="2702596"/>
              <a:ext cx="1899365" cy="1735653"/>
              <a:chOff x="6435810" y="2702596"/>
              <a:chExt cx="1899365" cy="1735653"/>
            </a:xfrm>
          </p:grpSpPr>
          <p:grpSp>
            <p:nvGrpSpPr>
              <p:cNvPr id="312" name="Google Shape;312;p31"/>
              <p:cNvGrpSpPr/>
              <p:nvPr/>
            </p:nvGrpSpPr>
            <p:grpSpPr>
              <a:xfrm rot="10800000">
                <a:off x="6760035" y="3079467"/>
                <a:ext cx="92400" cy="411825"/>
                <a:chOff x="2070100" y="2563700"/>
                <a:chExt cx="92400" cy="411825"/>
              </a:xfrm>
            </p:grpSpPr>
            <p:cxnSp>
              <p:nvCxnSpPr>
                <p:cNvPr id="313" name="Google Shape;313;p3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14" name="Google Shape;314;p3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 name="Google Shape;315;p31"/>
              <p:cNvSpPr txBox="1"/>
              <p:nvPr/>
            </p:nvSpPr>
            <p:spPr>
              <a:xfrm>
                <a:off x="6435810"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2000</a:t>
                </a:r>
                <a:endParaRPr b="1" sz="1200">
                  <a:latin typeface="Merriweather"/>
                  <a:ea typeface="Merriweather"/>
                  <a:cs typeface="Merriweather"/>
                  <a:sym typeface="Merriweather"/>
                </a:endParaRPr>
              </a:p>
            </p:txBody>
          </p:sp>
          <p:sp>
            <p:nvSpPr>
              <p:cNvPr id="316" name="Google Shape;316;p31"/>
              <p:cNvSpPr txBox="1"/>
              <p:nvPr/>
            </p:nvSpPr>
            <p:spPr>
              <a:xfrm>
                <a:off x="6676774" y="3494449"/>
                <a:ext cx="16584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Merriweather"/>
                    <a:ea typeface="Merriweather"/>
                    <a:cs typeface="Merriweather"/>
                    <a:sym typeface="Merriweather"/>
                  </a:rPr>
                  <a:t>UN Global Compact (10 Principles) &amp;</a:t>
                </a:r>
                <a:endParaRPr b="1" sz="800">
                  <a:latin typeface="Merriweather"/>
                  <a:ea typeface="Merriweather"/>
                  <a:cs typeface="Merriweather"/>
                  <a:sym typeface="Merriweather"/>
                </a:endParaRPr>
              </a:p>
              <a:p>
                <a:pPr indent="0" lvl="0" marL="0" rtl="0" algn="l">
                  <a:spcBef>
                    <a:spcPts val="0"/>
                  </a:spcBef>
                  <a:spcAft>
                    <a:spcPts val="0"/>
                  </a:spcAft>
                  <a:buNone/>
                </a:pPr>
                <a:r>
                  <a:t/>
                </a:r>
                <a:endParaRPr b="1" sz="800">
                  <a:latin typeface="Merriweather"/>
                  <a:ea typeface="Merriweather"/>
                  <a:cs typeface="Merriweather"/>
                  <a:sym typeface="Merriweather"/>
                </a:endParaRPr>
              </a:p>
              <a:p>
                <a:pPr indent="0" lvl="0" marL="0" rtl="0" algn="l">
                  <a:spcBef>
                    <a:spcPts val="0"/>
                  </a:spcBef>
                  <a:spcAft>
                    <a:spcPts val="1600"/>
                  </a:spcAft>
                  <a:buNone/>
                </a:pPr>
                <a:r>
                  <a:rPr lang="en" sz="800">
                    <a:latin typeface="Merriweather"/>
                    <a:ea typeface="Merriweather"/>
                    <a:cs typeface="Merriweather"/>
                    <a:sym typeface="Merriweather"/>
                  </a:rPr>
                  <a:t>Norms on the Responsibilities of Transnational Corporations and Other Business Enterprises with Regard to Human Rights (</a:t>
                </a:r>
                <a:r>
                  <a:rPr b="1" lang="en" sz="800">
                    <a:latin typeface="Merriweather"/>
                    <a:ea typeface="Merriweather"/>
                    <a:cs typeface="Merriweather"/>
                    <a:sym typeface="Merriweather"/>
                  </a:rPr>
                  <a:t>UN Draft Norms</a:t>
                </a:r>
                <a:r>
                  <a:rPr lang="en" sz="800">
                    <a:latin typeface="Merriweather"/>
                    <a:ea typeface="Merriweather"/>
                    <a:cs typeface="Merriweather"/>
                    <a:sym typeface="Merriweather"/>
                  </a:rPr>
                  <a:t>)</a:t>
                </a:r>
                <a:endParaRPr b="1" sz="800">
                  <a:latin typeface="Merriweather"/>
                  <a:ea typeface="Merriweather"/>
                  <a:cs typeface="Merriweather"/>
                  <a:sym typeface="Merriweather"/>
                </a:endParaRPr>
              </a:p>
            </p:txBody>
          </p:sp>
        </p:grpSp>
      </p:grpSp>
      <p:grpSp>
        <p:nvGrpSpPr>
          <p:cNvPr id="317" name="Google Shape;317;p31"/>
          <p:cNvGrpSpPr/>
          <p:nvPr/>
        </p:nvGrpSpPr>
        <p:grpSpPr>
          <a:xfrm>
            <a:off x="483041" y="1695300"/>
            <a:ext cx="1689709" cy="1898489"/>
            <a:chOff x="495991" y="1688174"/>
            <a:chExt cx="1689709" cy="1898489"/>
          </a:xfrm>
        </p:grpSpPr>
        <p:sp>
          <p:nvSpPr>
            <p:cNvPr id="318" name="Google Shape;318;p31"/>
            <p:cNvSpPr/>
            <p:nvPr/>
          </p:nvSpPr>
          <p:spPr>
            <a:xfrm>
              <a:off x="932600" y="3079474"/>
              <a:ext cx="12531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9" name="Google Shape;319;p31"/>
            <p:cNvGrpSpPr/>
            <p:nvPr/>
          </p:nvGrpSpPr>
          <p:grpSpPr>
            <a:xfrm>
              <a:off x="495991" y="1688174"/>
              <a:ext cx="1500434" cy="1898489"/>
              <a:chOff x="495991" y="1688174"/>
              <a:chExt cx="1500434" cy="1898489"/>
            </a:xfrm>
          </p:grpSpPr>
          <p:sp>
            <p:nvSpPr>
              <p:cNvPr id="320" name="Google Shape;320;p31"/>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1970s</a:t>
                </a:r>
                <a:endParaRPr b="1" sz="1200">
                  <a:latin typeface="Merriweather"/>
                  <a:ea typeface="Merriweather"/>
                  <a:cs typeface="Merriweather"/>
                  <a:sym typeface="Merriweather"/>
                </a:endParaRPr>
              </a:p>
            </p:txBody>
          </p:sp>
          <p:grpSp>
            <p:nvGrpSpPr>
              <p:cNvPr id="321" name="Google Shape;321;p31"/>
              <p:cNvGrpSpPr/>
              <p:nvPr/>
            </p:nvGrpSpPr>
            <p:grpSpPr>
              <a:xfrm>
                <a:off x="881025" y="2800065"/>
                <a:ext cx="92400" cy="411825"/>
                <a:chOff x="845575" y="2563700"/>
                <a:chExt cx="92400" cy="411825"/>
              </a:xfrm>
            </p:grpSpPr>
            <p:cxnSp>
              <p:nvCxnSpPr>
                <p:cNvPr id="322" name="Google Shape;322;p3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23" name="Google Shape;323;p3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4" name="Google Shape;324;p31"/>
              <p:cNvSpPr txBox="1"/>
              <p:nvPr/>
            </p:nvSpPr>
            <p:spPr>
              <a:xfrm>
                <a:off x="823125" y="1688174"/>
                <a:ext cx="1173300" cy="11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UN Commission on Transnational Corporations and</a:t>
                </a:r>
                <a:br>
                  <a:rPr lang="en" sz="800">
                    <a:latin typeface="Merriweather"/>
                    <a:ea typeface="Merriweather"/>
                    <a:cs typeface="Merriweather"/>
                    <a:sym typeface="Merriweather"/>
                  </a:rPr>
                </a:br>
                <a:br>
                  <a:rPr lang="en" sz="800">
                    <a:latin typeface="Merriweather"/>
                    <a:ea typeface="Merriweather"/>
                    <a:cs typeface="Merriweather"/>
                    <a:sym typeface="Merriweather"/>
                  </a:rPr>
                </a:br>
                <a:r>
                  <a:rPr lang="en" sz="800">
                    <a:latin typeface="Merriweather"/>
                    <a:ea typeface="Merriweather"/>
                    <a:cs typeface="Merriweather"/>
                    <a:sym typeface="Merriweather"/>
                  </a:rPr>
                  <a:t> UN Centre for Transnational Corporations (UNCTC)</a:t>
                </a:r>
                <a:endParaRPr sz="800">
                  <a:latin typeface="Merriweather"/>
                  <a:ea typeface="Merriweather"/>
                  <a:cs typeface="Merriweather"/>
                  <a:sym typeface="Merriweather"/>
                </a:endParaRPr>
              </a:p>
            </p:txBody>
          </p:sp>
        </p:grpSp>
      </p:grpSp>
      <p:grpSp>
        <p:nvGrpSpPr>
          <p:cNvPr id="325" name="Google Shape;325;p31"/>
          <p:cNvGrpSpPr/>
          <p:nvPr/>
        </p:nvGrpSpPr>
        <p:grpSpPr>
          <a:xfrm>
            <a:off x="1812828" y="2709725"/>
            <a:ext cx="1487347" cy="1732500"/>
            <a:chOff x="2525603" y="2702599"/>
            <a:chExt cx="1487347" cy="1732500"/>
          </a:xfrm>
        </p:grpSpPr>
        <p:sp>
          <p:nvSpPr>
            <p:cNvPr id="326" name="Google Shape;326;p31"/>
            <p:cNvSpPr/>
            <p:nvPr/>
          </p:nvSpPr>
          <p:spPr>
            <a:xfrm>
              <a:off x="2890950" y="3079474"/>
              <a:ext cx="11220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7" name="Google Shape;327;p31"/>
            <p:cNvGrpSpPr/>
            <p:nvPr/>
          </p:nvGrpSpPr>
          <p:grpSpPr>
            <a:xfrm>
              <a:off x="2525603" y="2702599"/>
              <a:ext cx="1347997" cy="1732500"/>
              <a:chOff x="2525603" y="2702599"/>
              <a:chExt cx="1347997" cy="1732500"/>
            </a:xfrm>
          </p:grpSpPr>
          <p:sp>
            <p:nvSpPr>
              <p:cNvPr id="328" name="Google Shape;328;p31"/>
              <p:cNvSpPr txBox="1"/>
              <p:nvPr/>
            </p:nvSpPr>
            <p:spPr>
              <a:xfrm>
                <a:off x="2525603" y="2702599"/>
                <a:ext cx="11661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1983-1990s</a:t>
                </a:r>
                <a:endParaRPr b="1" sz="1200">
                  <a:latin typeface="Merriweather"/>
                  <a:ea typeface="Merriweather"/>
                  <a:cs typeface="Merriweather"/>
                  <a:sym typeface="Merriweather"/>
                </a:endParaRPr>
              </a:p>
            </p:txBody>
          </p:sp>
          <p:grpSp>
            <p:nvGrpSpPr>
              <p:cNvPr id="329" name="Google Shape;329;p31"/>
              <p:cNvGrpSpPr/>
              <p:nvPr/>
            </p:nvGrpSpPr>
            <p:grpSpPr>
              <a:xfrm rot="10800000">
                <a:off x="2849073" y="3079467"/>
                <a:ext cx="92400" cy="411825"/>
                <a:chOff x="2070100" y="2563700"/>
                <a:chExt cx="92400" cy="411825"/>
              </a:xfrm>
            </p:grpSpPr>
            <p:cxnSp>
              <p:nvCxnSpPr>
                <p:cNvPr id="330" name="Google Shape;330;p3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31" name="Google Shape;331;p3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2" name="Google Shape;332;p31"/>
              <p:cNvSpPr txBox="1"/>
              <p:nvPr/>
            </p:nvSpPr>
            <p:spPr>
              <a:xfrm>
                <a:off x="2707500" y="3491299"/>
                <a:ext cx="1166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Discussion of the draft Code of Conduct on Transnational Corporations</a:t>
                </a:r>
                <a:endParaRPr sz="800">
                  <a:latin typeface="Merriweather"/>
                  <a:ea typeface="Merriweather"/>
                  <a:cs typeface="Merriweather"/>
                  <a:sym typeface="Merriweather"/>
                </a:endParaRPr>
              </a:p>
            </p:txBody>
          </p:sp>
        </p:grpSp>
      </p:grpSp>
      <p:grpSp>
        <p:nvGrpSpPr>
          <p:cNvPr id="333" name="Google Shape;333;p31"/>
          <p:cNvGrpSpPr/>
          <p:nvPr/>
        </p:nvGrpSpPr>
        <p:grpSpPr>
          <a:xfrm>
            <a:off x="5580529" y="1863400"/>
            <a:ext cx="1413096" cy="1730379"/>
            <a:chOff x="4526679" y="1856274"/>
            <a:chExt cx="1413096" cy="1730379"/>
          </a:xfrm>
        </p:grpSpPr>
        <p:sp>
          <p:nvSpPr>
            <p:cNvPr id="334" name="Google Shape;334;p31"/>
            <p:cNvSpPr/>
            <p:nvPr/>
          </p:nvSpPr>
          <p:spPr>
            <a:xfrm>
              <a:off x="4854525" y="3081749"/>
              <a:ext cx="10443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5" name="Google Shape;335;p31"/>
            <p:cNvGrpSpPr/>
            <p:nvPr/>
          </p:nvGrpSpPr>
          <p:grpSpPr>
            <a:xfrm>
              <a:off x="4526679" y="1856274"/>
              <a:ext cx="1413096" cy="1730379"/>
              <a:chOff x="4526679" y="1856274"/>
              <a:chExt cx="1413096" cy="1730379"/>
            </a:xfrm>
          </p:grpSpPr>
          <p:grpSp>
            <p:nvGrpSpPr>
              <p:cNvPr id="336" name="Google Shape;336;p31"/>
              <p:cNvGrpSpPr/>
              <p:nvPr/>
            </p:nvGrpSpPr>
            <p:grpSpPr>
              <a:xfrm>
                <a:off x="4808316" y="2800065"/>
                <a:ext cx="92400" cy="411825"/>
                <a:chOff x="845575" y="2563700"/>
                <a:chExt cx="92400" cy="411825"/>
              </a:xfrm>
            </p:grpSpPr>
            <p:cxnSp>
              <p:nvCxnSpPr>
                <p:cNvPr id="337" name="Google Shape;337;p3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38" name="Google Shape;338;p3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 name="Google Shape;339;p31"/>
              <p:cNvSpPr txBox="1"/>
              <p:nvPr/>
            </p:nvSpPr>
            <p:spPr>
              <a:xfrm>
                <a:off x="4526679" y="321525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2005</a:t>
                </a:r>
                <a:endParaRPr b="1" sz="1200">
                  <a:latin typeface="Merriweather"/>
                  <a:ea typeface="Merriweather"/>
                  <a:cs typeface="Merriweather"/>
                  <a:sym typeface="Merriweather"/>
                </a:endParaRPr>
              </a:p>
            </p:txBody>
          </p:sp>
          <p:sp>
            <p:nvSpPr>
              <p:cNvPr id="340" name="Google Shape;340;p31"/>
              <p:cNvSpPr txBox="1"/>
              <p:nvPr/>
            </p:nvSpPr>
            <p:spPr>
              <a:xfrm>
                <a:off x="4736775" y="1856274"/>
                <a:ext cx="120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John Ruggie appointed as Special Representative on Business and Human Rights</a:t>
                </a:r>
                <a:endParaRPr b="1" sz="800">
                  <a:latin typeface="Merriweather"/>
                  <a:ea typeface="Merriweather"/>
                  <a:cs typeface="Merriweather"/>
                  <a:sym typeface="Merriweather"/>
                </a:endParaRPr>
              </a:p>
            </p:txBody>
          </p:sp>
        </p:grpSp>
      </p:grpSp>
      <p:grpSp>
        <p:nvGrpSpPr>
          <p:cNvPr id="341" name="Google Shape;341;p31"/>
          <p:cNvGrpSpPr/>
          <p:nvPr/>
        </p:nvGrpSpPr>
        <p:grpSpPr>
          <a:xfrm>
            <a:off x="6422860" y="2709722"/>
            <a:ext cx="2061440" cy="1735653"/>
            <a:chOff x="6435810" y="2702596"/>
            <a:chExt cx="2061440" cy="1735653"/>
          </a:xfrm>
        </p:grpSpPr>
        <p:sp>
          <p:nvSpPr>
            <p:cNvPr id="342" name="Google Shape;342;p31"/>
            <p:cNvSpPr/>
            <p:nvPr/>
          </p:nvSpPr>
          <p:spPr>
            <a:xfrm>
              <a:off x="6807650" y="3079474"/>
              <a:ext cx="16896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3" name="Google Shape;343;p31"/>
            <p:cNvGrpSpPr/>
            <p:nvPr/>
          </p:nvGrpSpPr>
          <p:grpSpPr>
            <a:xfrm>
              <a:off x="6435810" y="2702596"/>
              <a:ext cx="1899365" cy="1735653"/>
              <a:chOff x="6435810" y="2702596"/>
              <a:chExt cx="1899365" cy="1735653"/>
            </a:xfrm>
          </p:grpSpPr>
          <p:grpSp>
            <p:nvGrpSpPr>
              <p:cNvPr id="344" name="Google Shape;344;p31"/>
              <p:cNvGrpSpPr/>
              <p:nvPr/>
            </p:nvGrpSpPr>
            <p:grpSpPr>
              <a:xfrm rot="10800000">
                <a:off x="6760035" y="3079467"/>
                <a:ext cx="92400" cy="411825"/>
                <a:chOff x="2070100" y="2563700"/>
                <a:chExt cx="92400" cy="411825"/>
              </a:xfrm>
            </p:grpSpPr>
            <p:cxnSp>
              <p:nvCxnSpPr>
                <p:cNvPr id="345" name="Google Shape;345;p3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46" name="Google Shape;346;p3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7" name="Google Shape;347;p31"/>
              <p:cNvSpPr txBox="1"/>
              <p:nvPr/>
            </p:nvSpPr>
            <p:spPr>
              <a:xfrm>
                <a:off x="6435810"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2011</a:t>
                </a:r>
                <a:endParaRPr b="1" sz="1200">
                  <a:latin typeface="Merriweather"/>
                  <a:ea typeface="Merriweather"/>
                  <a:cs typeface="Merriweather"/>
                  <a:sym typeface="Merriweather"/>
                </a:endParaRPr>
              </a:p>
            </p:txBody>
          </p:sp>
          <p:sp>
            <p:nvSpPr>
              <p:cNvPr id="348" name="Google Shape;348;p31"/>
              <p:cNvSpPr txBox="1"/>
              <p:nvPr/>
            </p:nvSpPr>
            <p:spPr>
              <a:xfrm>
                <a:off x="6676774" y="3494449"/>
                <a:ext cx="16584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800">
                    <a:latin typeface="Merriweather"/>
                    <a:ea typeface="Merriweather"/>
                    <a:cs typeface="Merriweather"/>
                    <a:sym typeface="Merriweather"/>
                  </a:rPr>
                  <a:t>UN Guiding Principles on Business and Human Rights &amp; Working Group on Business and Human Rights</a:t>
                </a:r>
                <a:endParaRPr b="1" sz="800">
                  <a:latin typeface="Merriweather"/>
                  <a:ea typeface="Merriweather"/>
                  <a:cs typeface="Merriweather"/>
                  <a:sym typeface="Merriweather"/>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UN Guiding Principles on BHR</a:t>
            </a:r>
            <a:endParaRPr sz="1100">
              <a:latin typeface="Merriweather Sans"/>
              <a:ea typeface="Merriweather Sans"/>
              <a:cs typeface="Merriweather Sans"/>
              <a:sym typeface="Merriweather Sans"/>
            </a:endParaRPr>
          </a:p>
        </p:txBody>
      </p:sp>
      <p:sp>
        <p:nvSpPr>
          <p:cNvPr id="354" name="Google Shape;354;p32"/>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55" name="Google Shape;355;p32"/>
          <p:cNvSpPr txBox="1"/>
          <p:nvPr>
            <p:ph idx="1" type="body"/>
          </p:nvPr>
        </p:nvSpPr>
        <p:spPr>
          <a:xfrm>
            <a:off x="1039800" y="26474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PROTECT</a:t>
            </a:r>
            <a:endParaRPr b="1">
              <a:latin typeface="Merriweather Sans"/>
              <a:ea typeface="Merriweather Sans"/>
              <a:cs typeface="Merriweather Sans"/>
              <a:sym typeface="Merriweather Sans"/>
            </a:endParaRPr>
          </a:p>
          <a:p>
            <a:pPr indent="0" lvl="0" marL="139700" marR="0" rtl="0" algn="l">
              <a:lnSpc>
                <a:spcPct val="90000"/>
              </a:lnSpc>
              <a:spcBef>
                <a:spcPts val="800"/>
              </a:spcBef>
              <a:spcAft>
                <a:spcPts val="0"/>
              </a:spcAft>
              <a:buClr>
                <a:schemeClr val="dk1"/>
              </a:buClr>
              <a:buSzPts val="2100"/>
              <a:buFont typeface="Arial"/>
              <a:buNone/>
            </a:pPr>
            <a:r>
              <a:rPr lang="en" sz="1400">
                <a:latin typeface="Merriweather Light"/>
                <a:ea typeface="Merriweather Light"/>
                <a:cs typeface="Merriweather Light"/>
                <a:sym typeface="Merriweather Light"/>
              </a:rPr>
              <a:t>State </a:t>
            </a:r>
            <a:r>
              <a:rPr b="1" lang="en" sz="1400">
                <a:solidFill>
                  <a:srgbClr val="4C97D0"/>
                </a:solidFill>
                <a:latin typeface="Merriweather"/>
                <a:ea typeface="Merriweather"/>
                <a:cs typeface="Merriweather"/>
                <a:sym typeface="Merriweather"/>
              </a:rPr>
              <a:t>duty to protect </a:t>
            </a:r>
            <a:r>
              <a:rPr lang="en" sz="1400">
                <a:latin typeface="Merriweather Light"/>
                <a:ea typeface="Merriweather Light"/>
                <a:cs typeface="Merriweather Light"/>
                <a:sym typeface="Merriweather Light"/>
              </a:rPr>
              <a:t>against human rights abuses by third actors, including businesses</a:t>
            </a:r>
            <a:endParaRPr sz="1400">
              <a:latin typeface="Merriweather Light"/>
              <a:ea typeface="Merriweather Light"/>
              <a:cs typeface="Merriweather Light"/>
              <a:sym typeface="Merriweather Light"/>
            </a:endParaRPr>
          </a:p>
          <a:p>
            <a:pPr indent="0" lvl="0" marL="139700" marR="0" rtl="0" algn="l">
              <a:lnSpc>
                <a:spcPct val="90000"/>
              </a:lnSpc>
              <a:spcBef>
                <a:spcPts val="800"/>
              </a:spcBef>
              <a:spcAft>
                <a:spcPts val="0"/>
              </a:spcAft>
              <a:buClr>
                <a:schemeClr val="dk1"/>
              </a:buClr>
              <a:buSzPts val="1100"/>
              <a:buFont typeface="Arial"/>
              <a:buNone/>
            </a:pPr>
            <a:r>
              <a:rPr b="1" lang="en" sz="1400">
                <a:solidFill>
                  <a:srgbClr val="4C97D0"/>
                </a:solidFill>
                <a:latin typeface="Merriweather"/>
                <a:ea typeface="Merriweather"/>
                <a:cs typeface="Merriweather"/>
                <a:sym typeface="Merriweather"/>
              </a:rPr>
              <a:t>Policies, laws &amp; regulations</a:t>
            </a:r>
            <a:endParaRPr b="1" sz="1400">
              <a:solidFill>
                <a:srgbClr val="4C97D0"/>
              </a:solidFill>
              <a:latin typeface="Merriweather"/>
              <a:ea typeface="Merriweather"/>
              <a:cs typeface="Merriweather"/>
              <a:sym typeface="Merriweather"/>
            </a:endParaRPr>
          </a:p>
          <a:p>
            <a:pPr indent="0" lvl="0" marL="139700" marR="0" rtl="0" algn="l">
              <a:lnSpc>
                <a:spcPct val="90000"/>
              </a:lnSpc>
              <a:spcBef>
                <a:spcPts val="800"/>
              </a:spcBef>
              <a:spcAft>
                <a:spcPts val="0"/>
              </a:spcAft>
              <a:buClr>
                <a:schemeClr val="dk1"/>
              </a:buClr>
              <a:buSzPts val="2100"/>
              <a:buFont typeface="Arial"/>
              <a:buNone/>
            </a:pPr>
            <a:r>
              <a:t/>
            </a:r>
            <a:endParaRPr sz="1400">
              <a:latin typeface="Merriweather Light"/>
              <a:ea typeface="Merriweather Light"/>
              <a:cs typeface="Merriweather Light"/>
              <a:sym typeface="Merriweather Light"/>
            </a:endParaRPr>
          </a:p>
          <a:p>
            <a:pPr indent="0" lvl="0" marL="139700" marR="0" rtl="0" algn="l">
              <a:lnSpc>
                <a:spcPct val="90000"/>
              </a:lnSpc>
              <a:spcBef>
                <a:spcPts val="800"/>
              </a:spcBef>
              <a:spcAft>
                <a:spcPts val="0"/>
              </a:spcAft>
              <a:buClr>
                <a:schemeClr val="dk1"/>
              </a:buClr>
              <a:buSzPts val="2100"/>
              <a:buFont typeface="Arial"/>
              <a:buNone/>
            </a:pPr>
            <a:r>
              <a:rPr lang="en" sz="1400">
                <a:latin typeface="Merriweather Light"/>
                <a:ea typeface="Merriweather Light"/>
                <a:cs typeface="Merriweather Light"/>
                <a:sym typeface="Merriweather Light"/>
              </a:rPr>
              <a:t>.</a:t>
            </a:r>
            <a:endParaRPr sz="1400">
              <a:latin typeface="Merriweather Light"/>
              <a:ea typeface="Merriweather Light"/>
              <a:cs typeface="Merriweather Light"/>
              <a:sym typeface="Merriweather Light"/>
            </a:endParaRPr>
          </a:p>
        </p:txBody>
      </p:sp>
      <p:sp>
        <p:nvSpPr>
          <p:cNvPr id="356" name="Google Shape;356;p32"/>
          <p:cNvSpPr txBox="1"/>
          <p:nvPr>
            <p:ph idx="1" type="body"/>
          </p:nvPr>
        </p:nvSpPr>
        <p:spPr>
          <a:xfrm>
            <a:off x="3752500" y="26474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RESPECT</a:t>
            </a:r>
            <a:endParaRPr b="1">
              <a:latin typeface="Arial"/>
              <a:ea typeface="Arial"/>
              <a:cs typeface="Arial"/>
              <a:sym typeface="Arial"/>
            </a:endParaRPr>
          </a:p>
          <a:p>
            <a:pPr indent="0" lvl="0" marL="139700" marR="0" rtl="0" algn="l">
              <a:lnSpc>
                <a:spcPct val="90000"/>
              </a:lnSpc>
              <a:spcBef>
                <a:spcPts val="800"/>
              </a:spcBef>
              <a:spcAft>
                <a:spcPts val="0"/>
              </a:spcAft>
              <a:buClr>
                <a:schemeClr val="dk1"/>
              </a:buClr>
              <a:buSzPts val="1100"/>
              <a:buFont typeface="Arial"/>
              <a:buNone/>
            </a:pPr>
            <a:r>
              <a:rPr lang="en" sz="1400">
                <a:solidFill>
                  <a:srgbClr val="000000"/>
                </a:solidFill>
                <a:latin typeface="Merriweather Light"/>
                <a:ea typeface="Merriweather Light"/>
                <a:cs typeface="Merriweather Light"/>
                <a:sym typeface="Merriweather Light"/>
              </a:rPr>
              <a:t>Companies’ </a:t>
            </a:r>
            <a:r>
              <a:rPr b="1" lang="en" sz="1400">
                <a:solidFill>
                  <a:srgbClr val="4C97D0"/>
                </a:solidFill>
                <a:latin typeface="Merriweather"/>
                <a:ea typeface="Merriweather"/>
                <a:cs typeface="Merriweather"/>
                <a:sym typeface="Merriweather"/>
              </a:rPr>
              <a:t>responsibility to respect</a:t>
            </a:r>
            <a:r>
              <a:rPr lang="en" sz="1400">
                <a:latin typeface="Merriweather Light"/>
                <a:ea typeface="Merriweather Light"/>
                <a:cs typeface="Merriweather Light"/>
                <a:sym typeface="Merriweather Light"/>
              </a:rPr>
              <a:t> human rights. Apply to all HR, all sectors and all sizes.</a:t>
            </a:r>
            <a:endParaRPr sz="1400">
              <a:latin typeface="Merriweather Light"/>
              <a:ea typeface="Merriweather Light"/>
              <a:cs typeface="Merriweather Light"/>
              <a:sym typeface="Merriweather Light"/>
            </a:endParaRPr>
          </a:p>
          <a:p>
            <a:pPr indent="0" lvl="0" marL="139700" marR="0" rtl="0" algn="l">
              <a:lnSpc>
                <a:spcPct val="90000"/>
              </a:lnSpc>
              <a:spcBef>
                <a:spcPts val="800"/>
              </a:spcBef>
              <a:spcAft>
                <a:spcPts val="0"/>
              </a:spcAft>
              <a:buClr>
                <a:schemeClr val="dk1"/>
              </a:buClr>
              <a:buSzPts val="1100"/>
              <a:buFont typeface="Arial"/>
              <a:buNone/>
            </a:pPr>
            <a:r>
              <a:rPr b="1" lang="en" sz="1400">
                <a:solidFill>
                  <a:srgbClr val="4C97D0"/>
                </a:solidFill>
                <a:latin typeface="Merriweather"/>
                <a:ea typeface="Merriweather"/>
                <a:cs typeface="Merriweather"/>
                <a:sym typeface="Merriweather"/>
              </a:rPr>
              <a:t>HRIAs, due diligence &amp; grievance</a:t>
            </a:r>
            <a:endParaRPr b="1" sz="1400">
              <a:solidFill>
                <a:srgbClr val="4C97D0"/>
              </a:solidFill>
              <a:latin typeface="Merriweather"/>
              <a:ea typeface="Merriweather"/>
              <a:cs typeface="Merriweather"/>
              <a:sym typeface="Merriweather"/>
            </a:endParaRPr>
          </a:p>
          <a:p>
            <a:pPr indent="0" lvl="0" marL="139700" marR="0" rtl="0" algn="l">
              <a:lnSpc>
                <a:spcPct val="90000"/>
              </a:lnSpc>
              <a:spcBef>
                <a:spcPts val="800"/>
              </a:spcBef>
              <a:spcAft>
                <a:spcPts val="0"/>
              </a:spcAft>
              <a:buClr>
                <a:schemeClr val="dk1"/>
              </a:buClr>
              <a:buSzPts val="2100"/>
              <a:buFont typeface="Arial"/>
              <a:buNone/>
            </a:pPr>
            <a:r>
              <a:t/>
            </a:r>
            <a:endParaRPr sz="1400">
              <a:latin typeface="Merriweather Light"/>
              <a:ea typeface="Merriweather Light"/>
              <a:cs typeface="Merriweather Light"/>
              <a:sym typeface="Merriweather Light"/>
            </a:endParaRPr>
          </a:p>
        </p:txBody>
      </p:sp>
      <p:sp>
        <p:nvSpPr>
          <p:cNvPr id="357" name="Google Shape;357;p32"/>
          <p:cNvSpPr txBox="1"/>
          <p:nvPr>
            <p:ph idx="1" type="body"/>
          </p:nvPr>
        </p:nvSpPr>
        <p:spPr>
          <a:xfrm>
            <a:off x="6465200" y="26474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REMEDIES</a:t>
            </a:r>
            <a:endParaRPr b="1">
              <a:latin typeface="Arial"/>
              <a:ea typeface="Arial"/>
              <a:cs typeface="Arial"/>
              <a:sym typeface="Arial"/>
            </a:endParaRPr>
          </a:p>
          <a:p>
            <a:pPr indent="0" lvl="0" marL="139700" marR="0" rtl="0" algn="l">
              <a:lnSpc>
                <a:spcPct val="90000"/>
              </a:lnSpc>
              <a:spcBef>
                <a:spcPts val="800"/>
              </a:spcBef>
              <a:spcAft>
                <a:spcPts val="0"/>
              </a:spcAft>
              <a:buClr>
                <a:schemeClr val="dk1"/>
              </a:buClr>
              <a:buSzPts val="1100"/>
              <a:buFont typeface="Arial"/>
              <a:buNone/>
            </a:pPr>
            <a:r>
              <a:rPr b="1" lang="en" sz="1400">
                <a:solidFill>
                  <a:srgbClr val="4C97D0"/>
                </a:solidFill>
                <a:latin typeface="Merriweather"/>
                <a:ea typeface="Merriweather"/>
                <a:cs typeface="Merriweather"/>
                <a:sym typeface="Merriweather"/>
              </a:rPr>
              <a:t>Access to remedy</a:t>
            </a:r>
            <a:r>
              <a:rPr lang="en" sz="1400">
                <a:latin typeface="Merriweather Light"/>
                <a:ea typeface="Merriweather Light"/>
                <a:cs typeface="Merriweather Light"/>
                <a:sym typeface="Merriweather Light"/>
              </a:rPr>
              <a:t> in case of a human rights violation secured by state and non-state actors</a:t>
            </a:r>
            <a:endParaRPr sz="1400">
              <a:latin typeface="Merriweather Light"/>
              <a:ea typeface="Merriweather Light"/>
              <a:cs typeface="Merriweather Light"/>
              <a:sym typeface="Merriweather Light"/>
            </a:endParaRPr>
          </a:p>
          <a:p>
            <a:pPr indent="0" lvl="0" marL="139700" marR="0" rtl="0" algn="l">
              <a:lnSpc>
                <a:spcPct val="90000"/>
              </a:lnSpc>
              <a:spcBef>
                <a:spcPts val="800"/>
              </a:spcBef>
              <a:spcAft>
                <a:spcPts val="0"/>
              </a:spcAft>
              <a:buClr>
                <a:schemeClr val="dk1"/>
              </a:buClr>
              <a:buSzPts val="1100"/>
              <a:buFont typeface="Arial"/>
              <a:buNone/>
            </a:pPr>
            <a:r>
              <a:rPr b="1" lang="en" sz="1400">
                <a:solidFill>
                  <a:srgbClr val="4C97D0"/>
                </a:solidFill>
                <a:latin typeface="Merriweather"/>
                <a:ea typeface="Merriweather"/>
                <a:cs typeface="Merriweather"/>
                <a:sym typeface="Merriweather"/>
              </a:rPr>
              <a:t>Judicial &amp; non-judicial mechanisms</a:t>
            </a:r>
            <a:endParaRPr sz="1400">
              <a:latin typeface="Merriweather Light"/>
              <a:ea typeface="Merriweather Light"/>
              <a:cs typeface="Merriweather Light"/>
              <a:sym typeface="Merriweather Light"/>
            </a:endParaRPr>
          </a:p>
        </p:txBody>
      </p:sp>
      <p:sp>
        <p:nvSpPr>
          <p:cNvPr id="358" name="Google Shape;358;p32"/>
          <p:cNvSpPr/>
          <p:nvPr/>
        </p:nvSpPr>
        <p:spPr>
          <a:xfrm flipH="1">
            <a:off x="1508679" y="1405075"/>
            <a:ext cx="978148" cy="994184"/>
          </a:xfrm>
          <a:custGeom>
            <a:rect b="b" l="l" r="r" t="t"/>
            <a:pathLst>
              <a:path extrusionOk="0" h="5201" w="5575">
                <a:moveTo>
                  <a:pt x="2778" y="0"/>
                </a:moveTo>
                <a:lnTo>
                  <a:pt x="2741" y="19"/>
                </a:lnTo>
                <a:lnTo>
                  <a:pt x="57" y="1044"/>
                </a:lnTo>
                <a:lnTo>
                  <a:pt x="20" y="1063"/>
                </a:lnTo>
                <a:lnTo>
                  <a:pt x="1" y="1119"/>
                </a:lnTo>
                <a:lnTo>
                  <a:pt x="1" y="1305"/>
                </a:lnTo>
                <a:lnTo>
                  <a:pt x="1" y="1342"/>
                </a:lnTo>
                <a:lnTo>
                  <a:pt x="20" y="1379"/>
                </a:lnTo>
                <a:lnTo>
                  <a:pt x="57" y="1398"/>
                </a:lnTo>
                <a:lnTo>
                  <a:pt x="374" y="1398"/>
                </a:lnTo>
                <a:lnTo>
                  <a:pt x="374" y="1547"/>
                </a:lnTo>
                <a:lnTo>
                  <a:pt x="374" y="1585"/>
                </a:lnTo>
                <a:lnTo>
                  <a:pt x="411" y="1640"/>
                </a:lnTo>
                <a:lnTo>
                  <a:pt x="448" y="1659"/>
                </a:lnTo>
                <a:lnTo>
                  <a:pt x="504" y="1678"/>
                </a:lnTo>
                <a:lnTo>
                  <a:pt x="5052" y="1678"/>
                </a:lnTo>
                <a:lnTo>
                  <a:pt x="5108" y="1659"/>
                </a:lnTo>
                <a:lnTo>
                  <a:pt x="5146" y="1640"/>
                </a:lnTo>
                <a:lnTo>
                  <a:pt x="5183" y="1585"/>
                </a:lnTo>
                <a:lnTo>
                  <a:pt x="5202" y="1547"/>
                </a:lnTo>
                <a:lnTo>
                  <a:pt x="5202" y="1398"/>
                </a:lnTo>
                <a:lnTo>
                  <a:pt x="5500" y="1398"/>
                </a:lnTo>
                <a:lnTo>
                  <a:pt x="5537" y="1379"/>
                </a:lnTo>
                <a:lnTo>
                  <a:pt x="5556" y="1342"/>
                </a:lnTo>
                <a:lnTo>
                  <a:pt x="5574" y="1305"/>
                </a:lnTo>
                <a:lnTo>
                  <a:pt x="5574" y="1119"/>
                </a:lnTo>
                <a:lnTo>
                  <a:pt x="5556" y="1063"/>
                </a:lnTo>
                <a:lnTo>
                  <a:pt x="5500" y="1044"/>
                </a:lnTo>
                <a:lnTo>
                  <a:pt x="2816" y="19"/>
                </a:lnTo>
                <a:lnTo>
                  <a:pt x="2778" y="0"/>
                </a:lnTo>
                <a:close/>
                <a:moveTo>
                  <a:pt x="933" y="1864"/>
                </a:moveTo>
                <a:lnTo>
                  <a:pt x="933" y="4082"/>
                </a:lnTo>
                <a:lnTo>
                  <a:pt x="504" y="4082"/>
                </a:lnTo>
                <a:lnTo>
                  <a:pt x="448" y="4101"/>
                </a:lnTo>
                <a:lnTo>
                  <a:pt x="411" y="4138"/>
                </a:lnTo>
                <a:lnTo>
                  <a:pt x="374" y="4175"/>
                </a:lnTo>
                <a:lnTo>
                  <a:pt x="374" y="4231"/>
                </a:lnTo>
                <a:lnTo>
                  <a:pt x="374" y="4455"/>
                </a:lnTo>
                <a:lnTo>
                  <a:pt x="5202" y="4455"/>
                </a:lnTo>
                <a:lnTo>
                  <a:pt x="5202" y="4231"/>
                </a:lnTo>
                <a:lnTo>
                  <a:pt x="5183" y="4175"/>
                </a:lnTo>
                <a:lnTo>
                  <a:pt x="5146" y="4138"/>
                </a:lnTo>
                <a:lnTo>
                  <a:pt x="5108" y="4101"/>
                </a:lnTo>
                <a:lnTo>
                  <a:pt x="5052" y="4082"/>
                </a:lnTo>
                <a:lnTo>
                  <a:pt x="4642" y="4082"/>
                </a:lnTo>
                <a:lnTo>
                  <a:pt x="4642" y="1864"/>
                </a:lnTo>
                <a:lnTo>
                  <a:pt x="3897" y="1864"/>
                </a:lnTo>
                <a:lnTo>
                  <a:pt x="3897" y="4082"/>
                </a:lnTo>
                <a:lnTo>
                  <a:pt x="3151" y="4082"/>
                </a:lnTo>
                <a:lnTo>
                  <a:pt x="3151" y="1864"/>
                </a:lnTo>
                <a:lnTo>
                  <a:pt x="2406" y="1864"/>
                </a:lnTo>
                <a:lnTo>
                  <a:pt x="2406" y="4082"/>
                </a:lnTo>
                <a:lnTo>
                  <a:pt x="1660" y="4082"/>
                </a:lnTo>
                <a:lnTo>
                  <a:pt x="1660" y="1864"/>
                </a:lnTo>
                <a:close/>
                <a:moveTo>
                  <a:pt x="281" y="4641"/>
                </a:moveTo>
                <a:lnTo>
                  <a:pt x="225" y="4660"/>
                </a:lnTo>
                <a:lnTo>
                  <a:pt x="169" y="4660"/>
                </a:lnTo>
                <a:lnTo>
                  <a:pt x="76" y="4735"/>
                </a:lnTo>
                <a:lnTo>
                  <a:pt x="20" y="4809"/>
                </a:lnTo>
                <a:lnTo>
                  <a:pt x="1" y="4865"/>
                </a:lnTo>
                <a:lnTo>
                  <a:pt x="1" y="4921"/>
                </a:lnTo>
                <a:lnTo>
                  <a:pt x="1" y="5107"/>
                </a:lnTo>
                <a:lnTo>
                  <a:pt x="1" y="5145"/>
                </a:lnTo>
                <a:lnTo>
                  <a:pt x="20" y="5182"/>
                </a:lnTo>
                <a:lnTo>
                  <a:pt x="57" y="5201"/>
                </a:lnTo>
                <a:lnTo>
                  <a:pt x="5500" y="5201"/>
                </a:lnTo>
                <a:lnTo>
                  <a:pt x="5537" y="5182"/>
                </a:lnTo>
                <a:lnTo>
                  <a:pt x="5556" y="5145"/>
                </a:lnTo>
                <a:lnTo>
                  <a:pt x="5574" y="5107"/>
                </a:lnTo>
                <a:lnTo>
                  <a:pt x="5574" y="4921"/>
                </a:lnTo>
                <a:lnTo>
                  <a:pt x="5556" y="4865"/>
                </a:lnTo>
                <a:lnTo>
                  <a:pt x="5537" y="4809"/>
                </a:lnTo>
                <a:lnTo>
                  <a:pt x="5481" y="4735"/>
                </a:lnTo>
                <a:lnTo>
                  <a:pt x="5388" y="4660"/>
                </a:lnTo>
                <a:lnTo>
                  <a:pt x="5351" y="4660"/>
                </a:lnTo>
                <a:lnTo>
                  <a:pt x="5295" y="4641"/>
                </a:lnTo>
                <a:close/>
              </a:path>
            </a:pathLst>
          </a:custGeom>
          <a:solidFill>
            <a:srgbClr val="4C97D0"/>
          </a:solidFill>
          <a:ln>
            <a:noFill/>
          </a:ln>
          <a:effectLst>
            <a:outerShdw blurRad="57150" rotWithShape="0" algn="bl" dir="5400000" dist="19050">
              <a:srgbClr val="6D9EEB">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C97D0"/>
              </a:solidFill>
            </a:endParaRPr>
          </a:p>
        </p:txBody>
      </p:sp>
      <p:sp>
        <p:nvSpPr>
          <p:cNvPr id="359" name="Google Shape;359;p32"/>
          <p:cNvSpPr/>
          <p:nvPr/>
        </p:nvSpPr>
        <p:spPr>
          <a:xfrm>
            <a:off x="4315969" y="1405078"/>
            <a:ext cx="886367" cy="994190"/>
          </a:xfrm>
          <a:custGeom>
            <a:rect b="b" l="l" r="r" t="t"/>
            <a:pathLst>
              <a:path extrusionOk="0" h="5947" w="5201">
                <a:moveTo>
                  <a:pt x="2629" y="746"/>
                </a:moveTo>
                <a:lnTo>
                  <a:pt x="2778" y="764"/>
                </a:lnTo>
                <a:lnTo>
                  <a:pt x="2908" y="820"/>
                </a:lnTo>
                <a:lnTo>
                  <a:pt x="3020" y="895"/>
                </a:lnTo>
                <a:lnTo>
                  <a:pt x="3132" y="969"/>
                </a:lnTo>
                <a:lnTo>
                  <a:pt x="3225" y="1081"/>
                </a:lnTo>
                <a:lnTo>
                  <a:pt x="3281" y="1212"/>
                </a:lnTo>
                <a:lnTo>
                  <a:pt x="3318" y="1342"/>
                </a:lnTo>
                <a:lnTo>
                  <a:pt x="3337" y="1491"/>
                </a:lnTo>
                <a:lnTo>
                  <a:pt x="3337" y="1864"/>
                </a:lnTo>
                <a:lnTo>
                  <a:pt x="1846" y="1864"/>
                </a:lnTo>
                <a:lnTo>
                  <a:pt x="1846" y="1491"/>
                </a:lnTo>
                <a:lnTo>
                  <a:pt x="1864" y="1323"/>
                </a:lnTo>
                <a:lnTo>
                  <a:pt x="1920" y="1193"/>
                </a:lnTo>
                <a:lnTo>
                  <a:pt x="1995" y="1063"/>
                </a:lnTo>
                <a:lnTo>
                  <a:pt x="2088" y="951"/>
                </a:lnTo>
                <a:lnTo>
                  <a:pt x="2200" y="857"/>
                </a:lnTo>
                <a:lnTo>
                  <a:pt x="2330" y="802"/>
                </a:lnTo>
                <a:lnTo>
                  <a:pt x="2479" y="746"/>
                </a:lnTo>
                <a:close/>
                <a:moveTo>
                  <a:pt x="1529" y="2330"/>
                </a:moveTo>
                <a:lnTo>
                  <a:pt x="1585" y="2349"/>
                </a:lnTo>
                <a:lnTo>
                  <a:pt x="1678" y="2405"/>
                </a:lnTo>
                <a:lnTo>
                  <a:pt x="1734" y="2498"/>
                </a:lnTo>
                <a:lnTo>
                  <a:pt x="1753" y="2554"/>
                </a:lnTo>
                <a:lnTo>
                  <a:pt x="1753" y="2610"/>
                </a:lnTo>
                <a:lnTo>
                  <a:pt x="1753" y="2666"/>
                </a:lnTo>
                <a:lnTo>
                  <a:pt x="1734" y="2721"/>
                </a:lnTo>
                <a:lnTo>
                  <a:pt x="1678" y="2796"/>
                </a:lnTo>
                <a:lnTo>
                  <a:pt x="1585" y="2852"/>
                </a:lnTo>
                <a:lnTo>
                  <a:pt x="1529" y="2871"/>
                </a:lnTo>
                <a:lnTo>
                  <a:pt x="1473" y="2889"/>
                </a:lnTo>
                <a:lnTo>
                  <a:pt x="1417" y="2871"/>
                </a:lnTo>
                <a:lnTo>
                  <a:pt x="1380" y="2852"/>
                </a:lnTo>
                <a:lnTo>
                  <a:pt x="1287" y="2796"/>
                </a:lnTo>
                <a:lnTo>
                  <a:pt x="1231" y="2721"/>
                </a:lnTo>
                <a:lnTo>
                  <a:pt x="1212" y="2666"/>
                </a:lnTo>
                <a:lnTo>
                  <a:pt x="1193" y="2610"/>
                </a:lnTo>
                <a:lnTo>
                  <a:pt x="1212" y="2554"/>
                </a:lnTo>
                <a:lnTo>
                  <a:pt x="1231" y="2498"/>
                </a:lnTo>
                <a:lnTo>
                  <a:pt x="1287" y="2405"/>
                </a:lnTo>
                <a:lnTo>
                  <a:pt x="1380" y="2349"/>
                </a:lnTo>
                <a:lnTo>
                  <a:pt x="1417" y="2330"/>
                </a:lnTo>
                <a:close/>
                <a:moveTo>
                  <a:pt x="3766" y="2330"/>
                </a:moveTo>
                <a:lnTo>
                  <a:pt x="3822" y="2349"/>
                </a:lnTo>
                <a:lnTo>
                  <a:pt x="3896" y="2405"/>
                </a:lnTo>
                <a:lnTo>
                  <a:pt x="3971" y="2498"/>
                </a:lnTo>
                <a:lnTo>
                  <a:pt x="3989" y="2554"/>
                </a:lnTo>
                <a:lnTo>
                  <a:pt x="3989" y="2610"/>
                </a:lnTo>
                <a:lnTo>
                  <a:pt x="3989" y="2666"/>
                </a:lnTo>
                <a:lnTo>
                  <a:pt x="3971" y="2721"/>
                </a:lnTo>
                <a:lnTo>
                  <a:pt x="3896" y="2796"/>
                </a:lnTo>
                <a:lnTo>
                  <a:pt x="3822" y="2852"/>
                </a:lnTo>
                <a:lnTo>
                  <a:pt x="3766" y="2871"/>
                </a:lnTo>
                <a:lnTo>
                  <a:pt x="3710" y="2889"/>
                </a:lnTo>
                <a:lnTo>
                  <a:pt x="3654" y="2871"/>
                </a:lnTo>
                <a:lnTo>
                  <a:pt x="3598" y="2852"/>
                </a:lnTo>
                <a:lnTo>
                  <a:pt x="3505" y="2796"/>
                </a:lnTo>
                <a:lnTo>
                  <a:pt x="3449" y="2721"/>
                </a:lnTo>
                <a:lnTo>
                  <a:pt x="3430" y="2666"/>
                </a:lnTo>
                <a:lnTo>
                  <a:pt x="3430" y="2610"/>
                </a:lnTo>
                <a:lnTo>
                  <a:pt x="3430" y="2554"/>
                </a:lnTo>
                <a:lnTo>
                  <a:pt x="3449" y="2498"/>
                </a:lnTo>
                <a:lnTo>
                  <a:pt x="3505" y="2405"/>
                </a:lnTo>
                <a:lnTo>
                  <a:pt x="3598" y="2349"/>
                </a:lnTo>
                <a:lnTo>
                  <a:pt x="3654" y="2330"/>
                </a:lnTo>
                <a:close/>
                <a:moveTo>
                  <a:pt x="2479" y="0"/>
                </a:moveTo>
                <a:lnTo>
                  <a:pt x="2330" y="19"/>
                </a:lnTo>
                <a:lnTo>
                  <a:pt x="2181" y="56"/>
                </a:lnTo>
                <a:lnTo>
                  <a:pt x="2051" y="112"/>
                </a:lnTo>
                <a:lnTo>
                  <a:pt x="1920" y="168"/>
                </a:lnTo>
                <a:lnTo>
                  <a:pt x="1790" y="242"/>
                </a:lnTo>
                <a:lnTo>
                  <a:pt x="1659" y="336"/>
                </a:lnTo>
                <a:lnTo>
                  <a:pt x="1566" y="429"/>
                </a:lnTo>
                <a:lnTo>
                  <a:pt x="1454" y="522"/>
                </a:lnTo>
                <a:lnTo>
                  <a:pt x="1380" y="652"/>
                </a:lnTo>
                <a:lnTo>
                  <a:pt x="1287" y="764"/>
                </a:lnTo>
                <a:lnTo>
                  <a:pt x="1231" y="895"/>
                </a:lnTo>
                <a:lnTo>
                  <a:pt x="1175" y="1044"/>
                </a:lnTo>
                <a:lnTo>
                  <a:pt x="1137" y="1174"/>
                </a:lnTo>
                <a:lnTo>
                  <a:pt x="1119" y="1323"/>
                </a:lnTo>
                <a:lnTo>
                  <a:pt x="1100" y="1491"/>
                </a:lnTo>
                <a:lnTo>
                  <a:pt x="1100" y="1864"/>
                </a:lnTo>
                <a:lnTo>
                  <a:pt x="0" y="1864"/>
                </a:lnTo>
                <a:lnTo>
                  <a:pt x="0" y="5014"/>
                </a:lnTo>
                <a:lnTo>
                  <a:pt x="19" y="5201"/>
                </a:lnTo>
                <a:lnTo>
                  <a:pt x="75" y="5368"/>
                </a:lnTo>
                <a:lnTo>
                  <a:pt x="150" y="5536"/>
                </a:lnTo>
                <a:lnTo>
                  <a:pt x="261" y="5667"/>
                </a:lnTo>
                <a:lnTo>
                  <a:pt x="410" y="5778"/>
                </a:lnTo>
                <a:lnTo>
                  <a:pt x="560" y="5872"/>
                </a:lnTo>
                <a:lnTo>
                  <a:pt x="727" y="5928"/>
                </a:lnTo>
                <a:lnTo>
                  <a:pt x="932" y="5946"/>
                </a:lnTo>
                <a:lnTo>
                  <a:pt x="4269" y="5946"/>
                </a:lnTo>
                <a:lnTo>
                  <a:pt x="4455" y="5928"/>
                </a:lnTo>
                <a:lnTo>
                  <a:pt x="4623" y="5872"/>
                </a:lnTo>
                <a:lnTo>
                  <a:pt x="4791" y="5778"/>
                </a:lnTo>
                <a:lnTo>
                  <a:pt x="4921" y="5667"/>
                </a:lnTo>
                <a:lnTo>
                  <a:pt x="5033" y="5536"/>
                </a:lnTo>
                <a:lnTo>
                  <a:pt x="5126" y="5368"/>
                </a:lnTo>
                <a:lnTo>
                  <a:pt x="5182" y="5201"/>
                </a:lnTo>
                <a:lnTo>
                  <a:pt x="5201" y="5014"/>
                </a:lnTo>
                <a:lnTo>
                  <a:pt x="5201" y="1864"/>
                </a:lnTo>
                <a:lnTo>
                  <a:pt x="4083" y="1864"/>
                </a:lnTo>
                <a:lnTo>
                  <a:pt x="4083" y="1510"/>
                </a:lnTo>
                <a:lnTo>
                  <a:pt x="4064" y="1361"/>
                </a:lnTo>
                <a:lnTo>
                  <a:pt x="4045" y="1212"/>
                </a:lnTo>
                <a:lnTo>
                  <a:pt x="4008" y="1063"/>
                </a:lnTo>
                <a:lnTo>
                  <a:pt x="3971" y="932"/>
                </a:lnTo>
                <a:lnTo>
                  <a:pt x="3915" y="802"/>
                </a:lnTo>
                <a:lnTo>
                  <a:pt x="3840" y="671"/>
                </a:lnTo>
                <a:lnTo>
                  <a:pt x="3747" y="559"/>
                </a:lnTo>
                <a:lnTo>
                  <a:pt x="3654" y="466"/>
                </a:lnTo>
                <a:lnTo>
                  <a:pt x="3561" y="354"/>
                </a:lnTo>
                <a:lnTo>
                  <a:pt x="3449" y="280"/>
                </a:lnTo>
                <a:lnTo>
                  <a:pt x="3337" y="205"/>
                </a:lnTo>
                <a:lnTo>
                  <a:pt x="3206" y="131"/>
                </a:lnTo>
                <a:lnTo>
                  <a:pt x="3076" y="75"/>
                </a:lnTo>
                <a:lnTo>
                  <a:pt x="2927" y="37"/>
                </a:lnTo>
                <a:lnTo>
                  <a:pt x="2778" y="19"/>
                </a:lnTo>
                <a:lnTo>
                  <a:pt x="2629" y="0"/>
                </a:lnTo>
                <a:close/>
              </a:path>
            </a:pathLst>
          </a:cu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2"/>
          <p:cNvSpPr/>
          <p:nvPr/>
        </p:nvSpPr>
        <p:spPr>
          <a:xfrm>
            <a:off x="6939470" y="1480427"/>
            <a:ext cx="1054351" cy="918841"/>
          </a:xfrm>
          <a:custGeom>
            <a:rect b="b" l="l" r="r" t="t"/>
            <a:pathLst>
              <a:path extrusionOk="0" h="5947" w="7419">
                <a:moveTo>
                  <a:pt x="1491" y="2051"/>
                </a:moveTo>
                <a:lnTo>
                  <a:pt x="2311" y="3710"/>
                </a:lnTo>
                <a:lnTo>
                  <a:pt x="652" y="3710"/>
                </a:lnTo>
                <a:lnTo>
                  <a:pt x="1491" y="2051"/>
                </a:lnTo>
                <a:close/>
                <a:moveTo>
                  <a:pt x="5946" y="2051"/>
                </a:moveTo>
                <a:lnTo>
                  <a:pt x="6766" y="3710"/>
                </a:lnTo>
                <a:lnTo>
                  <a:pt x="5107" y="3710"/>
                </a:lnTo>
                <a:lnTo>
                  <a:pt x="5946" y="2051"/>
                </a:lnTo>
                <a:close/>
                <a:moveTo>
                  <a:pt x="1491" y="1492"/>
                </a:moveTo>
                <a:lnTo>
                  <a:pt x="1342" y="1511"/>
                </a:lnTo>
                <a:lnTo>
                  <a:pt x="1193" y="1567"/>
                </a:lnTo>
                <a:lnTo>
                  <a:pt x="1137" y="1604"/>
                </a:lnTo>
                <a:lnTo>
                  <a:pt x="1081" y="1660"/>
                </a:lnTo>
                <a:lnTo>
                  <a:pt x="1025" y="1716"/>
                </a:lnTo>
                <a:lnTo>
                  <a:pt x="988" y="1790"/>
                </a:lnTo>
                <a:lnTo>
                  <a:pt x="112" y="3542"/>
                </a:lnTo>
                <a:lnTo>
                  <a:pt x="19" y="3785"/>
                </a:lnTo>
                <a:lnTo>
                  <a:pt x="0" y="3841"/>
                </a:lnTo>
                <a:lnTo>
                  <a:pt x="0" y="3897"/>
                </a:lnTo>
                <a:lnTo>
                  <a:pt x="0" y="3990"/>
                </a:lnTo>
                <a:lnTo>
                  <a:pt x="37" y="4083"/>
                </a:lnTo>
                <a:lnTo>
                  <a:pt x="75" y="4176"/>
                </a:lnTo>
                <a:lnTo>
                  <a:pt x="112" y="4269"/>
                </a:lnTo>
                <a:lnTo>
                  <a:pt x="186" y="4344"/>
                </a:lnTo>
                <a:lnTo>
                  <a:pt x="261" y="4419"/>
                </a:lnTo>
                <a:lnTo>
                  <a:pt x="429" y="4549"/>
                </a:lnTo>
                <a:lnTo>
                  <a:pt x="652" y="4661"/>
                </a:lnTo>
                <a:lnTo>
                  <a:pt x="913" y="4754"/>
                </a:lnTo>
                <a:lnTo>
                  <a:pt x="1193" y="4810"/>
                </a:lnTo>
                <a:lnTo>
                  <a:pt x="1491" y="4829"/>
                </a:lnTo>
                <a:lnTo>
                  <a:pt x="1789" y="4810"/>
                </a:lnTo>
                <a:lnTo>
                  <a:pt x="2069" y="4754"/>
                </a:lnTo>
                <a:lnTo>
                  <a:pt x="2311" y="4661"/>
                </a:lnTo>
                <a:lnTo>
                  <a:pt x="2535" y="4549"/>
                </a:lnTo>
                <a:lnTo>
                  <a:pt x="2721" y="4419"/>
                </a:lnTo>
                <a:lnTo>
                  <a:pt x="2796" y="4344"/>
                </a:lnTo>
                <a:lnTo>
                  <a:pt x="2852" y="4269"/>
                </a:lnTo>
                <a:lnTo>
                  <a:pt x="2908" y="4176"/>
                </a:lnTo>
                <a:lnTo>
                  <a:pt x="2945" y="4083"/>
                </a:lnTo>
                <a:lnTo>
                  <a:pt x="2964" y="3990"/>
                </a:lnTo>
                <a:lnTo>
                  <a:pt x="2964" y="3897"/>
                </a:lnTo>
                <a:lnTo>
                  <a:pt x="2964" y="3841"/>
                </a:lnTo>
                <a:lnTo>
                  <a:pt x="2964" y="3766"/>
                </a:lnTo>
                <a:lnTo>
                  <a:pt x="2852" y="3524"/>
                </a:lnTo>
                <a:lnTo>
                  <a:pt x="1976" y="1790"/>
                </a:lnTo>
                <a:lnTo>
                  <a:pt x="1939" y="1716"/>
                </a:lnTo>
                <a:lnTo>
                  <a:pt x="1883" y="1660"/>
                </a:lnTo>
                <a:lnTo>
                  <a:pt x="1827" y="1604"/>
                </a:lnTo>
                <a:lnTo>
                  <a:pt x="1771" y="1567"/>
                </a:lnTo>
                <a:lnTo>
                  <a:pt x="1640" y="1511"/>
                </a:lnTo>
                <a:lnTo>
                  <a:pt x="1491" y="1492"/>
                </a:lnTo>
                <a:close/>
                <a:moveTo>
                  <a:pt x="5946" y="1492"/>
                </a:moveTo>
                <a:lnTo>
                  <a:pt x="5797" y="1511"/>
                </a:lnTo>
                <a:lnTo>
                  <a:pt x="5648" y="1567"/>
                </a:lnTo>
                <a:lnTo>
                  <a:pt x="5592" y="1604"/>
                </a:lnTo>
                <a:lnTo>
                  <a:pt x="5536" y="1660"/>
                </a:lnTo>
                <a:lnTo>
                  <a:pt x="5480" y="1716"/>
                </a:lnTo>
                <a:lnTo>
                  <a:pt x="5443" y="1790"/>
                </a:lnTo>
                <a:lnTo>
                  <a:pt x="4567" y="3542"/>
                </a:lnTo>
                <a:lnTo>
                  <a:pt x="4474" y="3785"/>
                </a:lnTo>
                <a:lnTo>
                  <a:pt x="4455" y="3841"/>
                </a:lnTo>
                <a:lnTo>
                  <a:pt x="4455" y="3897"/>
                </a:lnTo>
                <a:lnTo>
                  <a:pt x="4455" y="3990"/>
                </a:lnTo>
                <a:lnTo>
                  <a:pt x="4492" y="4083"/>
                </a:lnTo>
                <a:lnTo>
                  <a:pt x="4529" y="4176"/>
                </a:lnTo>
                <a:lnTo>
                  <a:pt x="4567" y="4269"/>
                </a:lnTo>
                <a:lnTo>
                  <a:pt x="4641" y="4344"/>
                </a:lnTo>
                <a:lnTo>
                  <a:pt x="4716" y="4419"/>
                </a:lnTo>
                <a:lnTo>
                  <a:pt x="4884" y="4549"/>
                </a:lnTo>
                <a:lnTo>
                  <a:pt x="5107" y="4661"/>
                </a:lnTo>
                <a:lnTo>
                  <a:pt x="5368" y="4754"/>
                </a:lnTo>
                <a:lnTo>
                  <a:pt x="5648" y="4810"/>
                </a:lnTo>
                <a:lnTo>
                  <a:pt x="5946" y="4829"/>
                </a:lnTo>
                <a:lnTo>
                  <a:pt x="6244" y="4810"/>
                </a:lnTo>
                <a:lnTo>
                  <a:pt x="6524" y="4754"/>
                </a:lnTo>
                <a:lnTo>
                  <a:pt x="6766" y="4661"/>
                </a:lnTo>
                <a:lnTo>
                  <a:pt x="6990" y="4549"/>
                </a:lnTo>
                <a:lnTo>
                  <a:pt x="7176" y="4419"/>
                </a:lnTo>
                <a:lnTo>
                  <a:pt x="7251" y="4344"/>
                </a:lnTo>
                <a:lnTo>
                  <a:pt x="7307" y="4269"/>
                </a:lnTo>
                <a:lnTo>
                  <a:pt x="7363" y="4176"/>
                </a:lnTo>
                <a:lnTo>
                  <a:pt x="7400" y="4083"/>
                </a:lnTo>
                <a:lnTo>
                  <a:pt x="7419" y="3990"/>
                </a:lnTo>
                <a:lnTo>
                  <a:pt x="7419" y="3897"/>
                </a:lnTo>
                <a:lnTo>
                  <a:pt x="7419" y="3841"/>
                </a:lnTo>
                <a:lnTo>
                  <a:pt x="7419" y="3766"/>
                </a:lnTo>
                <a:lnTo>
                  <a:pt x="7307" y="3524"/>
                </a:lnTo>
                <a:lnTo>
                  <a:pt x="6431" y="1790"/>
                </a:lnTo>
                <a:lnTo>
                  <a:pt x="6393" y="1716"/>
                </a:lnTo>
                <a:lnTo>
                  <a:pt x="6338" y="1660"/>
                </a:lnTo>
                <a:lnTo>
                  <a:pt x="6282" y="1604"/>
                </a:lnTo>
                <a:lnTo>
                  <a:pt x="6226" y="1567"/>
                </a:lnTo>
                <a:lnTo>
                  <a:pt x="6095" y="1511"/>
                </a:lnTo>
                <a:lnTo>
                  <a:pt x="5946" y="1492"/>
                </a:lnTo>
                <a:close/>
                <a:moveTo>
                  <a:pt x="3597" y="1"/>
                </a:moveTo>
                <a:lnTo>
                  <a:pt x="3486" y="20"/>
                </a:lnTo>
                <a:lnTo>
                  <a:pt x="3392" y="57"/>
                </a:lnTo>
                <a:lnTo>
                  <a:pt x="3299" y="113"/>
                </a:lnTo>
                <a:lnTo>
                  <a:pt x="3206" y="150"/>
                </a:lnTo>
                <a:lnTo>
                  <a:pt x="3113" y="225"/>
                </a:lnTo>
                <a:lnTo>
                  <a:pt x="3038" y="299"/>
                </a:lnTo>
                <a:lnTo>
                  <a:pt x="2982" y="374"/>
                </a:lnTo>
                <a:lnTo>
                  <a:pt x="1305" y="374"/>
                </a:lnTo>
                <a:lnTo>
                  <a:pt x="1230" y="392"/>
                </a:lnTo>
                <a:lnTo>
                  <a:pt x="1174" y="430"/>
                </a:lnTo>
                <a:lnTo>
                  <a:pt x="1137" y="486"/>
                </a:lnTo>
                <a:lnTo>
                  <a:pt x="1118" y="560"/>
                </a:lnTo>
                <a:lnTo>
                  <a:pt x="1118" y="933"/>
                </a:lnTo>
                <a:lnTo>
                  <a:pt x="1137" y="1007"/>
                </a:lnTo>
                <a:lnTo>
                  <a:pt x="1174" y="1063"/>
                </a:lnTo>
                <a:lnTo>
                  <a:pt x="1230" y="1101"/>
                </a:lnTo>
                <a:lnTo>
                  <a:pt x="1305" y="1119"/>
                </a:lnTo>
                <a:lnTo>
                  <a:pt x="2796" y="1119"/>
                </a:lnTo>
                <a:lnTo>
                  <a:pt x="2833" y="1231"/>
                </a:lnTo>
                <a:lnTo>
                  <a:pt x="2871" y="1324"/>
                </a:lnTo>
                <a:lnTo>
                  <a:pt x="2926" y="1418"/>
                </a:lnTo>
                <a:lnTo>
                  <a:pt x="3001" y="1511"/>
                </a:lnTo>
                <a:lnTo>
                  <a:pt x="3076" y="1604"/>
                </a:lnTo>
                <a:lnTo>
                  <a:pt x="3150" y="1660"/>
                </a:lnTo>
                <a:lnTo>
                  <a:pt x="3243" y="1734"/>
                </a:lnTo>
                <a:lnTo>
                  <a:pt x="3337" y="1772"/>
                </a:lnTo>
                <a:lnTo>
                  <a:pt x="3337" y="5201"/>
                </a:lnTo>
                <a:lnTo>
                  <a:pt x="1305" y="5201"/>
                </a:lnTo>
                <a:lnTo>
                  <a:pt x="1230" y="5220"/>
                </a:lnTo>
                <a:lnTo>
                  <a:pt x="1174" y="5257"/>
                </a:lnTo>
                <a:lnTo>
                  <a:pt x="1137" y="5313"/>
                </a:lnTo>
                <a:lnTo>
                  <a:pt x="1118" y="5388"/>
                </a:lnTo>
                <a:lnTo>
                  <a:pt x="1118" y="5761"/>
                </a:lnTo>
                <a:lnTo>
                  <a:pt x="1137" y="5835"/>
                </a:lnTo>
                <a:lnTo>
                  <a:pt x="1174" y="5891"/>
                </a:lnTo>
                <a:lnTo>
                  <a:pt x="1230" y="5928"/>
                </a:lnTo>
                <a:lnTo>
                  <a:pt x="1305" y="5947"/>
                </a:lnTo>
                <a:lnTo>
                  <a:pt x="6133" y="5947"/>
                </a:lnTo>
                <a:lnTo>
                  <a:pt x="6188" y="5928"/>
                </a:lnTo>
                <a:lnTo>
                  <a:pt x="6263" y="5891"/>
                </a:lnTo>
                <a:lnTo>
                  <a:pt x="6300" y="5835"/>
                </a:lnTo>
                <a:lnTo>
                  <a:pt x="6319" y="5761"/>
                </a:lnTo>
                <a:lnTo>
                  <a:pt x="6319" y="5388"/>
                </a:lnTo>
                <a:lnTo>
                  <a:pt x="6300" y="5313"/>
                </a:lnTo>
                <a:lnTo>
                  <a:pt x="6263" y="5257"/>
                </a:lnTo>
                <a:lnTo>
                  <a:pt x="6188" y="5220"/>
                </a:lnTo>
                <a:lnTo>
                  <a:pt x="6133" y="5201"/>
                </a:lnTo>
                <a:lnTo>
                  <a:pt x="4082" y="5201"/>
                </a:lnTo>
                <a:lnTo>
                  <a:pt x="4082" y="1772"/>
                </a:lnTo>
                <a:lnTo>
                  <a:pt x="4175" y="1734"/>
                </a:lnTo>
                <a:lnTo>
                  <a:pt x="4269" y="1660"/>
                </a:lnTo>
                <a:lnTo>
                  <a:pt x="4362" y="1604"/>
                </a:lnTo>
                <a:lnTo>
                  <a:pt x="4436" y="1511"/>
                </a:lnTo>
                <a:lnTo>
                  <a:pt x="4492" y="1418"/>
                </a:lnTo>
                <a:lnTo>
                  <a:pt x="4548" y="1324"/>
                </a:lnTo>
                <a:lnTo>
                  <a:pt x="4585" y="1231"/>
                </a:lnTo>
                <a:lnTo>
                  <a:pt x="4623" y="1119"/>
                </a:lnTo>
                <a:lnTo>
                  <a:pt x="6133" y="1119"/>
                </a:lnTo>
                <a:lnTo>
                  <a:pt x="6188" y="1101"/>
                </a:lnTo>
                <a:lnTo>
                  <a:pt x="6263" y="1063"/>
                </a:lnTo>
                <a:lnTo>
                  <a:pt x="6300" y="1007"/>
                </a:lnTo>
                <a:lnTo>
                  <a:pt x="6319" y="933"/>
                </a:lnTo>
                <a:lnTo>
                  <a:pt x="6319" y="560"/>
                </a:lnTo>
                <a:lnTo>
                  <a:pt x="6300" y="486"/>
                </a:lnTo>
                <a:lnTo>
                  <a:pt x="6263" y="430"/>
                </a:lnTo>
                <a:lnTo>
                  <a:pt x="6188" y="392"/>
                </a:lnTo>
                <a:lnTo>
                  <a:pt x="6133" y="374"/>
                </a:lnTo>
                <a:lnTo>
                  <a:pt x="4455" y="374"/>
                </a:lnTo>
                <a:lnTo>
                  <a:pt x="4380" y="299"/>
                </a:lnTo>
                <a:lnTo>
                  <a:pt x="4306" y="225"/>
                </a:lnTo>
                <a:lnTo>
                  <a:pt x="4231" y="150"/>
                </a:lnTo>
                <a:lnTo>
                  <a:pt x="4138" y="113"/>
                </a:lnTo>
                <a:lnTo>
                  <a:pt x="4026" y="57"/>
                </a:lnTo>
                <a:lnTo>
                  <a:pt x="3933" y="20"/>
                </a:lnTo>
                <a:lnTo>
                  <a:pt x="3821" y="1"/>
                </a:lnTo>
                <a:close/>
              </a:path>
            </a:pathLst>
          </a:cu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2"/>
          <p:cNvSpPr txBox="1"/>
          <p:nvPr/>
        </p:nvSpPr>
        <p:spPr>
          <a:xfrm>
            <a:off x="7618225" y="4839550"/>
            <a:ext cx="5134500" cy="5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00"/>
              <a:buFont typeface="Arial"/>
              <a:buNone/>
            </a:pPr>
            <a:r>
              <a:rPr lang="en" sz="700">
                <a:solidFill>
                  <a:schemeClr val="dk1"/>
                </a:solidFill>
                <a:latin typeface="Montserrat Light"/>
                <a:ea typeface="Montserrat Light"/>
                <a:cs typeface="Montserrat Light"/>
                <a:sym typeface="Montserrat Light"/>
              </a:rPr>
              <a:t>Icons from SlidesCarnival</a:t>
            </a:r>
            <a:r>
              <a:rPr lang="en" sz="900">
                <a:solidFill>
                  <a:schemeClr val="dk1"/>
                </a:solidFill>
                <a:latin typeface="Montserrat Light"/>
                <a:ea typeface="Montserrat Light"/>
                <a:cs typeface="Montserrat Light"/>
                <a:sym typeface="Montserrat Light"/>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15"/>
          <p:cNvSpPr txBox="1"/>
          <p:nvPr>
            <p:ph idx="4294967295" type="title"/>
          </p:nvPr>
        </p:nvSpPr>
        <p:spPr>
          <a:xfrm>
            <a:off x="628650" y="273850"/>
            <a:ext cx="41580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Agenda</a:t>
            </a:r>
            <a:r>
              <a:rPr b="1" i="0" lang="en" sz="3300" u="none" cap="none" strike="noStrike">
                <a:solidFill>
                  <a:schemeClr val="dk1"/>
                </a:solidFill>
                <a:latin typeface="Merriweather Sans"/>
                <a:ea typeface="Merriweather Sans"/>
                <a:cs typeface="Merriweather Sans"/>
                <a:sym typeface="Merriweather Sans"/>
              </a:rPr>
              <a:t> </a:t>
            </a:r>
            <a:endParaRPr b="1" sz="1100">
              <a:latin typeface="Merriweather Sans"/>
              <a:ea typeface="Merriweather Sans"/>
              <a:cs typeface="Merriweather Sans"/>
              <a:sym typeface="Merriweather Sans"/>
            </a:endParaRPr>
          </a:p>
        </p:txBody>
      </p:sp>
      <p:sp>
        <p:nvSpPr>
          <p:cNvPr id="147" name="Google Shape;147;p15"/>
          <p:cNvSpPr txBox="1"/>
          <p:nvPr>
            <p:ph idx="4294967295" type="body"/>
          </p:nvPr>
        </p:nvSpPr>
        <p:spPr>
          <a:xfrm>
            <a:off x="628650" y="1369225"/>
            <a:ext cx="4158000" cy="3263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800">
                <a:solidFill>
                  <a:srgbClr val="4C97D0"/>
                </a:solidFill>
                <a:latin typeface="Merriweather Sans"/>
                <a:ea typeface="Merriweather Sans"/>
                <a:cs typeface="Merriweather Sans"/>
                <a:sym typeface="Merriweather Sans"/>
              </a:rPr>
              <a:t>1. Recap from webinars</a:t>
            </a:r>
            <a:br>
              <a:rPr b="1" lang="en" sz="1800">
                <a:solidFill>
                  <a:srgbClr val="4C97D0"/>
                </a:solidFill>
                <a:latin typeface="Merriweather Sans"/>
                <a:ea typeface="Merriweather Sans"/>
                <a:cs typeface="Merriweather Sans"/>
                <a:sym typeface="Merriweather Sans"/>
              </a:rPr>
            </a:br>
            <a:br>
              <a:rPr b="1" lang="en" sz="1800">
                <a:solidFill>
                  <a:srgbClr val="4C97D0"/>
                </a:solidFill>
                <a:latin typeface="Merriweather Sans"/>
                <a:ea typeface="Merriweather Sans"/>
                <a:cs typeface="Merriweather Sans"/>
                <a:sym typeface="Merriweather Sans"/>
              </a:rPr>
            </a:br>
            <a:r>
              <a:rPr b="1" lang="en" sz="1800">
                <a:solidFill>
                  <a:srgbClr val="4C97D0"/>
                </a:solidFill>
                <a:latin typeface="Merriweather Sans"/>
                <a:ea typeface="Merriweather Sans"/>
                <a:cs typeface="Merriweather Sans"/>
                <a:sym typeface="Merriweather Sans"/>
              </a:rPr>
              <a:t>2. Main developments in the BHR field</a:t>
            </a:r>
            <a:br>
              <a:rPr b="1" lang="en" sz="1800">
                <a:solidFill>
                  <a:srgbClr val="4C97D0"/>
                </a:solidFill>
                <a:latin typeface="Merriweather Sans"/>
                <a:ea typeface="Merriweather Sans"/>
                <a:cs typeface="Merriweather Sans"/>
                <a:sym typeface="Merriweather Sans"/>
              </a:rPr>
            </a:br>
            <a:br>
              <a:rPr b="1" lang="en" sz="1800">
                <a:solidFill>
                  <a:srgbClr val="4C97D0"/>
                </a:solidFill>
                <a:latin typeface="Merriweather Sans"/>
                <a:ea typeface="Merriweather Sans"/>
                <a:cs typeface="Merriweather Sans"/>
                <a:sym typeface="Merriweather Sans"/>
              </a:rPr>
            </a:br>
            <a:r>
              <a:rPr b="1" lang="en" sz="1800">
                <a:solidFill>
                  <a:srgbClr val="4C97D0"/>
                </a:solidFill>
                <a:latin typeface="Merriweather Sans"/>
                <a:ea typeface="Merriweather Sans"/>
                <a:cs typeface="Merriweather Sans"/>
                <a:sym typeface="Merriweather Sans"/>
              </a:rPr>
              <a:t>3. Application of the BHR framework to the digital environment</a:t>
            </a:r>
            <a:br>
              <a:rPr b="1" lang="en" sz="1800">
                <a:solidFill>
                  <a:srgbClr val="4C97D0"/>
                </a:solidFill>
                <a:latin typeface="Merriweather Sans"/>
                <a:ea typeface="Merriweather Sans"/>
                <a:cs typeface="Merriweather Sans"/>
                <a:sym typeface="Merriweather Sans"/>
              </a:rPr>
            </a:br>
            <a:br>
              <a:rPr b="1" lang="en" sz="1800">
                <a:solidFill>
                  <a:srgbClr val="4C97D0"/>
                </a:solidFill>
                <a:latin typeface="Merriweather Sans"/>
                <a:ea typeface="Merriweather Sans"/>
                <a:cs typeface="Merriweather Sans"/>
                <a:sym typeface="Merriweather Sans"/>
              </a:rPr>
            </a:br>
            <a:r>
              <a:rPr b="1" lang="en" sz="1800">
                <a:solidFill>
                  <a:srgbClr val="4C97D0"/>
                </a:solidFill>
                <a:latin typeface="Merriweather Sans"/>
                <a:ea typeface="Merriweather Sans"/>
                <a:cs typeface="Merriweather Sans"/>
                <a:sym typeface="Merriweather Sans"/>
              </a:rPr>
              <a:t>4. Key current issues - Mapping</a:t>
            </a:r>
            <a:br>
              <a:rPr b="1" lang="en" sz="1800">
                <a:solidFill>
                  <a:srgbClr val="4C97D0"/>
                </a:solidFill>
                <a:latin typeface="Merriweather Sans"/>
                <a:ea typeface="Merriweather Sans"/>
                <a:cs typeface="Merriweather Sans"/>
                <a:sym typeface="Merriweather Sans"/>
              </a:rPr>
            </a:br>
            <a:endParaRPr b="1" sz="1800">
              <a:solidFill>
                <a:srgbClr val="4C97D0"/>
              </a:solidFill>
              <a:latin typeface="Merriweather Sans"/>
              <a:ea typeface="Merriweather Sans"/>
              <a:cs typeface="Merriweather Sans"/>
              <a:sym typeface="Merriweather Sans"/>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Arial"/>
              <a:ea typeface="Arial"/>
              <a:cs typeface="Arial"/>
              <a:sym typeface="Arial"/>
            </a:endParaRPr>
          </a:p>
        </p:txBody>
      </p:sp>
      <p:sp>
        <p:nvSpPr>
          <p:cNvPr id="148" name="Google Shape;148;p15"/>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49" name="Google Shape;149;p15"/>
          <p:cNvPicPr preferRelativeResize="0"/>
          <p:nvPr/>
        </p:nvPicPr>
        <p:blipFill>
          <a:blip r:embed="rId3">
            <a:alphaModFix/>
          </a:blip>
          <a:stretch>
            <a:fillRect/>
          </a:stretch>
        </p:blipFill>
        <p:spPr>
          <a:xfrm>
            <a:off x="4887300" y="-914400"/>
            <a:ext cx="4256703" cy="6385739"/>
          </a:xfrm>
          <a:prstGeom prst="rect">
            <a:avLst/>
          </a:prstGeom>
          <a:noFill/>
          <a:ln>
            <a:noFill/>
          </a:ln>
        </p:spPr>
      </p:pic>
      <p:sp>
        <p:nvSpPr>
          <p:cNvPr id="150" name="Google Shape;150;p15"/>
          <p:cNvSpPr txBox="1"/>
          <p:nvPr/>
        </p:nvSpPr>
        <p:spPr>
          <a:xfrm>
            <a:off x="6820150" y="4632625"/>
            <a:ext cx="73431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Daniel Chen</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pic>
        <p:nvPicPr>
          <p:cNvPr id="366" name="Google Shape;366;p33"/>
          <p:cNvPicPr preferRelativeResize="0"/>
          <p:nvPr/>
        </p:nvPicPr>
        <p:blipFill rotWithShape="1">
          <a:blip r:embed="rId3">
            <a:alphaModFix/>
          </a:blip>
          <a:srcRect b="1765" l="0" r="0" t="1774"/>
          <a:stretch/>
        </p:blipFill>
        <p:spPr>
          <a:xfrm>
            <a:off x="4786649" y="-44712"/>
            <a:ext cx="4398221" cy="5938882"/>
          </a:xfrm>
          <a:prstGeom prst="rect">
            <a:avLst/>
          </a:prstGeom>
          <a:noFill/>
          <a:ln>
            <a:noFill/>
          </a:ln>
        </p:spPr>
      </p:pic>
      <p:sp>
        <p:nvSpPr>
          <p:cNvPr id="367" name="Google Shape;367;p33"/>
          <p:cNvSpPr txBox="1"/>
          <p:nvPr>
            <p:ph idx="4294967295" type="title"/>
          </p:nvPr>
        </p:nvSpPr>
        <p:spPr>
          <a:xfrm>
            <a:off x="628650" y="273850"/>
            <a:ext cx="46665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sz="2400">
                <a:latin typeface="Merriweather Sans"/>
                <a:ea typeface="Merriweather Sans"/>
                <a:cs typeface="Merriweather Sans"/>
                <a:sym typeface="Merriweather Sans"/>
              </a:rPr>
              <a:t>Main criticisms:</a:t>
            </a:r>
            <a:r>
              <a:rPr b="1" i="0" lang="en" sz="2400" u="none" cap="none" strike="noStrike">
                <a:solidFill>
                  <a:schemeClr val="dk1"/>
                </a:solidFill>
                <a:latin typeface="Merriweather Sans"/>
                <a:ea typeface="Merriweather Sans"/>
                <a:cs typeface="Merriweather Sans"/>
                <a:sym typeface="Merriweather Sans"/>
              </a:rPr>
              <a:t> </a:t>
            </a:r>
            <a:endParaRPr b="1" sz="2400">
              <a:latin typeface="Merriweather Sans"/>
              <a:ea typeface="Merriweather Sans"/>
              <a:cs typeface="Merriweather Sans"/>
              <a:sym typeface="Merriweather Sans"/>
            </a:endParaRPr>
          </a:p>
        </p:txBody>
      </p:sp>
      <p:sp>
        <p:nvSpPr>
          <p:cNvPr id="368" name="Google Shape;368;p33"/>
          <p:cNvSpPr txBox="1"/>
          <p:nvPr>
            <p:ph idx="4294967295" type="body"/>
          </p:nvPr>
        </p:nvSpPr>
        <p:spPr>
          <a:xfrm>
            <a:off x="628650" y="1369225"/>
            <a:ext cx="41580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br>
              <a:rPr lang="en" sz="1800">
                <a:solidFill>
                  <a:srgbClr val="4C97D0"/>
                </a:solidFill>
                <a:latin typeface="Merriweather"/>
                <a:ea typeface="Merriweather"/>
                <a:cs typeface="Merriweather"/>
                <a:sym typeface="Merriweather"/>
              </a:rPr>
            </a:br>
            <a:br>
              <a:rPr lang="en" sz="1800">
                <a:solidFill>
                  <a:srgbClr val="4C97D0"/>
                </a:solidFill>
                <a:latin typeface="Merriweather"/>
                <a:ea typeface="Merriweather"/>
                <a:cs typeface="Merriweather"/>
                <a:sym typeface="Merriweather"/>
              </a:rPr>
            </a:br>
            <a:r>
              <a:rPr lang="en" sz="1800">
                <a:solidFill>
                  <a:srgbClr val="4C97D0"/>
                </a:solidFill>
                <a:latin typeface="Merriweather"/>
                <a:ea typeface="Merriweather"/>
                <a:cs typeface="Merriweather"/>
                <a:sym typeface="Merriweather"/>
              </a:rPr>
              <a:t>1. Voluntary nature</a:t>
            </a:r>
            <a:br>
              <a:rPr lang="en" sz="1800">
                <a:solidFill>
                  <a:srgbClr val="4C97D0"/>
                </a:solidFill>
                <a:latin typeface="Merriweather"/>
                <a:ea typeface="Merriweather"/>
                <a:cs typeface="Merriweather"/>
                <a:sym typeface="Merriweather"/>
              </a:rPr>
            </a:br>
            <a:br>
              <a:rPr lang="en" sz="1800">
                <a:solidFill>
                  <a:srgbClr val="4C97D0"/>
                </a:solidFill>
                <a:latin typeface="Merriweather"/>
                <a:ea typeface="Merriweather"/>
                <a:cs typeface="Merriweather"/>
                <a:sym typeface="Merriweather"/>
              </a:rPr>
            </a:br>
            <a:r>
              <a:rPr lang="en" sz="1800">
                <a:solidFill>
                  <a:srgbClr val="4C97D0"/>
                </a:solidFill>
                <a:latin typeface="Merriweather"/>
                <a:ea typeface="Merriweather"/>
                <a:cs typeface="Merriweather"/>
                <a:sym typeface="Merriweather"/>
              </a:rPr>
              <a:t>2. Lack of implementation</a:t>
            </a:r>
            <a:br>
              <a:rPr lang="en" sz="1800">
                <a:solidFill>
                  <a:srgbClr val="4C97D0"/>
                </a:solidFill>
                <a:latin typeface="Merriweather"/>
                <a:ea typeface="Merriweather"/>
                <a:cs typeface="Merriweather"/>
                <a:sym typeface="Merriweather"/>
              </a:rPr>
            </a:br>
            <a:br>
              <a:rPr lang="en" sz="1800">
                <a:solidFill>
                  <a:srgbClr val="4C97D0"/>
                </a:solidFill>
                <a:latin typeface="Merriweather"/>
                <a:ea typeface="Merriweather"/>
                <a:cs typeface="Merriweather"/>
                <a:sym typeface="Merriweather"/>
              </a:rPr>
            </a:br>
            <a:r>
              <a:rPr lang="en" sz="1800">
                <a:solidFill>
                  <a:srgbClr val="4C97D0"/>
                </a:solidFill>
                <a:latin typeface="Merriweather"/>
                <a:ea typeface="Merriweather"/>
                <a:cs typeface="Merriweather"/>
                <a:sym typeface="Merriweather"/>
              </a:rPr>
              <a:t>3. Impunity</a:t>
            </a:r>
            <a:br>
              <a:rPr lang="en" sz="1800">
                <a:solidFill>
                  <a:srgbClr val="4C97D0"/>
                </a:solidFill>
                <a:latin typeface="Merriweather"/>
                <a:ea typeface="Merriweather"/>
                <a:cs typeface="Merriweather"/>
                <a:sym typeface="Merriweather"/>
              </a:rPr>
            </a:br>
            <a:br>
              <a:rPr lang="en" sz="1800">
                <a:latin typeface="Merriweather"/>
                <a:ea typeface="Merriweather"/>
                <a:cs typeface="Merriweather"/>
                <a:sym typeface="Merriweather"/>
              </a:rPr>
            </a:br>
            <a:br>
              <a:rPr lang="en">
                <a:latin typeface="Merriweather"/>
                <a:ea typeface="Merriweather"/>
                <a:cs typeface="Merriweather"/>
                <a:sym typeface="Merriweather"/>
              </a:rPr>
            </a:br>
            <a:endParaRPr>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Arial"/>
              <a:ea typeface="Arial"/>
              <a:cs typeface="Arial"/>
              <a:sym typeface="Arial"/>
            </a:endParaRPr>
          </a:p>
        </p:txBody>
      </p:sp>
      <p:sp>
        <p:nvSpPr>
          <p:cNvPr id="369" name="Google Shape;369;p33"/>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70" name="Google Shape;370;p33"/>
          <p:cNvSpPr txBox="1"/>
          <p:nvPr/>
        </p:nvSpPr>
        <p:spPr>
          <a:xfrm>
            <a:off x="6756200" y="45176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Isaiah Rustad</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Main developments so far:</a:t>
            </a:r>
            <a:endParaRPr sz="1100">
              <a:latin typeface="Merriweather Sans"/>
              <a:ea typeface="Merriweather Sans"/>
              <a:cs typeface="Merriweather Sans"/>
              <a:sym typeface="Merriweather Sans"/>
            </a:endParaRPr>
          </a:p>
        </p:txBody>
      </p:sp>
      <p:sp>
        <p:nvSpPr>
          <p:cNvPr id="376" name="Google Shape;376;p34"/>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77" name="Google Shape;377;p34"/>
          <p:cNvSpPr txBox="1"/>
          <p:nvPr>
            <p:ph idx="1" type="body"/>
          </p:nvPr>
        </p:nvSpPr>
        <p:spPr>
          <a:xfrm>
            <a:off x="1039800" y="26474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23 NAPs</a:t>
            </a:r>
            <a:endParaRPr b="1">
              <a:latin typeface="Merriweather Sans"/>
              <a:ea typeface="Merriweather Sans"/>
              <a:cs typeface="Merriweather Sans"/>
              <a:sym typeface="Merriweather Sans"/>
            </a:endParaRPr>
          </a:p>
          <a:p>
            <a:pPr indent="0" lvl="0" marL="139700" marR="0" rtl="0" algn="l">
              <a:lnSpc>
                <a:spcPct val="90000"/>
              </a:lnSpc>
              <a:spcBef>
                <a:spcPts val="800"/>
              </a:spcBef>
              <a:spcAft>
                <a:spcPts val="0"/>
              </a:spcAft>
              <a:buClr>
                <a:schemeClr val="dk1"/>
              </a:buClr>
              <a:buSzPts val="1100"/>
              <a:buFont typeface="Arial"/>
              <a:buNone/>
            </a:pPr>
            <a:r>
              <a:t/>
            </a:r>
            <a:endParaRPr b="1" sz="1400">
              <a:solidFill>
                <a:srgbClr val="4C97D0"/>
              </a:solidFill>
              <a:latin typeface="Merriweather"/>
              <a:ea typeface="Merriweather"/>
              <a:cs typeface="Merriweather"/>
              <a:sym typeface="Merriweather"/>
            </a:endParaRPr>
          </a:p>
          <a:p>
            <a:pPr indent="0" lvl="0" marL="139700" marR="0" rtl="0" algn="l">
              <a:lnSpc>
                <a:spcPct val="90000"/>
              </a:lnSpc>
              <a:spcBef>
                <a:spcPts val="800"/>
              </a:spcBef>
              <a:spcAft>
                <a:spcPts val="0"/>
              </a:spcAft>
              <a:buClr>
                <a:schemeClr val="dk1"/>
              </a:buClr>
              <a:buSzPts val="2100"/>
              <a:buFont typeface="Arial"/>
              <a:buNone/>
            </a:pPr>
            <a:r>
              <a:t/>
            </a:r>
            <a:endParaRPr sz="1400">
              <a:latin typeface="Merriweather Light"/>
              <a:ea typeface="Merriweather Light"/>
              <a:cs typeface="Merriweather Light"/>
              <a:sym typeface="Merriweather Light"/>
            </a:endParaRPr>
          </a:p>
          <a:p>
            <a:pPr indent="0" lvl="0" marL="139700" marR="0" rtl="0" algn="l">
              <a:lnSpc>
                <a:spcPct val="90000"/>
              </a:lnSpc>
              <a:spcBef>
                <a:spcPts val="800"/>
              </a:spcBef>
              <a:spcAft>
                <a:spcPts val="0"/>
              </a:spcAft>
              <a:buClr>
                <a:schemeClr val="dk1"/>
              </a:buClr>
              <a:buSzPts val="2100"/>
              <a:buFont typeface="Arial"/>
              <a:buNone/>
            </a:pPr>
            <a:r>
              <a:rPr lang="en" sz="1400">
                <a:latin typeface="Merriweather Light"/>
                <a:ea typeface="Merriweather Light"/>
                <a:cs typeface="Merriweather Light"/>
                <a:sym typeface="Merriweather Light"/>
              </a:rPr>
              <a:t>.</a:t>
            </a:r>
            <a:endParaRPr sz="1400">
              <a:latin typeface="Merriweather Light"/>
              <a:ea typeface="Merriweather Light"/>
              <a:cs typeface="Merriweather Light"/>
              <a:sym typeface="Merriweather Light"/>
            </a:endParaRPr>
          </a:p>
        </p:txBody>
      </p:sp>
      <p:sp>
        <p:nvSpPr>
          <p:cNvPr id="378" name="Google Shape;378;p34"/>
          <p:cNvSpPr txBox="1"/>
          <p:nvPr>
            <p:ph idx="1" type="body"/>
          </p:nvPr>
        </p:nvSpPr>
        <p:spPr>
          <a:xfrm>
            <a:off x="3752500" y="26474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Almost 400 companies          aligned their policies to          UNGPs</a:t>
            </a:r>
            <a:endParaRPr b="1">
              <a:latin typeface="Arial"/>
              <a:ea typeface="Arial"/>
              <a:cs typeface="Arial"/>
              <a:sym typeface="Arial"/>
            </a:endParaRPr>
          </a:p>
          <a:p>
            <a:pPr indent="0" lvl="0" marL="139700" marR="0" rtl="0" algn="l">
              <a:lnSpc>
                <a:spcPct val="90000"/>
              </a:lnSpc>
              <a:spcBef>
                <a:spcPts val="800"/>
              </a:spcBef>
              <a:spcAft>
                <a:spcPts val="0"/>
              </a:spcAft>
              <a:buClr>
                <a:schemeClr val="dk1"/>
              </a:buClr>
              <a:buSzPts val="1100"/>
              <a:buFont typeface="Arial"/>
              <a:buNone/>
            </a:pPr>
            <a:r>
              <a:t/>
            </a:r>
            <a:endParaRPr b="1" sz="1400">
              <a:solidFill>
                <a:srgbClr val="4C97D0"/>
              </a:solidFill>
              <a:latin typeface="Merriweather"/>
              <a:ea typeface="Merriweather"/>
              <a:cs typeface="Merriweather"/>
              <a:sym typeface="Merriweather"/>
            </a:endParaRPr>
          </a:p>
          <a:p>
            <a:pPr indent="0" lvl="0" marL="139700" marR="0" rtl="0" algn="l">
              <a:lnSpc>
                <a:spcPct val="90000"/>
              </a:lnSpc>
              <a:spcBef>
                <a:spcPts val="800"/>
              </a:spcBef>
              <a:spcAft>
                <a:spcPts val="0"/>
              </a:spcAft>
              <a:buClr>
                <a:schemeClr val="dk1"/>
              </a:buClr>
              <a:buSzPts val="2100"/>
              <a:buFont typeface="Arial"/>
              <a:buNone/>
            </a:pPr>
            <a:r>
              <a:t/>
            </a:r>
            <a:endParaRPr sz="1400">
              <a:latin typeface="Merriweather Light"/>
              <a:ea typeface="Merriweather Light"/>
              <a:cs typeface="Merriweather Light"/>
              <a:sym typeface="Merriweather Light"/>
            </a:endParaRPr>
          </a:p>
        </p:txBody>
      </p:sp>
      <p:sp>
        <p:nvSpPr>
          <p:cNvPr id="379" name="Google Shape;379;p34"/>
          <p:cNvSpPr txBox="1"/>
          <p:nvPr>
            <p:ph idx="1" type="body"/>
          </p:nvPr>
        </p:nvSpPr>
        <p:spPr>
          <a:xfrm>
            <a:off x="6465200" y="26474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1100"/>
              <a:buFont typeface="Arial"/>
              <a:buNone/>
            </a:pPr>
            <a:r>
              <a:rPr b="1" lang="en">
                <a:latin typeface="Merriweather Sans"/>
                <a:ea typeface="Merriweather Sans"/>
                <a:cs typeface="Merriweather Sans"/>
                <a:sym typeface="Merriweather Sans"/>
              </a:rPr>
              <a:t>Non-judicial grievance          mechanisms</a:t>
            </a:r>
            <a:endParaRPr sz="1400">
              <a:latin typeface="Merriweather Light"/>
              <a:ea typeface="Merriweather Light"/>
              <a:cs typeface="Merriweather Light"/>
              <a:sym typeface="Merriweather Light"/>
            </a:endParaRPr>
          </a:p>
        </p:txBody>
      </p:sp>
      <p:sp>
        <p:nvSpPr>
          <p:cNvPr id="380" name="Google Shape;380;p34"/>
          <p:cNvSpPr/>
          <p:nvPr/>
        </p:nvSpPr>
        <p:spPr>
          <a:xfrm flipH="1">
            <a:off x="1508679" y="1405075"/>
            <a:ext cx="978148" cy="994184"/>
          </a:xfrm>
          <a:custGeom>
            <a:rect b="b" l="l" r="r" t="t"/>
            <a:pathLst>
              <a:path extrusionOk="0" h="5201" w="5575">
                <a:moveTo>
                  <a:pt x="2778" y="0"/>
                </a:moveTo>
                <a:lnTo>
                  <a:pt x="2741" y="19"/>
                </a:lnTo>
                <a:lnTo>
                  <a:pt x="57" y="1044"/>
                </a:lnTo>
                <a:lnTo>
                  <a:pt x="20" y="1063"/>
                </a:lnTo>
                <a:lnTo>
                  <a:pt x="1" y="1119"/>
                </a:lnTo>
                <a:lnTo>
                  <a:pt x="1" y="1305"/>
                </a:lnTo>
                <a:lnTo>
                  <a:pt x="1" y="1342"/>
                </a:lnTo>
                <a:lnTo>
                  <a:pt x="20" y="1379"/>
                </a:lnTo>
                <a:lnTo>
                  <a:pt x="57" y="1398"/>
                </a:lnTo>
                <a:lnTo>
                  <a:pt x="374" y="1398"/>
                </a:lnTo>
                <a:lnTo>
                  <a:pt x="374" y="1547"/>
                </a:lnTo>
                <a:lnTo>
                  <a:pt x="374" y="1585"/>
                </a:lnTo>
                <a:lnTo>
                  <a:pt x="411" y="1640"/>
                </a:lnTo>
                <a:lnTo>
                  <a:pt x="448" y="1659"/>
                </a:lnTo>
                <a:lnTo>
                  <a:pt x="504" y="1678"/>
                </a:lnTo>
                <a:lnTo>
                  <a:pt x="5052" y="1678"/>
                </a:lnTo>
                <a:lnTo>
                  <a:pt x="5108" y="1659"/>
                </a:lnTo>
                <a:lnTo>
                  <a:pt x="5146" y="1640"/>
                </a:lnTo>
                <a:lnTo>
                  <a:pt x="5183" y="1585"/>
                </a:lnTo>
                <a:lnTo>
                  <a:pt x="5202" y="1547"/>
                </a:lnTo>
                <a:lnTo>
                  <a:pt x="5202" y="1398"/>
                </a:lnTo>
                <a:lnTo>
                  <a:pt x="5500" y="1398"/>
                </a:lnTo>
                <a:lnTo>
                  <a:pt x="5537" y="1379"/>
                </a:lnTo>
                <a:lnTo>
                  <a:pt x="5556" y="1342"/>
                </a:lnTo>
                <a:lnTo>
                  <a:pt x="5574" y="1305"/>
                </a:lnTo>
                <a:lnTo>
                  <a:pt x="5574" y="1119"/>
                </a:lnTo>
                <a:lnTo>
                  <a:pt x="5556" y="1063"/>
                </a:lnTo>
                <a:lnTo>
                  <a:pt x="5500" y="1044"/>
                </a:lnTo>
                <a:lnTo>
                  <a:pt x="2816" y="19"/>
                </a:lnTo>
                <a:lnTo>
                  <a:pt x="2778" y="0"/>
                </a:lnTo>
                <a:close/>
                <a:moveTo>
                  <a:pt x="933" y="1864"/>
                </a:moveTo>
                <a:lnTo>
                  <a:pt x="933" y="4082"/>
                </a:lnTo>
                <a:lnTo>
                  <a:pt x="504" y="4082"/>
                </a:lnTo>
                <a:lnTo>
                  <a:pt x="448" y="4101"/>
                </a:lnTo>
                <a:lnTo>
                  <a:pt x="411" y="4138"/>
                </a:lnTo>
                <a:lnTo>
                  <a:pt x="374" y="4175"/>
                </a:lnTo>
                <a:lnTo>
                  <a:pt x="374" y="4231"/>
                </a:lnTo>
                <a:lnTo>
                  <a:pt x="374" y="4455"/>
                </a:lnTo>
                <a:lnTo>
                  <a:pt x="5202" y="4455"/>
                </a:lnTo>
                <a:lnTo>
                  <a:pt x="5202" y="4231"/>
                </a:lnTo>
                <a:lnTo>
                  <a:pt x="5183" y="4175"/>
                </a:lnTo>
                <a:lnTo>
                  <a:pt x="5146" y="4138"/>
                </a:lnTo>
                <a:lnTo>
                  <a:pt x="5108" y="4101"/>
                </a:lnTo>
                <a:lnTo>
                  <a:pt x="5052" y="4082"/>
                </a:lnTo>
                <a:lnTo>
                  <a:pt x="4642" y="4082"/>
                </a:lnTo>
                <a:lnTo>
                  <a:pt x="4642" y="1864"/>
                </a:lnTo>
                <a:lnTo>
                  <a:pt x="3897" y="1864"/>
                </a:lnTo>
                <a:lnTo>
                  <a:pt x="3897" y="4082"/>
                </a:lnTo>
                <a:lnTo>
                  <a:pt x="3151" y="4082"/>
                </a:lnTo>
                <a:lnTo>
                  <a:pt x="3151" y="1864"/>
                </a:lnTo>
                <a:lnTo>
                  <a:pt x="2406" y="1864"/>
                </a:lnTo>
                <a:lnTo>
                  <a:pt x="2406" y="4082"/>
                </a:lnTo>
                <a:lnTo>
                  <a:pt x="1660" y="4082"/>
                </a:lnTo>
                <a:lnTo>
                  <a:pt x="1660" y="1864"/>
                </a:lnTo>
                <a:close/>
                <a:moveTo>
                  <a:pt x="281" y="4641"/>
                </a:moveTo>
                <a:lnTo>
                  <a:pt x="225" y="4660"/>
                </a:lnTo>
                <a:lnTo>
                  <a:pt x="169" y="4660"/>
                </a:lnTo>
                <a:lnTo>
                  <a:pt x="76" y="4735"/>
                </a:lnTo>
                <a:lnTo>
                  <a:pt x="20" y="4809"/>
                </a:lnTo>
                <a:lnTo>
                  <a:pt x="1" y="4865"/>
                </a:lnTo>
                <a:lnTo>
                  <a:pt x="1" y="4921"/>
                </a:lnTo>
                <a:lnTo>
                  <a:pt x="1" y="5107"/>
                </a:lnTo>
                <a:lnTo>
                  <a:pt x="1" y="5145"/>
                </a:lnTo>
                <a:lnTo>
                  <a:pt x="20" y="5182"/>
                </a:lnTo>
                <a:lnTo>
                  <a:pt x="57" y="5201"/>
                </a:lnTo>
                <a:lnTo>
                  <a:pt x="5500" y="5201"/>
                </a:lnTo>
                <a:lnTo>
                  <a:pt x="5537" y="5182"/>
                </a:lnTo>
                <a:lnTo>
                  <a:pt x="5556" y="5145"/>
                </a:lnTo>
                <a:lnTo>
                  <a:pt x="5574" y="5107"/>
                </a:lnTo>
                <a:lnTo>
                  <a:pt x="5574" y="4921"/>
                </a:lnTo>
                <a:lnTo>
                  <a:pt x="5556" y="4865"/>
                </a:lnTo>
                <a:lnTo>
                  <a:pt x="5537" y="4809"/>
                </a:lnTo>
                <a:lnTo>
                  <a:pt x="5481" y="4735"/>
                </a:lnTo>
                <a:lnTo>
                  <a:pt x="5388" y="4660"/>
                </a:lnTo>
                <a:lnTo>
                  <a:pt x="5351" y="4660"/>
                </a:lnTo>
                <a:lnTo>
                  <a:pt x="5295" y="4641"/>
                </a:lnTo>
                <a:close/>
              </a:path>
            </a:pathLst>
          </a:custGeom>
          <a:solidFill>
            <a:srgbClr val="4C97D0"/>
          </a:solidFill>
          <a:ln>
            <a:noFill/>
          </a:ln>
          <a:effectLst>
            <a:outerShdw blurRad="57150" rotWithShape="0" algn="bl" dir="5400000" dist="19050">
              <a:srgbClr val="6D9EEB">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C97D0"/>
              </a:solidFill>
            </a:endParaRPr>
          </a:p>
        </p:txBody>
      </p:sp>
      <p:sp>
        <p:nvSpPr>
          <p:cNvPr id="381" name="Google Shape;381;p34"/>
          <p:cNvSpPr/>
          <p:nvPr/>
        </p:nvSpPr>
        <p:spPr>
          <a:xfrm>
            <a:off x="4315969" y="1405078"/>
            <a:ext cx="886367" cy="994190"/>
          </a:xfrm>
          <a:custGeom>
            <a:rect b="b" l="l" r="r" t="t"/>
            <a:pathLst>
              <a:path extrusionOk="0" h="5947" w="5201">
                <a:moveTo>
                  <a:pt x="2629" y="746"/>
                </a:moveTo>
                <a:lnTo>
                  <a:pt x="2778" y="764"/>
                </a:lnTo>
                <a:lnTo>
                  <a:pt x="2908" y="820"/>
                </a:lnTo>
                <a:lnTo>
                  <a:pt x="3020" y="895"/>
                </a:lnTo>
                <a:lnTo>
                  <a:pt x="3132" y="969"/>
                </a:lnTo>
                <a:lnTo>
                  <a:pt x="3225" y="1081"/>
                </a:lnTo>
                <a:lnTo>
                  <a:pt x="3281" y="1212"/>
                </a:lnTo>
                <a:lnTo>
                  <a:pt x="3318" y="1342"/>
                </a:lnTo>
                <a:lnTo>
                  <a:pt x="3337" y="1491"/>
                </a:lnTo>
                <a:lnTo>
                  <a:pt x="3337" y="1864"/>
                </a:lnTo>
                <a:lnTo>
                  <a:pt x="1846" y="1864"/>
                </a:lnTo>
                <a:lnTo>
                  <a:pt x="1846" y="1491"/>
                </a:lnTo>
                <a:lnTo>
                  <a:pt x="1864" y="1323"/>
                </a:lnTo>
                <a:lnTo>
                  <a:pt x="1920" y="1193"/>
                </a:lnTo>
                <a:lnTo>
                  <a:pt x="1995" y="1063"/>
                </a:lnTo>
                <a:lnTo>
                  <a:pt x="2088" y="951"/>
                </a:lnTo>
                <a:lnTo>
                  <a:pt x="2200" y="857"/>
                </a:lnTo>
                <a:lnTo>
                  <a:pt x="2330" y="802"/>
                </a:lnTo>
                <a:lnTo>
                  <a:pt x="2479" y="746"/>
                </a:lnTo>
                <a:close/>
                <a:moveTo>
                  <a:pt x="1529" y="2330"/>
                </a:moveTo>
                <a:lnTo>
                  <a:pt x="1585" y="2349"/>
                </a:lnTo>
                <a:lnTo>
                  <a:pt x="1678" y="2405"/>
                </a:lnTo>
                <a:lnTo>
                  <a:pt x="1734" y="2498"/>
                </a:lnTo>
                <a:lnTo>
                  <a:pt x="1753" y="2554"/>
                </a:lnTo>
                <a:lnTo>
                  <a:pt x="1753" y="2610"/>
                </a:lnTo>
                <a:lnTo>
                  <a:pt x="1753" y="2666"/>
                </a:lnTo>
                <a:lnTo>
                  <a:pt x="1734" y="2721"/>
                </a:lnTo>
                <a:lnTo>
                  <a:pt x="1678" y="2796"/>
                </a:lnTo>
                <a:lnTo>
                  <a:pt x="1585" y="2852"/>
                </a:lnTo>
                <a:lnTo>
                  <a:pt x="1529" y="2871"/>
                </a:lnTo>
                <a:lnTo>
                  <a:pt x="1473" y="2889"/>
                </a:lnTo>
                <a:lnTo>
                  <a:pt x="1417" y="2871"/>
                </a:lnTo>
                <a:lnTo>
                  <a:pt x="1380" y="2852"/>
                </a:lnTo>
                <a:lnTo>
                  <a:pt x="1287" y="2796"/>
                </a:lnTo>
                <a:lnTo>
                  <a:pt x="1231" y="2721"/>
                </a:lnTo>
                <a:lnTo>
                  <a:pt x="1212" y="2666"/>
                </a:lnTo>
                <a:lnTo>
                  <a:pt x="1193" y="2610"/>
                </a:lnTo>
                <a:lnTo>
                  <a:pt x="1212" y="2554"/>
                </a:lnTo>
                <a:lnTo>
                  <a:pt x="1231" y="2498"/>
                </a:lnTo>
                <a:lnTo>
                  <a:pt x="1287" y="2405"/>
                </a:lnTo>
                <a:lnTo>
                  <a:pt x="1380" y="2349"/>
                </a:lnTo>
                <a:lnTo>
                  <a:pt x="1417" y="2330"/>
                </a:lnTo>
                <a:close/>
                <a:moveTo>
                  <a:pt x="3766" y="2330"/>
                </a:moveTo>
                <a:lnTo>
                  <a:pt x="3822" y="2349"/>
                </a:lnTo>
                <a:lnTo>
                  <a:pt x="3896" y="2405"/>
                </a:lnTo>
                <a:lnTo>
                  <a:pt x="3971" y="2498"/>
                </a:lnTo>
                <a:lnTo>
                  <a:pt x="3989" y="2554"/>
                </a:lnTo>
                <a:lnTo>
                  <a:pt x="3989" y="2610"/>
                </a:lnTo>
                <a:lnTo>
                  <a:pt x="3989" y="2666"/>
                </a:lnTo>
                <a:lnTo>
                  <a:pt x="3971" y="2721"/>
                </a:lnTo>
                <a:lnTo>
                  <a:pt x="3896" y="2796"/>
                </a:lnTo>
                <a:lnTo>
                  <a:pt x="3822" y="2852"/>
                </a:lnTo>
                <a:lnTo>
                  <a:pt x="3766" y="2871"/>
                </a:lnTo>
                <a:lnTo>
                  <a:pt x="3710" y="2889"/>
                </a:lnTo>
                <a:lnTo>
                  <a:pt x="3654" y="2871"/>
                </a:lnTo>
                <a:lnTo>
                  <a:pt x="3598" y="2852"/>
                </a:lnTo>
                <a:lnTo>
                  <a:pt x="3505" y="2796"/>
                </a:lnTo>
                <a:lnTo>
                  <a:pt x="3449" y="2721"/>
                </a:lnTo>
                <a:lnTo>
                  <a:pt x="3430" y="2666"/>
                </a:lnTo>
                <a:lnTo>
                  <a:pt x="3430" y="2610"/>
                </a:lnTo>
                <a:lnTo>
                  <a:pt x="3430" y="2554"/>
                </a:lnTo>
                <a:lnTo>
                  <a:pt x="3449" y="2498"/>
                </a:lnTo>
                <a:lnTo>
                  <a:pt x="3505" y="2405"/>
                </a:lnTo>
                <a:lnTo>
                  <a:pt x="3598" y="2349"/>
                </a:lnTo>
                <a:lnTo>
                  <a:pt x="3654" y="2330"/>
                </a:lnTo>
                <a:close/>
                <a:moveTo>
                  <a:pt x="2479" y="0"/>
                </a:moveTo>
                <a:lnTo>
                  <a:pt x="2330" y="19"/>
                </a:lnTo>
                <a:lnTo>
                  <a:pt x="2181" y="56"/>
                </a:lnTo>
                <a:lnTo>
                  <a:pt x="2051" y="112"/>
                </a:lnTo>
                <a:lnTo>
                  <a:pt x="1920" y="168"/>
                </a:lnTo>
                <a:lnTo>
                  <a:pt x="1790" y="242"/>
                </a:lnTo>
                <a:lnTo>
                  <a:pt x="1659" y="336"/>
                </a:lnTo>
                <a:lnTo>
                  <a:pt x="1566" y="429"/>
                </a:lnTo>
                <a:lnTo>
                  <a:pt x="1454" y="522"/>
                </a:lnTo>
                <a:lnTo>
                  <a:pt x="1380" y="652"/>
                </a:lnTo>
                <a:lnTo>
                  <a:pt x="1287" y="764"/>
                </a:lnTo>
                <a:lnTo>
                  <a:pt x="1231" y="895"/>
                </a:lnTo>
                <a:lnTo>
                  <a:pt x="1175" y="1044"/>
                </a:lnTo>
                <a:lnTo>
                  <a:pt x="1137" y="1174"/>
                </a:lnTo>
                <a:lnTo>
                  <a:pt x="1119" y="1323"/>
                </a:lnTo>
                <a:lnTo>
                  <a:pt x="1100" y="1491"/>
                </a:lnTo>
                <a:lnTo>
                  <a:pt x="1100" y="1864"/>
                </a:lnTo>
                <a:lnTo>
                  <a:pt x="0" y="1864"/>
                </a:lnTo>
                <a:lnTo>
                  <a:pt x="0" y="5014"/>
                </a:lnTo>
                <a:lnTo>
                  <a:pt x="19" y="5201"/>
                </a:lnTo>
                <a:lnTo>
                  <a:pt x="75" y="5368"/>
                </a:lnTo>
                <a:lnTo>
                  <a:pt x="150" y="5536"/>
                </a:lnTo>
                <a:lnTo>
                  <a:pt x="261" y="5667"/>
                </a:lnTo>
                <a:lnTo>
                  <a:pt x="410" y="5778"/>
                </a:lnTo>
                <a:lnTo>
                  <a:pt x="560" y="5872"/>
                </a:lnTo>
                <a:lnTo>
                  <a:pt x="727" y="5928"/>
                </a:lnTo>
                <a:lnTo>
                  <a:pt x="932" y="5946"/>
                </a:lnTo>
                <a:lnTo>
                  <a:pt x="4269" y="5946"/>
                </a:lnTo>
                <a:lnTo>
                  <a:pt x="4455" y="5928"/>
                </a:lnTo>
                <a:lnTo>
                  <a:pt x="4623" y="5872"/>
                </a:lnTo>
                <a:lnTo>
                  <a:pt x="4791" y="5778"/>
                </a:lnTo>
                <a:lnTo>
                  <a:pt x="4921" y="5667"/>
                </a:lnTo>
                <a:lnTo>
                  <a:pt x="5033" y="5536"/>
                </a:lnTo>
                <a:lnTo>
                  <a:pt x="5126" y="5368"/>
                </a:lnTo>
                <a:lnTo>
                  <a:pt x="5182" y="5201"/>
                </a:lnTo>
                <a:lnTo>
                  <a:pt x="5201" y="5014"/>
                </a:lnTo>
                <a:lnTo>
                  <a:pt x="5201" y="1864"/>
                </a:lnTo>
                <a:lnTo>
                  <a:pt x="4083" y="1864"/>
                </a:lnTo>
                <a:lnTo>
                  <a:pt x="4083" y="1510"/>
                </a:lnTo>
                <a:lnTo>
                  <a:pt x="4064" y="1361"/>
                </a:lnTo>
                <a:lnTo>
                  <a:pt x="4045" y="1212"/>
                </a:lnTo>
                <a:lnTo>
                  <a:pt x="4008" y="1063"/>
                </a:lnTo>
                <a:lnTo>
                  <a:pt x="3971" y="932"/>
                </a:lnTo>
                <a:lnTo>
                  <a:pt x="3915" y="802"/>
                </a:lnTo>
                <a:lnTo>
                  <a:pt x="3840" y="671"/>
                </a:lnTo>
                <a:lnTo>
                  <a:pt x="3747" y="559"/>
                </a:lnTo>
                <a:lnTo>
                  <a:pt x="3654" y="466"/>
                </a:lnTo>
                <a:lnTo>
                  <a:pt x="3561" y="354"/>
                </a:lnTo>
                <a:lnTo>
                  <a:pt x="3449" y="280"/>
                </a:lnTo>
                <a:lnTo>
                  <a:pt x="3337" y="205"/>
                </a:lnTo>
                <a:lnTo>
                  <a:pt x="3206" y="131"/>
                </a:lnTo>
                <a:lnTo>
                  <a:pt x="3076" y="75"/>
                </a:lnTo>
                <a:lnTo>
                  <a:pt x="2927" y="37"/>
                </a:lnTo>
                <a:lnTo>
                  <a:pt x="2778" y="19"/>
                </a:lnTo>
                <a:lnTo>
                  <a:pt x="2629" y="0"/>
                </a:lnTo>
                <a:close/>
              </a:path>
            </a:pathLst>
          </a:cu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4"/>
          <p:cNvSpPr/>
          <p:nvPr/>
        </p:nvSpPr>
        <p:spPr>
          <a:xfrm>
            <a:off x="6939470" y="1480427"/>
            <a:ext cx="1054351" cy="918841"/>
          </a:xfrm>
          <a:custGeom>
            <a:rect b="b" l="l" r="r" t="t"/>
            <a:pathLst>
              <a:path extrusionOk="0" h="5947" w="7419">
                <a:moveTo>
                  <a:pt x="1491" y="2051"/>
                </a:moveTo>
                <a:lnTo>
                  <a:pt x="2311" y="3710"/>
                </a:lnTo>
                <a:lnTo>
                  <a:pt x="652" y="3710"/>
                </a:lnTo>
                <a:lnTo>
                  <a:pt x="1491" y="2051"/>
                </a:lnTo>
                <a:close/>
                <a:moveTo>
                  <a:pt x="5946" y="2051"/>
                </a:moveTo>
                <a:lnTo>
                  <a:pt x="6766" y="3710"/>
                </a:lnTo>
                <a:lnTo>
                  <a:pt x="5107" y="3710"/>
                </a:lnTo>
                <a:lnTo>
                  <a:pt x="5946" y="2051"/>
                </a:lnTo>
                <a:close/>
                <a:moveTo>
                  <a:pt x="1491" y="1492"/>
                </a:moveTo>
                <a:lnTo>
                  <a:pt x="1342" y="1511"/>
                </a:lnTo>
                <a:lnTo>
                  <a:pt x="1193" y="1567"/>
                </a:lnTo>
                <a:lnTo>
                  <a:pt x="1137" y="1604"/>
                </a:lnTo>
                <a:lnTo>
                  <a:pt x="1081" y="1660"/>
                </a:lnTo>
                <a:lnTo>
                  <a:pt x="1025" y="1716"/>
                </a:lnTo>
                <a:lnTo>
                  <a:pt x="988" y="1790"/>
                </a:lnTo>
                <a:lnTo>
                  <a:pt x="112" y="3542"/>
                </a:lnTo>
                <a:lnTo>
                  <a:pt x="19" y="3785"/>
                </a:lnTo>
                <a:lnTo>
                  <a:pt x="0" y="3841"/>
                </a:lnTo>
                <a:lnTo>
                  <a:pt x="0" y="3897"/>
                </a:lnTo>
                <a:lnTo>
                  <a:pt x="0" y="3990"/>
                </a:lnTo>
                <a:lnTo>
                  <a:pt x="37" y="4083"/>
                </a:lnTo>
                <a:lnTo>
                  <a:pt x="75" y="4176"/>
                </a:lnTo>
                <a:lnTo>
                  <a:pt x="112" y="4269"/>
                </a:lnTo>
                <a:lnTo>
                  <a:pt x="186" y="4344"/>
                </a:lnTo>
                <a:lnTo>
                  <a:pt x="261" y="4419"/>
                </a:lnTo>
                <a:lnTo>
                  <a:pt x="429" y="4549"/>
                </a:lnTo>
                <a:lnTo>
                  <a:pt x="652" y="4661"/>
                </a:lnTo>
                <a:lnTo>
                  <a:pt x="913" y="4754"/>
                </a:lnTo>
                <a:lnTo>
                  <a:pt x="1193" y="4810"/>
                </a:lnTo>
                <a:lnTo>
                  <a:pt x="1491" y="4829"/>
                </a:lnTo>
                <a:lnTo>
                  <a:pt x="1789" y="4810"/>
                </a:lnTo>
                <a:lnTo>
                  <a:pt x="2069" y="4754"/>
                </a:lnTo>
                <a:lnTo>
                  <a:pt x="2311" y="4661"/>
                </a:lnTo>
                <a:lnTo>
                  <a:pt x="2535" y="4549"/>
                </a:lnTo>
                <a:lnTo>
                  <a:pt x="2721" y="4419"/>
                </a:lnTo>
                <a:lnTo>
                  <a:pt x="2796" y="4344"/>
                </a:lnTo>
                <a:lnTo>
                  <a:pt x="2852" y="4269"/>
                </a:lnTo>
                <a:lnTo>
                  <a:pt x="2908" y="4176"/>
                </a:lnTo>
                <a:lnTo>
                  <a:pt x="2945" y="4083"/>
                </a:lnTo>
                <a:lnTo>
                  <a:pt x="2964" y="3990"/>
                </a:lnTo>
                <a:lnTo>
                  <a:pt x="2964" y="3897"/>
                </a:lnTo>
                <a:lnTo>
                  <a:pt x="2964" y="3841"/>
                </a:lnTo>
                <a:lnTo>
                  <a:pt x="2964" y="3766"/>
                </a:lnTo>
                <a:lnTo>
                  <a:pt x="2852" y="3524"/>
                </a:lnTo>
                <a:lnTo>
                  <a:pt x="1976" y="1790"/>
                </a:lnTo>
                <a:lnTo>
                  <a:pt x="1939" y="1716"/>
                </a:lnTo>
                <a:lnTo>
                  <a:pt x="1883" y="1660"/>
                </a:lnTo>
                <a:lnTo>
                  <a:pt x="1827" y="1604"/>
                </a:lnTo>
                <a:lnTo>
                  <a:pt x="1771" y="1567"/>
                </a:lnTo>
                <a:lnTo>
                  <a:pt x="1640" y="1511"/>
                </a:lnTo>
                <a:lnTo>
                  <a:pt x="1491" y="1492"/>
                </a:lnTo>
                <a:close/>
                <a:moveTo>
                  <a:pt x="5946" y="1492"/>
                </a:moveTo>
                <a:lnTo>
                  <a:pt x="5797" y="1511"/>
                </a:lnTo>
                <a:lnTo>
                  <a:pt x="5648" y="1567"/>
                </a:lnTo>
                <a:lnTo>
                  <a:pt x="5592" y="1604"/>
                </a:lnTo>
                <a:lnTo>
                  <a:pt x="5536" y="1660"/>
                </a:lnTo>
                <a:lnTo>
                  <a:pt x="5480" y="1716"/>
                </a:lnTo>
                <a:lnTo>
                  <a:pt x="5443" y="1790"/>
                </a:lnTo>
                <a:lnTo>
                  <a:pt x="4567" y="3542"/>
                </a:lnTo>
                <a:lnTo>
                  <a:pt x="4474" y="3785"/>
                </a:lnTo>
                <a:lnTo>
                  <a:pt x="4455" y="3841"/>
                </a:lnTo>
                <a:lnTo>
                  <a:pt x="4455" y="3897"/>
                </a:lnTo>
                <a:lnTo>
                  <a:pt x="4455" y="3990"/>
                </a:lnTo>
                <a:lnTo>
                  <a:pt x="4492" y="4083"/>
                </a:lnTo>
                <a:lnTo>
                  <a:pt x="4529" y="4176"/>
                </a:lnTo>
                <a:lnTo>
                  <a:pt x="4567" y="4269"/>
                </a:lnTo>
                <a:lnTo>
                  <a:pt x="4641" y="4344"/>
                </a:lnTo>
                <a:lnTo>
                  <a:pt x="4716" y="4419"/>
                </a:lnTo>
                <a:lnTo>
                  <a:pt x="4884" y="4549"/>
                </a:lnTo>
                <a:lnTo>
                  <a:pt x="5107" y="4661"/>
                </a:lnTo>
                <a:lnTo>
                  <a:pt x="5368" y="4754"/>
                </a:lnTo>
                <a:lnTo>
                  <a:pt x="5648" y="4810"/>
                </a:lnTo>
                <a:lnTo>
                  <a:pt x="5946" y="4829"/>
                </a:lnTo>
                <a:lnTo>
                  <a:pt x="6244" y="4810"/>
                </a:lnTo>
                <a:lnTo>
                  <a:pt x="6524" y="4754"/>
                </a:lnTo>
                <a:lnTo>
                  <a:pt x="6766" y="4661"/>
                </a:lnTo>
                <a:lnTo>
                  <a:pt x="6990" y="4549"/>
                </a:lnTo>
                <a:lnTo>
                  <a:pt x="7176" y="4419"/>
                </a:lnTo>
                <a:lnTo>
                  <a:pt x="7251" y="4344"/>
                </a:lnTo>
                <a:lnTo>
                  <a:pt x="7307" y="4269"/>
                </a:lnTo>
                <a:lnTo>
                  <a:pt x="7363" y="4176"/>
                </a:lnTo>
                <a:lnTo>
                  <a:pt x="7400" y="4083"/>
                </a:lnTo>
                <a:lnTo>
                  <a:pt x="7419" y="3990"/>
                </a:lnTo>
                <a:lnTo>
                  <a:pt x="7419" y="3897"/>
                </a:lnTo>
                <a:lnTo>
                  <a:pt x="7419" y="3841"/>
                </a:lnTo>
                <a:lnTo>
                  <a:pt x="7419" y="3766"/>
                </a:lnTo>
                <a:lnTo>
                  <a:pt x="7307" y="3524"/>
                </a:lnTo>
                <a:lnTo>
                  <a:pt x="6431" y="1790"/>
                </a:lnTo>
                <a:lnTo>
                  <a:pt x="6393" y="1716"/>
                </a:lnTo>
                <a:lnTo>
                  <a:pt x="6338" y="1660"/>
                </a:lnTo>
                <a:lnTo>
                  <a:pt x="6282" y="1604"/>
                </a:lnTo>
                <a:lnTo>
                  <a:pt x="6226" y="1567"/>
                </a:lnTo>
                <a:lnTo>
                  <a:pt x="6095" y="1511"/>
                </a:lnTo>
                <a:lnTo>
                  <a:pt x="5946" y="1492"/>
                </a:lnTo>
                <a:close/>
                <a:moveTo>
                  <a:pt x="3597" y="1"/>
                </a:moveTo>
                <a:lnTo>
                  <a:pt x="3486" y="20"/>
                </a:lnTo>
                <a:lnTo>
                  <a:pt x="3392" y="57"/>
                </a:lnTo>
                <a:lnTo>
                  <a:pt x="3299" y="113"/>
                </a:lnTo>
                <a:lnTo>
                  <a:pt x="3206" y="150"/>
                </a:lnTo>
                <a:lnTo>
                  <a:pt x="3113" y="225"/>
                </a:lnTo>
                <a:lnTo>
                  <a:pt x="3038" y="299"/>
                </a:lnTo>
                <a:lnTo>
                  <a:pt x="2982" y="374"/>
                </a:lnTo>
                <a:lnTo>
                  <a:pt x="1305" y="374"/>
                </a:lnTo>
                <a:lnTo>
                  <a:pt x="1230" y="392"/>
                </a:lnTo>
                <a:lnTo>
                  <a:pt x="1174" y="430"/>
                </a:lnTo>
                <a:lnTo>
                  <a:pt x="1137" y="486"/>
                </a:lnTo>
                <a:lnTo>
                  <a:pt x="1118" y="560"/>
                </a:lnTo>
                <a:lnTo>
                  <a:pt x="1118" y="933"/>
                </a:lnTo>
                <a:lnTo>
                  <a:pt x="1137" y="1007"/>
                </a:lnTo>
                <a:lnTo>
                  <a:pt x="1174" y="1063"/>
                </a:lnTo>
                <a:lnTo>
                  <a:pt x="1230" y="1101"/>
                </a:lnTo>
                <a:lnTo>
                  <a:pt x="1305" y="1119"/>
                </a:lnTo>
                <a:lnTo>
                  <a:pt x="2796" y="1119"/>
                </a:lnTo>
                <a:lnTo>
                  <a:pt x="2833" y="1231"/>
                </a:lnTo>
                <a:lnTo>
                  <a:pt x="2871" y="1324"/>
                </a:lnTo>
                <a:lnTo>
                  <a:pt x="2926" y="1418"/>
                </a:lnTo>
                <a:lnTo>
                  <a:pt x="3001" y="1511"/>
                </a:lnTo>
                <a:lnTo>
                  <a:pt x="3076" y="1604"/>
                </a:lnTo>
                <a:lnTo>
                  <a:pt x="3150" y="1660"/>
                </a:lnTo>
                <a:lnTo>
                  <a:pt x="3243" y="1734"/>
                </a:lnTo>
                <a:lnTo>
                  <a:pt x="3337" y="1772"/>
                </a:lnTo>
                <a:lnTo>
                  <a:pt x="3337" y="5201"/>
                </a:lnTo>
                <a:lnTo>
                  <a:pt x="1305" y="5201"/>
                </a:lnTo>
                <a:lnTo>
                  <a:pt x="1230" y="5220"/>
                </a:lnTo>
                <a:lnTo>
                  <a:pt x="1174" y="5257"/>
                </a:lnTo>
                <a:lnTo>
                  <a:pt x="1137" y="5313"/>
                </a:lnTo>
                <a:lnTo>
                  <a:pt x="1118" y="5388"/>
                </a:lnTo>
                <a:lnTo>
                  <a:pt x="1118" y="5761"/>
                </a:lnTo>
                <a:lnTo>
                  <a:pt x="1137" y="5835"/>
                </a:lnTo>
                <a:lnTo>
                  <a:pt x="1174" y="5891"/>
                </a:lnTo>
                <a:lnTo>
                  <a:pt x="1230" y="5928"/>
                </a:lnTo>
                <a:lnTo>
                  <a:pt x="1305" y="5947"/>
                </a:lnTo>
                <a:lnTo>
                  <a:pt x="6133" y="5947"/>
                </a:lnTo>
                <a:lnTo>
                  <a:pt x="6188" y="5928"/>
                </a:lnTo>
                <a:lnTo>
                  <a:pt x="6263" y="5891"/>
                </a:lnTo>
                <a:lnTo>
                  <a:pt x="6300" y="5835"/>
                </a:lnTo>
                <a:lnTo>
                  <a:pt x="6319" y="5761"/>
                </a:lnTo>
                <a:lnTo>
                  <a:pt x="6319" y="5388"/>
                </a:lnTo>
                <a:lnTo>
                  <a:pt x="6300" y="5313"/>
                </a:lnTo>
                <a:lnTo>
                  <a:pt x="6263" y="5257"/>
                </a:lnTo>
                <a:lnTo>
                  <a:pt x="6188" y="5220"/>
                </a:lnTo>
                <a:lnTo>
                  <a:pt x="6133" y="5201"/>
                </a:lnTo>
                <a:lnTo>
                  <a:pt x="4082" y="5201"/>
                </a:lnTo>
                <a:lnTo>
                  <a:pt x="4082" y="1772"/>
                </a:lnTo>
                <a:lnTo>
                  <a:pt x="4175" y="1734"/>
                </a:lnTo>
                <a:lnTo>
                  <a:pt x="4269" y="1660"/>
                </a:lnTo>
                <a:lnTo>
                  <a:pt x="4362" y="1604"/>
                </a:lnTo>
                <a:lnTo>
                  <a:pt x="4436" y="1511"/>
                </a:lnTo>
                <a:lnTo>
                  <a:pt x="4492" y="1418"/>
                </a:lnTo>
                <a:lnTo>
                  <a:pt x="4548" y="1324"/>
                </a:lnTo>
                <a:lnTo>
                  <a:pt x="4585" y="1231"/>
                </a:lnTo>
                <a:lnTo>
                  <a:pt x="4623" y="1119"/>
                </a:lnTo>
                <a:lnTo>
                  <a:pt x="6133" y="1119"/>
                </a:lnTo>
                <a:lnTo>
                  <a:pt x="6188" y="1101"/>
                </a:lnTo>
                <a:lnTo>
                  <a:pt x="6263" y="1063"/>
                </a:lnTo>
                <a:lnTo>
                  <a:pt x="6300" y="1007"/>
                </a:lnTo>
                <a:lnTo>
                  <a:pt x="6319" y="933"/>
                </a:lnTo>
                <a:lnTo>
                  <a:pt x="6319" y="560"/>
                </a:lnTo>
                <a:lnTo>
                  <a:pt x="6300" y="486"/>
                </a:lnTo>
                <a:lnTo>
                  <a:pt x="6263" y="430"/>
                </a:lnTo>
                <a:lnTo>
                  <a:pt x="6188" y="392"/>
                </a:lnTo>
                <a:lnTo>
                  <a:pt x="6133" y="374"/>
                </a:lnTo>
                <a:lnTo>
                  <a:pt x="4455" y="374"/>
                </a:lnTo>
                <a:lnTo>
                  <a:pt x="4380" y="299"/>
                </a:lnTo>
                <a:lnTo>
                  <a:pt x="4306" y="225"/>
                </a:lnTo>
                <a:lnTo>
                  <a:pt x="4231" y="150"/>
                </a:lnTo>
                <a:lnTo>
                  <a:pt x="4138" y="113"/>
                </a:lnTo>
                <a:lnTo>
                  <a:pt x="4026" y="57"/>
                </a:lnTo>
                <a:lnTo>
                  <a:pt x="3933" y="20"/>
                </a:lnTo>
                <a:lnTo>
                  <a:pt x="3821" y="1"/>
                </a:lnTo>
                <a:close/>
              </a:path>
            </a:pathLst>
          </a:cu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4"/>
          <p:cNvSpPr txBox="1"/>
          <p:nvPr/>
        </p:nvSpPr>
        <p:spPr>
          <a:xfrm>
            <a:off x="7618225" y="4839550"/>
            <a:ext cx="5134500" cy="5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00"/>
              <a:buFont typeface="Arial"/>
              <a:buNone/>
            </a:pPr>
            <a:r>
              <a:rPr lang="en" sz="700">
                <a:solidFill>
                  <a:schemeClr val="dk1"/>
                </a:solidFill>
                <a:latin typeface="Montserrat Light"/>
                <a:ea typeface="Montserrat Light"/>
                <a:cs typeface="Montserrat Light"/>
                <a:sym typeface="Montserrat Light"/>
              </a:rPr>
              <a:t>Icons from SlidesCarnival</a:t>
            </a:r>
            <a:r>
              <a:rPr lang="en" sz="900">
                <a:solidFill>
                  <a:schemeClr val="dk1"/>
                </a:solidFill>
                <a:latin typeface="Montserrat Light"/>
                <a:ea typeface="Montserrat Light"/>
                <a:cs typeface="Montserrat Light"/>
                <a:sym typeface="Montserrat Light"/>
              </a:rPr>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35"/>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89" name="Google Shape;389;p35"/>
          <p:cNvSpPr txBox="1"/>
          <p:nvPr>
            <p:ph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Business and Human Rights (UN)</a:t>
            </a:r>
            <a:endParaRPr sz="1100">
              <a:solidFill>
                <a:srgbClr val="FFFFFF"/>
              </a:solidFill>
              <a:latin typeface="Merriweather Sans"/>
              <a:ea typeface="Merriweather Sans"/>
              <a:cs typeface="Merriweather Sans"/>
              <a:sym typeface="Merriweather Sans"/>
            </a:endParaRPr>
          </a:p>
        </p:txBody>
      </p:sp>
      <p:grpSp>
        <p:nvGrpSpPr>
          <p:cNvPr id="390" name="Google Shape;390;p35"/>
          <p:cNvGrpSpPr/>
          <p:nvPr/>
        </p:nvGrpSpPr>
        <p:grpSpPr>
          <a:xfrm>
            <a:off x="2744525" y="1155400"/>
            <a:ext cx="1791300" cy="2438379"/>
            <a:chOff x="4281475" y="1148274"/>
            <a:chExt cx="1791300" cy="2438379"/>
          </a:xfrm>
        </p:grpSpPr>
        <p:sp>
          <p:nvSpPr>
            <p:cNvPr id="391" name="Google Shape;391;p35"/>
            <p:cNvSpPr/>
            <p:nvPr/>
          </p:nvSpPr>
          <p:spPr>
            <a:xfrm>
              <a:off x="4281475" y="3081749"/>
              <a:ext cx="17913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2" name="Google Shape;392;p35"/>
            <p:cNvGrpSpPr/>
            <p:nvPr/>
          </p:nvGrpSpPr>
          <p:grpSpPr>
            <a:xfrm>
              <a:off x="4526679" y="1148274"/>
              <a:ext cx="1545996" cy="2438379"/>
              <a:chOff x="4526679" y="1148274"/>
              <a:chExt cx="1545996" cy="2438379"/>
            </a:xfrm>
          </p:grpSpPr>
          <p:grpSp>
            <p:nvGrpSpPr>
              <p:cNvPr id="393" name="Google Shape;393;p35"/>
              <p:cNvGrpSpPr/>
              <p:nvPr/>
            </p:nvGrpSpPr>
            <p:grpSpPr>
              <a:xfrm>
                <a:off x="4808316" y="2800065"/>
                <a:ext cx="92400" cy="411825"/>
                <a:chOff x="845575" y="2563700"/>
                <a:chExt cx="92400" cy="411825"/>
              </a:xfrm>
            </p:grpSpPr>
            <p:cxnSp>
              <p:nvCxnSpPr>
                <p:cNvPr id="394" name="Google Shape;394;p35"/>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95" name="Google Shape;395;p35"/>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6" name="Google Shape;396;p35"/>
              <p:cNvSpPr txBox="1"/>
              <p:nvPr/>
            </p:nvSpPr>
            <p:spPr>
              <a:xfrm>
                <a:off x="4526679" y="321525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2014</a:t>
                </a:r>
                <a:endParaRPr b="1" sz="1200">
                  <a:latin typeface="Merriweather"/>
                  <a:ea typeface="Merriweather"/>
                  <a:cs typeface="Merriweather"/>
                  <a:sym typeface="Merriweather"/>
                </a:endParaRPr>
              </a:p>
            </p:txBody>
          </p:sp>
          <p:sp>
            <p:nvSpPr>
              <p:cNvPr id="397" name="Google Shape;397;p35"/>
              <p:cNvSpPr txBox="1"/>
              <p:nvPr/>
            </p:nvSpPr>
            <p:spPr>
              <a:xfrm>
                <a:off x="4736775" y="1148274"/>
                <a:ext cx="1335900" cy="165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NAPs Denmark &amp; Finland</a:t>
                </a:r>
                <a:br>
                  <a:rPr lang="en" sz="800">
                    <a:latin typeface="Merriweather"/>
                    <a:ea typeface="Merriweather"/>
                    <a:cs typeface="Merriweather"/>
                    <a:sym typeface="Merriweather"/>
                  </a:rPr>
                </a:br>
                <a:br>
                  <a:rPr b="1" lang="en" sz="800">
                    <a:latin typeface="Merriweather"/>
                    <a:ea typeface="Merriweather"/>
                    <a:cs typeface="Merriweather"/>
                    <a:sym typeface="Merriweather"/>
                  </a:rPr>
                </a:br>
                <a:r>
                  <a:rPr b="1" lang="en" sz="800">
                    <a:latin typeface="Merriweather"/>
                    <a:ea typeface="Merriweather"/>
                    <a:cs typeface="Merriweather"/>
                    <a:sym typeface="Merriweather"/>
                  </a:rPr>
                  <a:t>Binding Treaty: </a:t>
                </a:r>
                <a:r>
                  <a:rPr lang="en" sz="800">
                    <a:latin typeface="Merriweather"/>
                    <a:ea typeface="Merriweather"/>
                    <a:cs typeface="Merriweather"/>
                    <a:sym typeface="Merriweather"/>
                  </a:rPr>
                  <a:t>Creation of the intergovernmental working group on transnational corporations and other business enterprises with respect to human rights</a:t>
                </a:r>
                <a:endParaRPr b="1" sz="800">
                  <a:latin typeface="Merriweather"/>
                  <a:ea typeface="Merriweather"/>
                  <a:cs typeface="Merriweather"/>
                  <a:sym typeface="Merriweather"/>
                </a:endParaRPr>
              </a:p>
            </p:txBody>
          </p:sp>
        </p:grpSp>
      </p:grpSp>
      <p:grpSp>
        <p:nvGrpSpPr>
          <p:cNvPr id="398" name="Google Shape;398;p35"/>
          <p:cNvGrpSpPr/>
          <p:nvPr/>
        </p:nvGrpSpPr>
        <p:grpSpPr>
          <a:xfrm>
            <a:off x="4136860" y="2709722"/>
            <a:ext cx="1566140" cy="1732503"/>
            <a:chOff x="6435810" y="2702596"/>
            <a:chExt cx="1566140" cy="1732503"/>
          </a:xfrm>
        </p:grpSpPr>
        <p:sp>
          <p:nvSpPr>
            <p:cNvPr id="399" name="Google Shape;399;p35"/>
            <p:cNvSpPr/>
            <p:nvPr/>
          </p:nvSpPr>
          <p:spPr>
            <a:xfrm>
              <a:off x="6807650" y="3079474"/>
              <a:ext cx="11943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0" name="Google Shape;400;p35"/>
            <p:cNvGrpSpPr/>
            <p:nvPr/>
          </p:nvGrpSpPr>
          <p:grpSpPr>
            <a:xfrm>
              <a:off x="6435810" y="2702596"/>
              <a:ext cx="1524965" cy="1732503"/>
              <a:chOff x="6435810" y="2702596"/>
              <a:chExt cx="1524965" cy="1732503"/>
            </a:xfrm>
          </p:grpSpPr>
          <p:grpSp>
            <p:nvGrpSpPr>
              <p:cNvPr id="401" name="Google Shape;401;p35"/>
              <p:cNvGrpSpPr/>
              <p:nvPr/>
            </p:nvGrpSpPr>
            <p:grpSpPr>
              <a:xfrm rot="10800000">
                <a:off x="6760035" y="3079467"/>
                <a:ext cx="92400" cy="411825"/>
                <a:chOff x="2070100" y="2563700"/>
                <a:chExt cx="92400" cy="411825"/>
              </a:xfrm>
            </p:grpSpPr>
            <p:cxnSp>
              <p:nvCxnSpPr>
                <p:cNvPr id="402" name="Google Shape;402;p3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03" name="Google Shape;403;p3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4" name="Google Shape;404;p35"/>
              <p:cNvSpPr txBox="1"/>
              <p:nvPr/>
            </p:nvSpPr>
            <p:spPr>
              <a:xfrm>
                <a:off x="6435810"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2015</a:t>
                </a:r>
                <a:endParaRPr b="1" sz="1200">
                  <a:latin typeface="Merriweather"/>
                  <a:ea typeface="Merriweather"/>
                  <a:cs typeface="Merriweather"/>
                  <a:sym typeface="Merriweather"/>
                </a:endParaRPr>
              </a:p>
            </p:txBody>
          </p:sp>
          <p:sp>
            <p:nvSpPr>
              <p:cNvPr id="405" name="Google Shape;405;p35"/>
              <p:cNvSpPr txBox="1"/>
              <p:nvPr/>
            </p:nvSpPr>
            <p:spPr>
              <a:xfrm>
                <a:off x="6676775" y="3491299"/>
                <a:ext cx="1284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NAPs Lithuania, Sweden, Norway &amp; Colombia</a:t>
                </a:r>
                <a:endParaRPr sz="800">
                  <a:latin typeface="Merriweather"/>
                  <a:ea typeface="Merriweather"/>
                  <a:cs typeface="Merriweather"/>
                  <a:sym typeface="Merriweather"/>
                </a:endParaRPr>
              </a:p>
            </p:txBody>
          </p:sp>
        </p:grpSp>
      </p:grpSp>
      <p:grpSp>
        <p:nvGrpSpPr>
          <p:cNvPr id="406" name="Google Shape;406;p35"/>
          <p:cNvGrpSpPr/>
          <p:nvPr/>
        </p:nvGrpSpPr>
        <p:grpSpPr>
          <a:xfrm>
            <a:off x="483041" y="1695300"/>
            <a:ext cx="1689709" cy="1898489"/>
            <a:chOff x="495991" y="1688174"/>
            <a:chExt cx="1689709" cy="1898489"/>
          </a:xfrm>
        </p:grpSpPr>
        <p:sp>
          <p:nvSpPr>
            <p:cNvPr id="407" name="Google Shape;407;p35"/>
            <p:cNvSpPr/>
            <p:nvPr/>
          </p:nvSpPr>
          <p:spPr>
            <a:xfrm>
              <a:off x="932600" y="3079474"/>
              <a:ext cx="12531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8" name="Google Shape;408;p35"/>
            <p:cNvGrpSpPr/>
            <p:nvPr/>
          </p:nvGrpSpPr>
          <p:grpSpPr>
            <a:xfrm>
              <a:off x="495991" y="1688174"/>
              <a:ext cx="1500434" cy="1898489"/>
              <a:chOff x="495991" y="1688174"/>
              <a:chExt cx="1500434" cy="1898489"/>
            </a:xfrm>
          </p:grpSpPr>
          <p:sp>
            <p:nvSpPr>
              <p:cNvPr id="409" name="Google Shape;409;p35"/>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2011</a:t>
                </a:r>
                <a:endParaRPr b="1" sz="1200">
                  <a:latin typeface="Merriweather"/>
                  <a:ea typeface="Merriweather"/>
                  <a:cs typeface="Merriweather"/>
                  <a:sym typeface="Merriweather"/>
                </a:endParaRPr>
              </a:p>
            </p:txBody>
          </p:sp>
          <p:grpSp>
            <p:nvGrpSpPr>
              <p:cNvPr id="410" name="Google Shape;410;p35"/>
              <p:cNvGrpSpPr/>
              <p:nvPr/>
            </p:nvGrpSpPr>
            <p:grpSpPr>
              <a:xfrm>
                <a:off x="881025" y="2800065"/>
                <a:ext cx="92400" cy="411825"/>
                <a:chOff x="845575" y="2563700"/>
                <a:chExt cx="92400" cy="411825"/>
              </a:xfrm>
            </p:grpSpPr>
            <p:cxnSp>
              <p:nvCxnSpPr>
                <p:cNvPr id="411" name="Google Shape;411;p35"/>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12" name="Google Shape;412;p35"/>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 name="Google Shape;413;p35"/>
              <p:cNvSpPr txBox="1"/>
              <p:nvPr/>
            </p:nvSpPr>
            <p:spPr>
              <a:xfrm>
                <a:off x="823125" y="1688174"/>
                <a:ext cx="1173300" cy="11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EU Commission call on governments to adopt National Action Plans</a:t>
                </a:r>
                <a:endParaRPr sz="800">
                  <a:latin typeface="Merriweather"/>
                  <a:ea typeface="Merriweather"/>
                  <a:cs typeface="Merriweather"/>
                  <a:sym typeface="Merriweather"/>
                </a:endParaRPr>
              </a:p>
            </p:txBody>
          </p:sp>
        </p:grpSp>
      </p:grpSp>
      <p:grpSp>
        <p:nvGrpSpPr>
          <p:cNvPr id="414" name="Google Shape;414;p35"/>
          <p:cNvGrpSpPr/>
          <p:nvPr/>
        </p:nvGrpSpPr>
        <p:grpSpPr>
          <a:xfrm>
            <a:off x="1812828" y="2709725"/>
            <a:ext cx="1487347" cy="1732500"/>
            <a:chOff x="2525603" y="2702599"/>
            <a:chExt cx="1487347" cy="1732500"/>
          </a:xfrm>
        </p:grpSpPr>
        <p:sp>
          <p:nvSpPr>
            <p:cNvPr id="415" name="Google Shape;415;p35"/>
            <p:cNvSpPr/>
            <p:nvPr/>
          </p:nvSpPr>
          <p:spPr>
            <a:xfrm>
              <a:off x="2890950" y="3079474"/>
              <a:ext cx="11220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6" name="Google Shape;416;p35"/>
            <p:cNvGrpSpPr/>
            <p:nvPr/>
          </p:nvGrpSpPr>
          <p:grpSpPr>
            <a:xfrm>
              <a:off x="2525603" y="2702599"/>
              <a:ext cx="1347997" cy="1732500"/>
              <a:chOff x="2525603" y="2702599"/>
              <a:chExt cx="1347997" cy="1732500"/>
            </a:xfrm>
          </p:grpSpPr>
          <p:sp>
            <p:nvSpPr>
              <p:cNvPr id="417" name="Google Shape;417;p35"/>
              <p:cNvSpPr txBox="1"/>
              <p:nvPr/>
            </p:nvSpPr>
            <p:spPr>
              <a:xfrm>
                <a:off x="2525603" y="2702599"/>
                <a:ext cx="11661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2013</a:t>
                </a:r>
                <a:endParaRPr b="1" sz="1200">
                  <a:latin typeface="Merriweather"/>
                  <a:ea typeface="Merriweather"/>
                  <a:cs typeface="Merriweather"/>
                  <a:sym typeface="Merriweather"/>
                </a:endParaRPr>
              </a:p>
            </p:txBody>
          </p:sp>
          <p:grpSp>
            <p:nvGrpSpPr>
              <p:cNvPr id="418" name="Google Shape;418;p35"/>
              <p:cNvGrpSpPr/>
              <p:nvPr/>
            </p:nvGrpSpPr>
            <p:grpSpPr>
              <a:xfrm rot="10800000">
                <a:off x="2849073" y="3079467"/>
                <a:ext cx="92400" cy="411825"/>
                <a:chOff x="2070100" y="2563700"/>
                <a:chExt cx="92400" cy="411825"/>
              </a:xfrm>
            </p:grpSpPr>
            <p:cxnSp>
              <p:nvCxnSpPr>
                <p:cNvPr id="419" name="Google Shape;419;p3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20" name="Google Shape;420;p3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1" name="Google Shape;421;p35"/>
              <p:cNvSpPr txBox="1"/>
              <p:nvPr/>
            </p:nvSpPr>
            <p:spPr>
              <a:xfrm>
                <a:off x="2707500" y="3491299"/>
                <a:ext cx="1166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NAPs UK &amp; Netherlands</a:t>
                </a:r>
                <a:endParaRPr sz="800">
                  <a:latin typeface="Merriweather"/>
                  <a:ea typeface="Merriweather"/>
                  <a:cs typeface="Merriweather"/>
                  <a:sym typeface="Merriweather"/>
                </a:endParaRPr>
              </a:p>
            </p:txBody>
          </p:sp>
        </p:grpSp>
      </p:grpSp>
      <p:grpSp>
        <p:nvGrpSpPr>
          <p:cNvPr id="422" name="Google Shape;422;p35"/>
          <p:cNvGrpSpPr/>
          <p:nvPr/>
        </p:nvGrpSpPr>
        <p:grpSpPr>
          <a:xfrm>
            <a:off x="5351929" y="1863400"/>
            <a:ext cx="1413096" cy="1730379"/>
            <a:chOff x="4526679" y="1856274"/>
            <a:chExt cx="1413096" cy="1730379"/>
          </a:xfrm>
        </p:grpSpPr>
        <p:sp>
          <p:nvSpPr>
            <p:cNvPr id="423" name="Google Shape;423;p35"/>
            <p:cNvSpPr/>
            <p:nvPr/>
          </p:nvSpPr>
          <p:spPr>
            <a:xfrm>
              <a:off x="4854525" y="3081749"/>
              <a:ext cx="10443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4" name="Google Shape;424;p35"/>
            <p:cNvGrpSpPr/>
            <p:nvPr/>
          </p:nvGrpSpPr>
          <p:grpSpPr>
            <a:xfrm>
              <a:off x="4526679" y="1856274"/>
              <a:ext cx="1413096" cy="1730379"/>
              <a:chOff x="4526679" y="1856274"/>
              <a:chExt cx="1413096" cy="1730379"/>
            </a:xfrm>
          </p:grpSpPr>
          <p:grpSp>
            <p:nvGrpSpPr>
              <p:cNvPr id="425" name="Google Shape;425;p35"/>
              <p:cNvGrpSpPr/>
              <p:nvPr/>
            </p:nvGrpSpPr>
            <p:grpSpPr>
              <a:xfrm>
                <a:off x="4808316" y="2800065"/>
                <a:ext cx="92400" cy="411825"/>
                <a:chOff x="845575" y="2563700"/>
                <a:chExt cx="92400" cy="411825"/>
              </a:xfrm>
            </p:grpSpPr>
            <p:cxnSp>
              <p:nvCxnSpPr>
                <p:cNvPr id="426" name="Google Shape;426;p35"/>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27" name="Google Shape;427;p35"/>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8" name="Google Shape;428;p35"/>
              <p:cNvSpPr txBox="1"/>
              <p:nvPr/>
            </p:nvSpPr>
            <p:spPr>
              <a:xfrm>
                <a:off x="4526679" y="321525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2016</a:t>
                </a:r>
                <a:endParaRPr b="1" sz="1200">
                  <a:latin typeface="Merriweather"/>
                  <a:ea typeface="Merriweather"/>
                  <a:cs typeface="Merriweather"/>
                  <a:sym typeface="Merriweather"/>
                </a:endParaRPr>
              </a:p>
            </p:txBody>
          </p:sp>
          <p:sp>
            <p:nvSpPr>
              <p:cNvPr id="429" name="Google Shape;429;p35"/>
              <p:cNvSpPr txBox="1"/>
              <p:nvPr/>
            </p:nvSpPr>
            <p:spPr>
              <a:xfrm>
                <a:off x="4736775" y="1856274"/>
                <a:ext cx="120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NAPs Switzerland, Italy, Norway and USA</a:t>
                </a:r>
                <a:endParaRPr b="1" sz="800">
                  <a:latin typeface="Merriweather"/>
                  <a:ea typeface="Merriweather"/>
                  <a:cs typeface="Merriweather"/>
                  <a:sym typeface="Merriweather"/>
                </a:endParaRPr>
              </a:p>
            </p:txBody>
          </p:sp>
        </p:grpSp>
      </p:grpSp>
      <p:grpSp>
        <p:nvGrpSpPr>
          <p:cNvPr id="430" name="Google Shape;430;p35"/>
          <p:cNvGrpSpPr/>
          <p:nvPr/>
        </p:nvGrpSpPr>
        <p:grpSpPr>
          <a:xfrm>
            <a:off x="6346671" y="2709730"/>
            <a:ext cx="1907657" cy="1735653"/>
            <a:chOff x="6435810" y="2702596"/>
            <a:chExt cx="2061440" cy="1735653"/>
          </a:xfrm>
        </p:grpSpPr>
        <p:sp>
          <p:nvSpPr>
            <p:cNvPr id="431" name="Google Shape;431;p35"/>
            <p:cNvSpPr/>
            <p:nvPr/>
          </p:nvSpPr>
          <p:spPr>
            <a:xfrm>
              <a:off x="6807650" y="3079474"/>
              <a:ext cx="16896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2" name="Google Shape;432;p35"/>
            <p:cNvGrpSpPr/>
            <p:nvPr/>
          </p:nvGrpSpPr>
          <p:grpSpPr>
            <a:xfrm>
              <a:off x="6435810" y="2702596"/>
              <a:ext cx="1899365" cy="1735653"/>
              <a:chOff x="6435810" y="2702596"/>
              <a:chExt cx="1899365" cy="1735653"/>
            </a:xfrm>
          </p:grpSpPr>
          <p:grpSp>
            <p:nvGrpSpPr>
              <p:cNvPr id="433" name="Google Shape;433;p35"/>
              <p:cNvGrpSpPr/>
              <p:nvPr/>
            </p:nvGrpSpPr>
            <p:grpSpPr>
              <a:xfrm rot="10800000">
                <a:off x="6760035" y="3079467"/>
                <a:ext cx="92400" cy="411825"/>
                <a:chOff x="2070100" y="2563700"/>
                <a:chExt cx="92400" cy="411825"/>
              </a:xfrm>
            </p:grpSpPr>
            <p:cxnSp>
              <p:nvCxnSpPr>
                <p:cNvPr id="434" name="Google Shape;434;p3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35" name="Google Shape;435;p3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6" name="Google Shape;436;p35"/>
              <p:cNvSpPr txBox="1"/>
              <p:nvPr/>
            </p:nvSpPr>
            <p:spPr>
              <a:xfrm>
                <a:off x="6435810"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2017</a:t>
                </a:r>
                <a:endParaRPr b="1" sz="1200">
                  <a:latin typeface="Merriweather"/>
                  <a:ea typeface="Merriweather"/>
                  <a:cs typeface="Merriweather"/>
                  <a:sym typeface="Merriweather"/>
                </a:endParaRPr>
              </a:p>
            </p:txBody>
          </p:sp>
          <p:sp>
            <p:nvSpPr>
              <p:cNvPr id="437" name="Google Shape;437;p35"/>
              <p:cNvSpPr txBox="1"/>
              <p:nvPr/>
            </p:nvSpPr>
            <p:spPr>
              <a:xfrm>
                <a:off x="6676774" y="3494449"/>
                <a:ext cx="16584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NAPs France, Poland, Spain, Belgium, Chile, Czech Republic &amp; Ireland</a:t>
                </a:r>
                <a:endParaRPr sz="800">
                  <a:latin typeface="Merriweather"/>
                  <a:ea typeface="Merriweather"/>
                  <a:cs typeface="Merriweather"/>
                  <a:sym typeface="Merriweather"/>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36"/>
          <p:cNvSpPr/>
          <p:nvPr/>
        </p:nvSpPr>
        <p:spPr>
          <a:xfrm>
            <a:off x="0" y="0"/>
            <a:ext cx="9144000" cy="5143500"/>
          </a:xfrm>
          <a:prstGeom prst="rect">
            <a:avLst/>
          </a:prstGeom>
          <a:solidFill>
            <a:srgbClr val="4C97D0"/>
          </a:solidFill>
          <a:ln cap="flat" cmpd="sng" w="12700">
            <a:solidFill>
              <a:srgbClr val="4378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pic>
        <p:nvPicPr>
          <p:cNvPr id="443" name="Google Shape;443;p36"/>
          <p:cNvPicPr preferRelativeResize="0"/>
          <p:nvPr/>
        </p:nvPicPr>
        <p:blipFill rotWithShape="1">
          <a:blip r:embed="rId3">
            <a:alphaModFix/>
          </a:blip>
          <a:srcRect b="16004" l="0" r="0" t="16004"/>
          <a:stretch/>
        </p:blipFill>
        <p:spPr>
          <a:xfrm>
            <a:off x="737700" y="1145938"/>
            <a:ext cx="3507300" cy="3576900"/>
          </a:xfrm>
          <a:prstGeom prst="rect">
            <a:avLst/>
          </a:prstGeom>
          <a:noFill/>
          <a:ln>
            <a:noFill/>
          </a:ln>
        </p:spPr>
      </p:pic>
      <p:pic>
        <p:nvPicPr>
          <p:cNvPr id="444" name="Google Shape;444;p36"/>
          <p:cNvPicPr preferRelativeResize="0"/>
          <p:nvPr/>
        </p:nvPicPr>
        <p:blipFill rotWithShape="1">
          <a:blip r:embed="rId4">
            <a:alphaModFix/>
          </a:blip>
          <a:srcRect b="0" l="4668" r="38606" t="8332"/>
          <a:stretch/>
        </p:blipFill>
        <p:spPr>
          <a:xfrm>
            <a:off x="5059800" y="1145950"/>
            <a:ext cx="3422700" cy="3576901"/>
          </a:xfrm>
          <a:prstGeom prst="rect">
            <a:avLst/>
          </a:prstGeom>
          <a:noFill/>
          <a:ln>
            <a:noFill/>
          </a:ln>
        </p:spPr>
      </p:pic>
      <p:sp>
        <p:nvSpPr>
          <p:cNvPr id="445" name="Google Shape;445;p36"/>
          <p:cNvSpPr txBox="1"/>
          <p:nvPr/>
        </p:nvSpPr>
        <p:spPr>
          <a:xfrm>
            <a:off x="688425" y="4673250"/>
            <a:ext cx="27693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5"/>
              </a:rPr>
              <a:t>Jason Leung</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6"/>
              </a:rPr>
              <a:t>Unsplash</a:t>
            </a:r>
            <a:endParaRPr/>
          </a:p>
        </p:txBody>
      </p:sp>
      <p:sp>
        <p:nvSpPr>
          <p:cNvPr id="446" name="Google Shape;446;p36"/>
          <p:cNvSpPr/>
          <p:nvPr/>
        </p:nvSpPr>
        <p:spPr>
          <a:xfrm>
            <a:off x="737700" y="1145950"/>
            <a:ext cx="3507300" cy="35769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36"/>
          <p:cNvSpPr txBox="1"/>
          <p:nvPr/>
        </p:nvSpPr>
        <p:spPr>
          <a:xfrm>
            <a:off x="810825" y="1339350"/>
            <a:ext cx="3295500" cy="20076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Human Rights Council</a:t>
            </a:r>
            <a:endParaRPr>
              <a:solidFill>
                <a:srgbClr val="FFFFFF"/>
              </a:solidFill>
              <a:latin typeface="Merriweather"/>
              <a:ea typeface="Merriweather"/>
              <a:cs typeface="Merriweather"/>
              <a:sym typeface="Merriweather"/>
            </a:endParaRPr>
          </a:p>
          <a:p>
            <a:pPr indent="0" lvl="0" marL="457200" marR="0" rtl="0" algn="l">
              <a:lnSpc>
                <a:spcPct val="100000"/>
              </a:lnSpc>
              <a:spcBef>
                <a:spcPts val="0"/>
              </a:spcBef>
              <a:spcAft>
                <a:spcPts val="0"/>
              </a:spcAft>
              <a:buNone/>
            </a:pPr>
            <a:r>
              <a:t/>
            </a:r>
            <a:endParaRPr>
              <a:solidFill>
                <a:srgbClr val="FFFFFF"/>
              </a:solidFill>
              <a:latin typeface="Merriweather"/>
              <a:ea typeface="Merriweather"/>
              <a:cs typeface="Merriweather"/>
              <a:sym typeface="Merriweather"/>
            </a:endParaRPr>
          </a:p>
          <a:p>
            <a:pPr indent="-317500" lvl="0" marL="457200" marR="0" rtl="0" algn="l">
              <a:lnSpc>
                <a:spcPct val="100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Working Group on Business and Human Rights</a:t>
            </a:r>
            <a:endParaRPr>
              <a:solidFill>
                <a:srgbClr val="FFFFFF"/>
              </a:solidFill>
              <a:latin typeface="Merriweather"/>
              <a:ea typeface="Merriweather"/>
              <a:cs typeface="Merriweather"/>
              <a:sym typeface="Merriweather"/>
            </a:endParaRPr>
          </a:p>
          <a:p>
            <a:pPr indent="0" lvl="0" marL="457200" marR="0" rtl="0" algn="l">
              <a:lnSpc>
                <a:spcPct val="100000"/>
              </a:lnSpc>
              <a:spcBef>
                <a:spcPts val="0"/>
              </a:spcBef>
              <a:spcAft>
                <a:spcPts val="0"/>
              </a:spcAft>
              <a:buNone/>
            </a:pPr>
            <a:r>
              <a:t/>
            </a:r>
            <a:endParaRPr>
              <a:solidFill>
                <a:srgbClr val="FFFFFF"/>
              </a:solidFill>
              <a:latin typeface="Merriweather"/>
              <a:ea typeface="Merriweather"/>
              <a:cs typeface="Merriweather"/>
              <a:sym typeface="Merriweather"/>
            </a:endParaRPr>
          </a:p>
          <a:p>
            <a:pPr indent="-317500" lvl="0" marL="457200" marR="0" rtl="0" algn="l">
              <a:lnSpc>
                <a:spcPct val="100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Open-ended intergovernmental working group on transnational corporations and other business enterprises with respect to human rights</a:t>
            </a:r>
            <a:endParaRPr>
              <a:solidFill>
                <a:srgbClr val="FFFFFF"/>
              </a:solidFill>
              <a:latin typeface="Merriweather"/>
              <a:ea typeface="Merriweather"/>
              <a:cs typeface="Merriweather"/>
              <a:sym typeface="Merriweather"/>
            </a:endParaRPr>
          </a:p>
          <a:p>
            <a:pPr indent="0" lvl="0" marL="457200" marR="0" rtl="0" algn="l">
              <a:lnSpc>
                <a:spcPct val="100000"/>
              </a:lnSpc>
              <a:spcBef>
                <a:spcPts val="0"/>
              </a:spcBef>
              <a:spcAft>
                <a:spcPts val="0"/>
              </a:spcAft>
              <a:buNone/>
            </a:pPr>
            <a:r>
              <a:t/>
            </a:r>
            <a:endParaRPr>
              <a:solidFill>
                <a:srgbClr val="FFFFFF"/>
              </a:solidFill>
              <a:latin typeface="Merriweather"/>
              <a:ea typeface="Merriweather"/>
              <a:cs typeface="Merriweather"/>
              <a:sym typeface="Merriweather"/>
            </a:endParaRPr>
          </a:p>
          <a:p>
            <a:pPr indent="-317500" lvl="0" marL="457200" marR="0" rtl="0" algn="l">
              <a:lnSpc>
                <a:spcPct val="100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Other special mechanisms</a:t>
            </a:r>
            <a:br>
              <a:rPr lang="en">
                <a:solidFill>
                  <a:srgbClr val="FFFFFF"/>
                </a:solidFill>
                <a:latin typeface="Merriweather"/>
                <a:ea typeface="Merriweather"/>
                <a:cs typeface="Merriweather"/>
                <a:sym typeface="Merriweather"/>
              </a:rPr>
            </a:br>
            <a:endParaRPr i="0" u="none" cap="none" strike="noStrike">
              <a:solidFill>
                <a:srgbClr val="FFFFFF"/>
              </a:solidFill>
              <a:latin typeface="Merriweather"/>
              <a:ea typeface="Merriweather"/>
              <a:cs typeface="Merriweather"/>
              <a:sym typeface="Merriweather"/>
            </a:endParaRPr>
          </a:p>
        </p:txBody>
      </p:sp>
      <p:sp>
        <p:nvSpPr>
          <p:cNvPr id="448" name="Google Shape;448;p36"/>
          <p:cNvSpPr/>
          <p:nvPr/>
        </p:nvSpPr>
        <p:spPr>
          <a:xfrm>
            <a:off x="5004900" y="1145950"/>
            <a:ext cx="3507300" cy="35769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36"/>
          <p:cNvSpPr txBox="1"/>
          <p:nvPr/>
        </p:nvSpPr>
        <p:spPr>
          <a:xfrm>
            <a:off x="5078025" y="1339350"/>
            <a:ext cx="3295500" cy="20076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Civil society organisations</a:t>
            </a:r>
            <a:endParaRPr>
              <a:solidFill>
                <a:srgbClr val="FFFFFF"/>
              </a:solidFill>
              <a:latin typeface="Merriweather"/>
              <a:ea typeface="Merriweather"/>
              <a:cs typeface="Merriweather"/>
              <a:sym typeface="Merriweather"/>
            </a:endParaRPr>
          </a:p>
          <a:p>
            <a:pPr indent="0" lvl="0" marL="457200" marR="0" rtl="0" algn="l">
              <a:lnSpc>
                <a:spcPct val="100000"/>
              </a:lnSpc>
              <a:spcBef>
                <a:spcPts val="0"/>
              </a:spcBef>
              <a:spcAft>
                <a:spcPts val="0"/>
              </a:spcAft>
              <a:buNone/>
            </a:pPr>
            <a:r>
              <a:t/>
            </a:r>
            <a:endParaRPr>
              <a:solidFill>
                <a:srgbClr val="FFFFFF"/>
              </a:solidFill>
              <a:latin typeface="Merriweather"/>
              <a:ea typeface="Merriweather"/>
              <a:cs typeface="Merriweather"/>
              <a:sym typeface="Merriweather"/>
            </a:endParaRPr>
          </a:p>
          <a:p>
            <a:pPr indent="-317500" lvl="0" marL="457200" marR="0" rtl="0" algn="l">
              <a:lnSpc>
                <a:spcPct val="100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Businesses</a:t>
            </a:r>
            <a:endParaRPr>
              <a:solidFill>
                <a:srgbClr val="FFFFFF"/>
              </a:solidFill>
              <a:latin typeface="Merriweather"/>
              <a:ea typeface="Merriweather"/>
              <a:cs typeface="Merriweather"/>
              <a:sym typeface="Merriweather"/>
            </a:endParaRPr>
          </a:p>
          <a:p>
            <a:pPr indent="0" lvl="0" marL="457200" marR="0" rtl="0" algn="l">
              <a:lnSpc>
                <a:spcPct val="100000"/>
              </a:lnSpc>
              <a:spcBef>
                <a:spcPts val="0"/>
              </a:spcBef>
              <a:spcAft>
                <a:spcPts val="0"/>
              </a:spcAft>
              <a:buNone/>
            </a:pPr>
            <a:r>
              <a:t/>
            </a:r>
            <a:endParaRPr>
              <a:solidFill>
                <a:srgbClr val="FFFFFF"/>
              </a:solidFill>
              <a:latin typeface="Merriweather"/>
              <a:ea typeface="Merriweather"/>
              <a:cs typeface="Merriweather"/>
              <a:sym typeface="Merriweather"/>
            </a:endParaRPr>
          </a:p>
          <a:p>
            <a:pPr indent="-317500" lvl="0" marL="457200" marR="0" rtl="0" algn="l">
              <a:lnSpc>
                <a:spcPct val="100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Global Alliance for Human Rights Institutions</a:t>
            </a:r>
            <a:endParaRPr i="0" u="none" cap="none" strike="noStrike">
              <a:solidFill>
                <a:srgbClr val="FFFFFF"/>
              </a:solidFill>
              <a:latin typeface="Merriweather"/>
              <a:ea typeface="Merriweather"/>
              <a:cs typeface="Merriweather"/>
              <a:sym typeface="Merriweather"/>
            </a:endParaRPr>
          </a:p>
        </p:txBody>
      </p:sp>
      <p:sp>
        <p:nvSpPr>
          <p:cNvPr id="450" name="Google Shape;450;p36"/>
          <p:cNvSpPr/>
          <p:nvPr/>
        </p:nvSpPr>
        <p:spPr>
          <a:xfrm>
            <a:off x="0" y="0"/>
            <a:ext cx="9144000" cy="998400"/>
          </a:xfrm>
          <a:prstGeom prst="rect">
            <a:avLst/>
          </a:prstGeom>
          <a:solidFill>
            <a:srgbClr val="F5F5F5"/>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51" name="Google Shape;451;p36"/>
          <p:cNvSpPr txBox="1"/>
          <p:nvPr>
            <p:ph idx="4294967295"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4C97D0"/>
                </a:solidFill>
                <a:latin typeface="Merriweather Sans"/>
                <a:ea typeface="Merriweather Sans"/>
                <a:cs typeface="Merriweather Sans"/>
                <a:sym typeface="Merriweather Sans"/>
              </a:rPr>
              <a:t>International</a:t>
            </a:r>
            <a:r>
              <a:rPr b="1" lang="en">
                <a:solidFill>
                  <a:srgbClr val="4C97D0"/>
                </a:solidFill>
                <a:latin typeface="Merriweather Sans"/>
                <a:ea typeface="Merriweather Sans"/>
                <a:cs typeface="Merriweather Sans"/>
                <a:sym typeface="Merriweather Sans"/>
              </a:rPr>
              <a:t> Actors</a:t>
            </a:r>
            <a:endParaRPr sz="1100">
              <a:solidFill>
                <a:srgbClr val="4C97D0"/>
              </a:solidFill>
              <a:latin typeface="Merriweather Sans"/>
              <a:ea typeface="Merriweather Sans"/>
              <a:cs typeface="Merriweather Sans"/>
              <a:sym typeface="Merriweather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37"/>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57" name="Google Shape;457;p37"/>
          <p:cNvSpPr txBox="1"/>
          <p:nvPr>
            <p:ph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Regional Actors</a:t>
            </a:r>
            <a:endParaRPr sz="1100">
              <a:solidFill>
                <a:srgbClr val="FFFFFF"/>
              </a:solidFill>
              <a:latin typeface="Merriweather Sans"/>
              <a:ea typeface="Merriweather Sans"/>
              <a:cs typeface="Merriweather Sans"/>
              <a:sym typeface="Merriweather Sans"/>
            </a:endParaRPr>
          </a:p>
        </p:txBody>
      </p:sp>
      <p:pic>
        <p:nvPicPr>
          <p:cNvPr id="458" name="Google Shape;458;p37"/>
          <p:cNvPicPr preferRelativeResize="0"/>
          <p:nvPr/>
        </p:nvPicPr>
        <p:blipFill>
          <a:blip r:embed="rId3">
            <a:alphaModFix/>
          </a:blip>
          <a:stretch>
            <a:fillRect/>
          </a:stretch>
        </p:blipFill>
        <p:spPr>
          <a:xfrm>
            <a:off x="1601700" y="1150800"/>
            <a:ext cx="5796009" cy="3840301"/>
          </a:xfrm>
          <a:prstGeom prst="rect">
            <a:avLst/>
          </a:prstGeom>
          <a:noFill/>
          <a:ln>
            <a:noFill/>
          </a:ln>
        </p:spPr>
      </p:pic>
      <p:cxnSp>
        <p:nvCxnSpPr>
          <p:cNvPr id="459" name="Google Shape;459;p37"/>
          <p:cNvCxnSpPr>
            <a:endCxn id="458" idx="1"/>
          </p:cNvCxnSpPr>
          <p:nvPr/>
        </p:nvCxnSpPr>
        <p:spPr>
          <a:xfrm rot="10800000">
            <a:off x="1601700" y="3070950"/>
            <a:ext cx="998400" cy="12300"/>
          </a:xfrm>
          <a:prstGeom prst="straightConnector1">
            <a:avLst/>
          </a:prstGeom>
          <a:noFill/>
          <a:ln cap="flat" cmpd="sng" w="9525">
            <a:solidFill>
              <a:schemeClr val="dk2"/>
            </a:solidFill>
            <a:prstDash val="solid"/>
            <a:round/>
            <a:headEnd len="med" w="med" type="none"/>
            <a:tailEnd len="med" w="med" type="none"/>
          </a:ln>
        </p:spPr>
      </p:cxnSp>
      <p:cxnSp>
        <p:nvCxnSpPr>
          <p:cNvPr id="460" name="Google Shape;460;p37"/>
          <p:cNvCxnSpPr/>
          <p:nvPr/>
        </p:nvCxnSpPr>
        <p:spPr>
          <a:xfrm flipH="1">
            <a:off x="1605425" y="4021025"/>
            <a:ext cx="2927100" cy="14100"/>
          </a:xfrm>
          <a:prstGeom prst="straightConnector1">
            <a:avLst/>
          </a:prstGeom>
          <a:noFill/>
          <a:ln cap="flat" cmpd="sng" w="9525">
            <a:solidFill>
              <a:schemeClr val="dk2"/>
            </a:solidFill>
            <a:prstDash val="solid"/>
            <a:round/>
            <a:headEnd len="med" w="med" type="none"/>
            <a:tailEnd len="med" w="med" type="none"/>
          </a:ln>
        </p:spPr>
      </p:cxnSp>
      <p:cxnSp>
        <p:nvCxnSpPr>
          <p:cNvPr id="461" name="Google Shape;461;p37"/>
          <p:cNvCxnSpPr/>
          <p:nvPr/>
        </p:nvCxnSpPr>
        <p:spPr>
          <a:xfrm>
            <a:off x="5868125" y="3580550"/>
            <a:ext cx="1974900" cy="0"/>
          </a:xfrm>
          <a:prstGeom prst="straightConnector1">
            <a:avLst/>
          </a:prstGeom>
          <a:noFill/>
          <a:ln cap="flat" cmpd="sng" w="9525">
            <a:solidFill>
              <a:schemeClr val="dk2"/>
            </a:solidFill>
            <a:prstDash val="solid"/>
            <a:round/>
            <a:headEnd len="med" w="med" type="none"/>
            <a:tailEnd len="med" w="med" type="none"/>
          </a:ln>
        </p:spPr>
      </p:cxnSp>
      <p:sp>
        <p:nvSpPr>
          <p:cNvPr id="462" name="Google Shape;462;p37"/>
          <p:cNvSpPr txBox="1"/>
          <p:nvPr/>
        </p:nvSpPr>
        <p:spPr>
          <a:xfrm>
            <a:off x="1055225" y="2850775"/>
            <a:ext cx="998400" cy="3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OAS</a:t>
            </a:r>
            <a:endParaRPr>
              <a:latin typeface="Merriweather"/>
              <a:ea typeface="Merriweather"/>
              <a:cs typeface="Merriweather"/>
              <a:sym typeface="Merriweather"/>
            </a:endParaRPr>
          </a:p>
        </p:txBody>
      </p:sp>
      <p:sp>
        <p:nvSpPr>
          <p:cNvPr id="463" name="Google Shape;463;p37"/>
          <p:cNvSpPr txBox="1"/>
          <p:nvPr/>
        </p:nvSpPr>
        <p:spPr>
          <a:xfrm>
            <a:off x="204075" y="3774275"/>
            <a:ext cx="1473900" cy="3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African Union</a:t>
            </a:r>
            <a:endParaRPr>
              <a:latin typeface="Merriweather"/>
              <a:ea typeface="Merriweather"/>
              <a:cs typeface="Merriweather"/>
              <a:sym typeface="Merriweather"/>
            </a:endParaRPr>
          </a:p>
        </p:txBody>
      </p:sp>
      <p:sp>
        <p:nvSpPr>
          <p:cNvPr id="464" name="Google Shape;464;p37"/>
          <p:cNvSpPr txBox="1"/>
          <p:nvPr/>
        </p:nvSpPr>
        <p:spPr>
          <a:xfrm>
            <a:off x="7822500" y="3301550"/>
            <a:ext cx="1473900" cy="3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ASEAN</a:t>
            </a:r>
            <a:endParaRPr>
              <a:latin typeface="Merriweather"/>
              <a:ea typeface="Merriweather"/>
              <a:cs typeface="Merriweather"/>
              <a:sym typeface="Merriweather"/>
            </a:endParaRPr>
          </a:p>
        </p:txBody>
      </p:sp>
      <p:sp>
        <p:nvSpPr>
          <p:cNvPr id="465" name="Google Shape;465;p37"/>
          <p:cNvSpPr txBox="1"/>
          <p:nvPr/>
        </p:nvSpPr>
        <p:spPr>
          <a:xfrm>
            <a:off x="7441500" y="2347050"/>
            <a:ext cx="1637700" cy="3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European Union</a:t>
            </a:r>
            <a:endParaRPr>
              <a:latin typeface="Merriweather"/>
              <a:ea typeface="Merriweather"/>
              <a:cs typeface="Merriweather"/>
              <a:sym typeface="Merriweather"/>
            </a:endParaRPr>
          </a:p>
        </p:txBody>
      </p:sp>
      <p:cxnSp>
        <p:nvCxnSpPr>
          <p:cNvPr id="466" name="Google Shape;466;p37"/>
          <p:cNvCxnSpPr/>
          <p:nvPr/>
        </p:nvCxnSpPr>
        <p:spPr>
          <a:xfrm flipH="1" rot="10800000">
            <a:off x="4788275" y="2614475"/>
            <a:ext cx="2699700" cy="141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38"/>
          <p:cNvSpPr/>
          <p:nvPr/>
        </p:nvSpPr>
        <p:spPr>
          <a:xfrm>
            <a:off x="0" y="0"/>
            <a:ext cx="9144000" cy="5143500"/>
          </a:xfrm>
          <a:prstGeom prst="rect">
            <a:avLst/>
          </a:prstGeom>
          <a:solidFill>
            <a:srgbClr val="4C97D0"/>
          </a:solidFill>
          <a:ln cap="flat" cmpd="sng" w="12700">
            <a:solidFill>
              <a:srgbClr val="4378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
        <p:nvSpPr>
          <p:cNvPr id="472" name="Google Shape;472;p38"/>
          <p:cNvSpPr/>
          <p:nvPr/>
        </p:nvSpPr>
        <p:spPr>
          <a:xfrm>
            <a:off x="0" y="0"/>
            <a:ext cx="9144000" cy="998400"/>
          </a:xfrm>
          <a:prstGeom prst="rect">
            <a:avLst/>
          </a:prstGeom>
          <a:solidFill>
            <a:srgbClr val="F5F5F5"/>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73" name="Google Shape;473;p38"/>
          <p:cNvSpPr txBox="1"/>
          <p:nvPr>
            <p:ph idx="4294967295"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4C97D0"/>
                </a:solidFill>
                <a:latin typeface="Merriweather Sans"/>
                <a:ea typeface="Merriweather Sans"/>
                <a:cs typeface="Merriweather Sans"/>
                <a:sym typeface="Merriweather Sans"/>
              </a:rPr>
              <a:t>N</a:t>
            </a:r>
            <a:r>
              <a:rPr b="1" lang="en">
                <a:solidFill>
                  <a:srgbClr val="4C97D0"/>
                </a:solidFill>
                <a:latin typeface="Merriweather Sans"/>
                <a:ea typeface="Merriweather Sans"/>
                <a:cs typeface="Merriweather Sans"/>
                <a:sym typeface="Merriweather Sans"/>
              </a:rPr>
              <a:t>ational Actors</a:t>
            </a:r>
            <a:endParaRPr sz="1100">
              <a:solidFill>
                <a:srgbClr val="4C97D0"/>
              </a:solidFill>
              <a:latin typeface="Merriweather Sans"/>
              <a:ea typeface="Merriweather Sans"/>
              <a:cs typeface="Merriweather Sans"/>
              <a:sym typeface="Merriweather Sans"/>
            </a:endParaRPr>
          </a:p>
        </p:txBody>
      </p:sp>
      <p:grpSp>
        <p:nvGrpSpPr>
          <p:cNvPr id="474" name="Google Shape;474;p38"/>
          <p:cNvGrpSpPr/>
          <p:nvPr/>
        </p:nvGrpSpPr>
        <p:grpSpPr>
          <a:xfrm>
            <a:off x="4137655" y="1677074"/>
            <a:ext cx="974771" cy="855905"/>
            <a:chOff x="2599825" y="3689700"/>
            <a:chExt cx="429850" cy="360275"/>
          </a:xfrm>
        </p:grpSpPr>
        <p:sp>
          <p:nvSpPr>
            <p:cNvPr id="475" name="Google Shape;475;p38"/>
            <p:cNvSpPr/>
            <p:nvPr/>
          </p:nvSpPr>
          <p:spPr>
            <a:xfrm>
              <a:off x="2599825" y="3689700"/>
              <a:ext cx="429850" cy="169150"/>
            </a:xfrm>
            <a:custGeom>
              <a:rect b="b" l="l" r="r" t="t"/>
              <a:pathLst>
                <a:path extrusionOk="0" h="6766" w="17194">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38"/>
            <p:cNvSpPr/>
            <p:nvPr/>
          </p:nvSpPr>
          <p:spPr>
            <a:xfrm>
              <a:off x="2599825" y="3861275"/>
              <a:ext cx="429850" cy="188700"/>
            </a:xfrm>
            <a:custGeom>
              <a:rect b="b" l="l" r="r" t="t"/>
              <a:pathLst>
                <a:path extrusionOk="0" h="7548" w="17194">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7" name="Google Shape;477;p38"/>
          <p:cNvSpPr/>
          <p:nvPr/>
        </p:nvSpPr>
        <p:spPr>
          <a:xfrm>
            <a:off x="6467654" y="1677083"/>
            <a:ext cx="974776" cy="855891"/>
          </a:xfrm>
          <a:custGeom>
            <a:rect b="b" l="l" r="r" t="t"/>
            <a:pathLst>
              <a:path extrusionOk="0" h="16120" w="1529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8" name="Google Shape;478;p38"/>
          <p:cNvGrpSpPr/>
          <p:nvPr/>
        </p:nvGrpSpPr>
        <p:grpSpPr>
          <a:xfrm>
            <a:off x="1587247" y="1593533"/>
            <a:ext cx="773974" cy="1022990"/>
            <a:chOff x="584925" y="922575"/>
            <a:chExt cx="415200" cy="502525"/>
          </a:xfrm>
        </p:grpSpPr>
        <p:sp>
          <p:nvSpPr>
            <p:cNvPr id="479" name="Google Shape;479;p38"/>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38"/>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38"/>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2" name="Google Shape;482;p38"/>
          <p:cNvSpPr txBox="1"/>
          <p:nvPr>
            <p:ph idx="4294967295" type="body"/>
          </p:nvPr>
        </p:nvSpPr>
        <p:spPr>
          <a:xfrm>
            <a:off x="1039800" y="26474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Government</a:t>
            </a:r>
            <a:endParaRPr b="1">
              <a:latin typeface="Merriweather Sans"/>
              <a:ea typeface="Merriweather Sans"/>
              <a:cs typeface="Merriweather Sans"/>
              <a:sym typeface="Merriweather Sans"/>
            </a:endParaRPr>
          </a:p>
          <a:p>
            <a:pPr indent="0" lvl="0" marL="139700" marR="0" rtl="0" algn="l">
              <a:lnSpc>
                <a:spcPct val="90000"/>
              </a:lnSpc>
              <a:spcBef>
                <a:spcPts val="800"/>
              </a:spcBef>
              <a:spcAft>
                <a:spcPts val="0"/>
              </a:spcAft>
              <a:buClr>
                <a:schemeClr val="dk1"/>
              </a:buClr>
              <a:buSzPts val="2100"/>
              <a:buFont typeface="Arial"/>
              <a:buNone/>
            </a:pPr>
            <a:r>
              <a:rPr lang="en" sz="1400">
                <a:latin typeface="Merriweather Light"/>
                <a:ea typeface="Merriweather Light"/>
                <a:cs typeface="Merriweather Light"/>
                <a:sym typeface="Merriweather Light"/>
              </a:rPr>
              <a:t>Ministries, judiciary, parliaments, regulatory bodies and NHRIs</a:t>
            </a:r>
            <a:br>
              <a:rPr lang="en" sz="1400">
                <a:latin typeface="Merriweather Light"/>
                <a:ea typeface="Merriweather Light"/>
                <a:cs typeface="Merriweather Light"/>
                <a:sym typeface="Merriweather Light"/>
              </a:rPr>
            </a:br>
            <a:endParaRPr sz="1400">
              <a:latin typeface="Merriweather Light"/>
              <a:ea typeface="Merriweather Light"/>
              <a:cs typeface="Merriweather Light"/>
              <a:sym typeface="Merriweather Light"/>
            </a:endParaRPr>
          </a:p>
          <a:p>
            <a:pPr indent="0" lvl="0" marL="139700" marR="0" rtl="0" algn="l">
              <a:lnSpc>
                <a:spcPct val="90000"/>
              </a:lnSpc>
              <a:spcBef>
                <a:spcPts val="800"/>
              </a:spcBef>
              <a:spcAft>
                <a:spcPts val="0"/>
              </a:spcAft>
              <a:buClr>
                <a:schemeClr val="dk1"/>
              </a:buClr>
              <a:buSzPts val="1100"/>
              <a:buFont typeface="Arial"/>
              <a:buNone/>
            </a:pPr>
            <a:r>
              <a:rPr b="1" lang="en" sz="1400">
                <a:solidFill>
                  <a:srgbClr val="4C97D0"/>
                </a:solidFill>
                <a:latin typeface="Merriweather"/>
                <a:ea typeface="Merriweather"/>
                <a:cs typeface="Merriweather"/>
                <a:sym typeface="Merriweather"/>
              </a:rPr>
              <a:t>Policies, Laws &amp; Regulations</a:t>
            </a:r>
            <a:endParaRPr b="1" sz="1400">
              <a:solidFill>
                <a:srgbClr val="4C97D0"/>
              </a:solidFill>
              <a:latin typeface="Merriweather"/>
              <a:ea typeface="Merriweather"/>
              <a:cs typeface="Merriweather"/>
              <a:sym typeface="Merriweather"/>
            </a:endParaRPr>
          </a:p>
          <a:p>
            <a:pPr indent="0" lvl="0" marL="139700" marR="0" rtl="0" algn="l">
              <a:lnSpc>
                <a:spcPct val="90000"/>
              </a:lnSpc>
              <a:spcBef>
                <a:spcPts val="800"/>
              </a:spcBef>
              <a:spcAft>
                <a:spcPts val="0"/>
              </a:spcAft>
              <a:buClr>
                <a:schemeClr val="dk1"/>
              </a:buClr>
              <a:buSzPts val="2100"/>
              <a:buFont typeface="Arial"/>
              <a:buNone/>
            </a:pPr>
            <a:r>
              <a:t/>
            </a:r>
            <a:endParaRPr sz="1400">
              <a:latin typeface="Merriweather Light"/>
              <a:ea typeface="Merriweather Light"/>
              <a:cs typeface="Merriweather Light"/>
              <a:sym typeface="Merriweather Light"/>
            </a:endParaRPr>
          </a:p>
          <a:p>
            <a:pPr indent="0" lvl="0" marL="139700" marR="0" rtl="0" algn="l">
              <a:lnSpc>
                <a:spcPct val="90000"/>
              </a:lnSpc>
              <a:spcBef>
                <a:spcPts val="800"/>
              </a:spcBef>
              <a:spcAft>
                <a:spcPts val="0"/>
              </a:spcAft>
              <a:buClr>
                <a:schemeClr val="dk1"/>
              </a:buClr>
              <a:buSzPts val="2100"/>
              <a:buFont typeface="Arial"/>
              <a:buNone/>
            </a:pPr>
            <a:r>
              <a:rPr lang="en" sz="1400">
                <a:latin typeface="Merriweather Light"/>
                <a:ea typeface="Merriweather Light"/>
                <a:cs typeface="Merriweather Light"/>
                <a:sym typeface="Merriweather Light"/>
              </a:rPr>
              <a:t>.</a:t>
            </a:r>
            <a:endParaRPr sz="1400">
              <a:latin typeface="Merriweather Light"/>
              <a:ea typeface="Merriweather Light"/>
              <a:cs typeface="Merriweather Light"/>
              <a:sym typeface="Merriweather Light"/>
            </a:endParaRPr>
          </a:p>
        </p:txBody>
      </p:sp>
      <p:sp>
        <p:nvSpPr>
          <p:cNvPr id="483" name="Google Shape;483;p38"/>
          <p:cNvSpPr txBox="1"/>
          <p:nvPr>
            <p:ph idx="4294967295" type="body"/>
          </p:nvPr>
        </p:nvSpPr>
        <p:spPr>
          <a:xfrm>
            <a:off x="3752500" y="26474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Businesses</a:t>
            </a:r>
            <a:endParaRPr b="1">
              <a:latin typeface="Arial"/>
              <a:ea typeface="Arial"/>
              <a:cs typeface="Arial"/>
              <a:sym typeface="Arial"/>
            </a:endParaRPr>
          </a:p>
          <a:p>
            <a:pPr indent="0" lvl="0" marL="139700" marR="0" rtl="0" algn="l">
              <a:lnSpc>
                <a:spcPct val="90000"/>
              </a:lnSpc>
              <a:spcBef>
                <a:spcPts val="800"/>
              </a:spcBef>
              <a:spcAft>
                <a:spcPts val="0"/>
              </a:spcAft>
              <a:buClr>
                <a:schemeClr val="dk1"/>
              </a:buClr>
              <a:buSzPts val="1100"/>
              <a:buFont typeface="Arial"/>
              <a:buNone/>
            </a:pPr>
            <a:r>
              <a:rPr lang="en" sz="1400">
                <a:solidFill>
                  <a:srgbClr val="000000"/>
                </a:solidFill>
                <a:latin typeface="Merriweather Light"/>
                <a:ea typeface="Merriweather Light"/>
                <a:cs typeface="Merriweather Light"/>
                <a:sym typeface="Merriweather Light"/>
              </a:rPr>
              <a:t>Investors and companies</a:t>
            </a:r>
            <a:endParaRPr sz="1400">
              <a:latin typeface="Merriweather Light"/>
              <a:ea typeface="Merriweather Light"/>
              <a:cs typeface="Merriweather Light"/>
              <a:sym typeface="Merriweather Light"/>
            </a:endParaRPr>
          </a:p>
          <a:p>
            <a:pPr indent="0" lvl="0" marL="139700" marR="0" rtl="0" algn="l">
              <a:lnSpc>
                <a:spcPct val="90000"/>
              </a:lnSpc>
              <a:spcBef>
                <a:spcPts val="800"/>
              </a:spcBef>
              <a:spcAft>
                <a:spcPts val="0"/>
              </a:spcAft>
              <a:buClr>
                <a:schemeClr val="dk1"/>
              </a:buClr>
              <a:buSzPts val="1100"/>
              <a:buFont typeface="Arial"/>
              <a:buNone/>
            </a:pPr>
            <a:r>
              <a:rPr b="1" lang="en" sz="1400">
                <a:solidFill>
                  <a:srgbClr val="4C97D0"/>
                </a:solidFill>
                <a:latin typeface="Merriweather"/>
                <a:ea typeface="Merriweather"/>
                <a:cs typeface="Merriweather"/>
                <a:sym typeface="Merriweather"/>
              </a:rPr>
              <a:t>HRIAs, Due diligence &amp; Grievance</a:t>
            </a:r>
            <a:endParaRPr b="1" sz="1400">
              <a:solidFill>
                <a:srgbClr val="4C97D0"/>
              </a:solidFill>
              <a:latin typeface="Merriweather"/>
              <a:ea typeface="Merriweather"/>
              <a:cs typeface="Merriweather"/>
              <a:sym typeface="Merriweather"/>
            </a:endParaRPr>
          </a:p>
          <a:p>
            <a:pPr indent="0" lvl="0" marL="139700" marR="0" rtl="0" algn="l">
              <a:lnSpc>
                <a:spcPct val="90000"/>
              </a:lnSpc>
              <a:spcBef>
                <a:spcPts val="800"/>
              </a:spcBef>
              <a:spcAft>
                <a:spcPts val="0"/>
              </a:spcAft>
              <a:buClr>
                <a:schemeClr val="dk1"/>
              </a:buClr>
              <a:buSzPts val="2100"/>
              <a:buFont typeface="Arial"/>
              <a:buNone/>
            </a:pPr>
            <a:r>
              <a:t/>
            </a:r>
            <a:endParaRPr sz="1400">
              <a:latin typeface="Merriweather Light"/>
              <a:ea typeface="Merriweather Light"/>
              <a:cs typeface="Merriweather Light"/>
              <a:sym typeface="Merriweather Light"/>
            </a:endParaRPr>
          </a:p>
        </p:txBody>
      </p:sp>
      <p:sp>
        <p:nvSpPr>
          <p:cNvPr id="484" name="Google Shape;484;p38"/>
          <p:cNvSpPr txBox="1"/>
          <p:nvPr>
            <p:ph idx="4294967295" type="body"/>
          </p:nvPr>
        </p:nvSpPr>
        <p:spPr>
          <a:xfrm>
            <a:off x="6084200" y="26474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Civil Society</a:t>
            </a:r>
            <a:endParaRPr b="1">
              <a:latin typeface="Arial"/>
              <a:ea typeface="Arial"/>
              <a:cs typeface="Arial"/>
              <a:sym typeface="Arial"/>
            </a:endParaRPr>
          </a:p>
          <a:p>
            <a:pPr indent="0" lvl="0" marL="139700" marR="0" rtl="0" algn="l">
              <a:lnSpc>
                <a:spcPct val="90000"/>
              </a:lnSpc>
              <a:spcBef>
                <a:spcPts val="800"/>
              </a:spcBef>
              <a:spcAft>
                <a:spcPts val="0"/>
              </a:spcAft>
              <a:buClr>
                <a:schemeClr val="dk1"/>
              </a:buClr>
              <a:buSzPts val="2100"/>
              <a:buFont typeface="Arial"/>
              <a:buNone/>
            </a:pPr>
            <a:r>
              <a:rPr lang="en" sz="1400">
                <a:latin typeface="Merriweather Light"/>
                <a:ea typeface="Merriweather Light"/>
                <a:cs typeface="Merriweather Light"/>
                <a:sym typeface="Merriweather Light"/>
              </a:rPr>
              <a:t>NGOs, CSOs, universities, think tanks, independent researchers, among others</a:t>
            </a:r>
            <a:endParaRPr sz="1400">
              <a:latin typeface="Merriweather Light"/>
              <a:ea typeface="Merriweather Light"/>
              <a:cs typeface="Merriweather Light"/>
              <a:sym typeface="Merriweather Light"/>
            </a:endParaRPr>
          </a:p>
          <a:p>
            <a:pPr indent="0" lvl="0" marL="139700" marR="0" rtl="0" algn="l">
              <a:lnSpc>
                <a:spcPct val="90000"/>
              </a:lnSpc>
              <a:spcBef>
                <a:spcPts val="800"/>
              </a:spcBef>
              <a:spcAft>
                <a:spcPts val="0"/>
              </a:spcAft>
              <a:buClr>
                <a:schemeClr val="dk1"/>
              </a:buClr>
              <a:buSzPts val="1100"/>
              <a:buFont typeface="Arial"/>
              <a:buNone/>
            </a:pPr>
            <a:r>
              <a:rPr b="1" lang="en" sz="1400">
                <a:solidFill>
                  <a:srgbClr val="4C97D0"/>
                </a:solidFill>
                <a:latin typeface="Merriweather"/>
                <a:ea typeface="Merriweather"/>
                <a:cs typeface="Merriweather"/>
                <a:sym typeface="Merriweather"/>
              </a:rPr>
              <a:t>Judicial &amp; Non-judicial mechanisms</a:t>
            </a:r>
            <a:endParaRPr sz="1400">
              <a:latin typeface="Merriweather Light"/>
              <a:ea typeface="Merriweather Light"/>
              <a:cs typeface="Merriweather Light"/>
              <a:sym typeface="Merriweather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39"/>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90" name="Google Shape;490;p39"/>
          <p:cNvSpPr txBox="1"/>
          <p:nvPr>
            <p:ph idx="4294967295"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Exercise - 3 steps</a:t>
            </a:r>
            <a:endParaRPr sz="1100">
              <a:solidFill>
                <a:srgbClr val="FFFFFF"/>
              </a:solidFill>
              <a:latin typeface="Merriweather Sans"/>
              <a:ea typeface="Merriweather Sans"/>
              <a:cs typeface="Merriweather Sans"/>
              <a:sym typeface="Merriweather Sans"/>
            </a:endParaRPr>
          </a:p>
        </p:txBody>
      </p:sp>
      <p:sp>
        <p:nvSpPr>
          <p:cNvPr id="491" name="Google Shape;491;p39"/>
          <p:cNvSpPr txBox="1"/>
          <p:nvPr/>
        </p:nvSpPr>
        <p:spPr>
          <a:xfrm>
            <a:off x="811200" y="2799825"/>
            <a:ext cx="2337600" cy="1202400"/>
          </a:xfrm>
          <a:prstGeom prst="rect">
            <a:avLst/>
          </a:prstGeom>
          <a:noFill/>
          <a:ln>
            <a:noFill/>
          </a:ln>
        </p:spPr>
        <p:txBody>
          <a:bodyPr anchorCtr="0" anchor="t" bIns="34275" lIns="68575" spcFirstLastPara="1" rIns="68575" wrap="square" tIns="34275">
            <a:noAutofit/>
          </a:bodyPr>
          <a:lstStyle/>
          <a:p>
            <a:pPr indent="0" lvl="0" marL="139700" rtl="0" algn="l">
              <a:lnSpc>
                <a:spcPct val="90000"/>
              </a:lnSpc>
              <a:spcBef>
                <a:spcPts val="800"/>
              </a:spcBef>
              <a:spcAft>
                <a:spcPts val="0"/>
              </a:spcAft>
              <a:buNone/>
            </a:pPr>
            <a:r>
              <a:rPr b="1" lang="en" sz="2100">
                <a:solidFill>
                  <a:srgbClr val="000000"/>
                </a:solidFill>
                <a:latin typeface="Merriweather Sans"/>
                <a:ea typeface="Merriweather Sans"/>
                <a:cs typeface="Merriweather Sans"/>
                <a:sym typeface="Merriweather Sans"/>
              </a:rPr>
              <a:t>Define Key actors</a:t>
            </a:r>
            <a:endParaRPr b="1" sz="2100">
              <a:solidFill>
                <a:srgbClr val="000000"/>
              </a:solidFill>
              <a:latin typeface="Merriweather Sans"/>
              <a:ea typeface="Merriweather Sans"/>
              <a:cs typeface="Merriweather Sans"/>
              <a:sym typeface="Merriweather Sans"/>
            </a:endParaRPr>
          </a:p>
          <a:p>
            <a:pPr indent="0" lvl="0" marL="139700" rtl="0" algn="l">
              <a:lnSpc>
                <a:spcPct val="90000"/>
              </a:lnSpc>
              <a:spcBef>
                <a:spcPts val="800"/>
              </a:spcBef>
              <a:spcAft>
                <a:spcPts val="0"/>
              </a:spcAft>
              <a:buNone/>
            </a:pPr>
            <a:r>
              <a:rPr lang="en">
                <a:solidFill>
                  <a:srgbClr val="000000"/>
                </a:solidFill>
                <a:latin typeface="Merriweather Light"/>
                <a:ea typeface="Merriweather Light"/>
                <a:cs typeface="Merriweather Light"/>
                <a:sym typeface="Merriweather Light"/>
              </a:rPr>
              <a:t>International and national</a:t>
            </a:r>
            <a:endParaRPr>
              <a:solidFill>
                <a:srgbClr val="000000"/>
              </a:solidFill>
              <a:latin typeface="Merriweather Light"/>
              <a:ea typeface="Merriweather Light"/>
              <a:cs typeface="Merriweather Light"/>
              <a:sym typeface="Merriweather Light"/>
            </a:endParaRPr>
          </a:p>
        </p:txBody>
      </p:sp>
      <p:sp>
        <p:nvSpPr>
          <p:cNvPr id="492" name="Google Shape;492;p39"/>
          <p:cNvSpPr txBox="1"/>
          <p:nvPr/>
        </p:nvSpPr>
        <p:spPr>
          <a:xfrm>
            <a:off x="3523900" y="2799825"/>
            <a:ext cx="2337600" cy="1202400"/>
          </a:xfrm>
          <a:prstGeom prst="rect">
            <a:avLst/>
          </a:prstGeom>
          <a:noFill/>
          <a:ln>
            <a:noFill/>
          </a:ln>
        </p:spPr>
        <p:txBody>
          <a:bodyPr anchorCtr="0" anchor="t" bIns="34275" lIns="68575" spcFirstLastPara="1" rIns="68575" wrap="square" tIns="34275">
            <a:noAutofit/>
          </a:bodyPr>
          <a:lstStyle/>
          <a:p>
            <a:pPr indent="0" lvl="0" marL="139700" rtl="0" algn="l">
              <a:lnSpc>
                <a:spcPct val="90000"/>
              </a:lnSpc>
              <a:spcBef>
                <a:spcPts val="800"/>
              </a:spcBef>
              <a:spcAft>
                <a:spcPts val="0"/>
              </a:spcAft>
              <a:buNone/>
            </a:pPr>
            <a:r>
              <a:rPr b="1" lang="en" sz="2100">
                <a:solidFill>
                  <a:srgbClr val="000000"/>
                </a:solidFill>
                <a:latin typeface="Merriweather Sans"/>
                <a:ea typeface="Merriweather Sans"/>
                <a:cs typeface="Merriweather Sans"/>
                <a:sym typeface="Merriweather Sans"/>
              </a:rPr>
              <a:t>Brief Power Analysis</a:t>
            </a:r>
            <a:endParaRPr b="1" sz="2100">
              <a:solidFill>
                <a:srgbClr val="000000"/>
              </a:solidFill>
            </a:endParaRPr>
          </a:p>
          <a:p>
            <a:pPr indent="0" lvl="0" marL="139700" rtl="0" algn="l">
              <a:lnSpc>
                <a:spcPct val="90000"/>
              </a:lnSpc>
              <a:spcBef>
                <a:spcPts val="800"/>
              </a:spcBef>
              <a:spcAft>
                <a:spcPts val="0"/>
              </a:spcAft>
              <a:buNone/>
            </a:pPr>
            <a:r>
              <a:rPr lang="en">
                <a:solidFill>
                  <a:srgbClr val="000000"/>
                </a:solidFill>
                <a:latin typeface="Merriweather Light"/>
                <a:ea typeface="Merriweather Light"/>
                <a:cs typeface="Merriweather Light"/>
                <a:sym typeface="Merriweather Light"/>
              </a:rPr>
              <a:t>Using cartesian plane: x = your position</a:t>
            </a:r>
            <a:endParaRPr>
              <a:solidFill>
                <a:srgbClr val="000000"/>
              </a:solidFill>
              <a:latin typeface="Merriweather Light"/>
              <a:ea typeface="Merriweather Light"/>
              <a:cs typeface="Merriweather Light"/>
              <a:sym typeface="Merriweather Light"/>
            </a:endParaRPr>
          </a:p>
          <a:p>
            <a:pPr indent="0" lvl="0" marL="139700" rtl="0" algn="l">
              <a:lnSpc>
                <a:spcPct val="90000"/>
              </a:lnSpc>
              <a:spcBef>
                <a:spcPts val="800"/>
              </a:spcBef>
              <a:spcAft>
                <a:spcPts val="0"/>
              </a:spcAft>
              <a:buNone/>
            </a:pPr>
            <a:r>
              <a:rPr lang="en">
                <a:solidFill>
                  <a:srgbClr val="000000"/>
                </a:solidFill>
                <a:latin typeface="Merriweather Light"/>
                <a:ea typeface="Merriweather Light"/>
                <a:cs typeface="Merriweather Light"/>
                <a:sym typeface="Merriweather Light"/>
              </a:rPr>
              <a:t>Y = importance of the actor</a:t>
            </a:r>
            <a:endParaRPr>
              <a:solidFill>
                <a:srgbClr val="000000"/>
              </a:solidFill>
              <a:latin typeface="Merriweather Light"/>
              <a:ea typeface="Merriweather Light"/>
              <a:cs typeface="Merriweather Light"/>
              <a:sym typeface="Merriweather Light"/>
            </a:endParaRPr>
          </a:p>
        </p:txBody>
      </p:sp>
      <p:sp>
        <p:nvSpPr>
          <p:cNvPr id="493" name="Google Shape;493;p39"/>
          <p:cNvSpPr txBox="1"/>
          <p:nvPr/>
        </p:nvSpPr>
        <p:spPr>
          <a:xfrm>
            <a:off x="6236600" y="2799825"/>
            <a:ext cx="2337600" cy="1202400"/>
          </a:xfrm>
          <a:prstGeom prst="rect">
            <a:avLst/>
          </a:prstGeom>
          <a:noFill/>
          <a:ln>
            <a:noFill/>
          </a:ln>
        </p:spPr>
        <p:txBody>
          <a:bodyPr anchorCtr="0" anchor="t" bIns="34275" lIns="68575" spcFirstLastPara="1" rIns="68575" wrap="square" tIns="34275">
            <a:noAutofit/>
          </a:bodyPr>
          <a:lstStyle/>
          <a:p>
            <a:pPr indent="0" lvl="0" marL="139700" rtl="0" algn="l">
              <a:lnSpc>
                <a:spcPct val="90000"/>
              </a:lnSpc>
              <a:spcBef>
                <a:spcPts val="800"/>
              </a:spcBef>
              <a:spcAft>
                <a:spcPts val="0"/>
              </a:spcAft>
              <a:buNone/>
            </a:pPr>
            <a:r>
              <a:rPr b="1" lang="en" sz="2100">
                <a:solidFill>
                  <a:srgbClr val="000000"/>
                </a:solidFill>
                <a:latin typeface="Merriweather Sans"/>
                <a:ea typeface="Merriweather Sans"/>
                <a:cs typeface="Merriweather Sans"/>
                <a:sym typeface="Merriweather Sans"/>
              </a:rPr>
              <a:t>Engagement with actors</a:t>
            </a:r>
            <a:endParaRPr b="1" sz="2100">
              <a:solidFill>
                <a:srgbClr val="000000"/>
              </a:solidFill>
            </a:endParaRPr>
          </a:p>
          <a:p>
            <a:pPr indent="0" lvl="0" marL="139700" rtl="0" algn="l">
              <a:lnSpc>
                <a:spcPct val="90000"/>
              </a:lnSpc>
              <a:spcBef>
                <a:spcPts val="800"/>
              </a:spcBef>
              <a:spcAft>
                <a:spcPts val="0"/>
              </a:spcAft>
              <a:buNone/>
            </a:pPr>
            <a:r>
              <a:rPr lang="en">
                <a:solidFill>
                  <a:srgbClr val="000000"/>
                </a:solidFill>
                <a:latin typeface="Merriweather Light"/>
                <a:ea typeface="Merriweather Light"/>
                <a:cs typeface="Merriweather Light"/>
                <a:sym typeface="Merriweather Light"/>
              </a:rPr>
              <a:t>Which actors? When? How?</a:t>
            </a:r>
            <a:endParaRPr>
              <a:solidFill>
                <a:srgbClr val="000000"/>
              </a:solidFill>
              <a:latin typeface="Merriweather Light"/>
              <a:ea typeface="Merriweather Light"/>
              <a:cs typeface="Merriweather Light"/>
              <a:sym typeface="Merriweather Light"/>
            </a:endParaRPr>
          </a:p>
        </p:txBody>
      </p:sp>
      <p:grpSp>
        <p:nvGrpSpPr>
          <p:cNvPr id="494" name="Google Shape;494;p39"/>
          <p:cNvGrpSpPr/>
          <p:nvPr/>
        </p:nvGrpSpPr>
        <p:grpSpPr>
          <a:xfrm>
            <a:off x="1637724" y="1893795"/>
            <a:ext cx="287097" cy="344891"/>
            <a:chOff x="2599825" y="3689700"/>
            <a:chExt cx="429850" cy="360275"/>
          </a:xfrm>
        </p:grpSpPr>
        <p:sp>
          <p:nvSpPr>
            <p:cNvPr id="495" name="Google Shape;495;p39"/>
            <p:cNvSpPr/>
            <p:nvPr/>
          </p:nvSpPr>
          <p:spPr>
            <a:xfrm>
              <a:off x="2599825" y="3689700"/>
              <a:ext cx="429850" cy="169150"/>
            </a:xfrm>
            <a:custGeom>
              <a:rect b="b" l="l" r="r" t="t"/>
              <a:pathLst>
                <a:path extrusionOk="0" h="6766" w="17194">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600" u="none" cap="none" strike="noStrike">
                <a:solidFill>
                  <a:srgbClr val="000000"/>
                </a:solidFill>
                <a:latin typeface="Arial"/>
                <a:ea typeface="Arial"/>
                <a:cs typeface="Arial"/>
                <a:sym typeface="Arial"/>
              </a:endParaRPr>
            </a:p>
          </p:txBody>
        </p:sp>
        <p:sp>
          <p:nvSpPr>
            <p:cNvPr id="496" name="Google Shape;496;p39"/>
            <p:cNvSpPr/>
            <p:nvPr/>
          </p:nvSpPr>
          <p:spPr>
            <a:xfrm>
              <a:off x="2599825" y="3861275"/>
              <a:ext cx="429850" cy="188700"/>
            </a:xfrm>
            <a:custGeom>
              <a:rect b="b" l="l" r="r" t="t"/>
              <a:pathLst>
                <a:path extrusionOk="0" h="7548" w="17194">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600" u="none" cap="none" strike="noStrike">
                <a:solidFill>
                  <a:srgbClr val="000000"/>
                </a:solidFill>
                <a:latin typeface="Arial"/>
                <a:ea typeface="Arial"/>
                <a:cs typeface="Arial"/>
                <a:sym typeface="Arial"/>
              </a:endParaRPr>
            </a:p>
          </p:txBody>
        </p:sp>
      </p:grpSp>
      <p:sp>
        <p:nvSpPr>
          <p:cNvPr id="497" name="Google Shape;497;p39"/>
          <p:cNvSpPr/>
          <p:nvPr/>
        </p:nvSpPr>
        <p:spPr>
          <a:xfrm>
            <a:off x="2323815" y="1893677"/>
            <a:ext cx="287108" cy="344887"/>
          </a:xfrm>
          <a:custGeom>
            <a:rect b="b" l="l" r="r" t="t"/>
            <a:pathLst>
              <a:path extrusionOk="0" h="16120" w="1529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600" u="none" cap="none" strike="noStrike">
              <a:solidFill>
                <a:srgbClr val="000000"/>
              </a:solidFill>
              <a:latin typeface="Arial"/>
              <a:ea typeface="Arial"/>
              <a:cs typeface="Arial"/>
              <a:sym typeface="Arial"/>
            </a:endParaRPr>
          </a:p>
        </p:txBody>
      </p:sp>
      <p:grpSp>
        <p:nvGrpSpPr>
          <p:cNvPr id="498" name="Google Shape;498;p39"/>
          <p:cNvGrpSpPr/>
          <p:nvPr/>
        </p:nvGrpSpPr>
        <p:grpSpPr>
          <a:xfrm>
            <a:off x="886499" y="1890746"/>
            <a:ext cx="227945" cy="412221"/>
            <a:chOff x="584925" y="922575"/>
            <a:chExt cx="415200" cy="502525"/>
          </a:xfrm>
        </p:grpSpPr>
        <p:sp>
          <p:nvSpPr>
            <p:cNvPr id="499" name="Google Shape;499;p39"/>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600" u="none" cap="none" strike="noStrike">
                <a:solidFill>
                  <a:srgbClr val="000000"/>
                </a:solidFill>
                <a:latin typeface="Arial"/>
                <a:ea typeface="Arial"/>
                <a:cs typeface="Arial"/>
                <a:sym typeface="Arial"/>
              </a:endParaRPr>
            </a:p>
          </p:txBody>
        </p:sp>
        <p:sp>
          <p:nvSpPr>
            <p:cNvPr id="500" name="Google Shape;500;p39"/>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600" u="none" cap="none" strike="noStrike">
                <a:solidFill>
                  <a:srgbClr val="000000"/>
                </a:solidFill>
                <a:latin typeface="Arial"/>
                <a:ea typeface="Arial"/>
                <a:cs typeface="Arial"/>
                <a:sym typeface="Arial"/>
              </a:endParaRPr>
            </a:p>
          </p:txBody>
        </p:sp>
        <p:sp>
          <p:nvSpPr>
            <p:cNvPr id="501" name="Google Shape;501;p39"/>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600" u="none" cap="none" strike="noStrike">
                <a:solidFill>
                  <a:srgbClr val="000000"/>
                </a:solidFill>
                <a:latin typeface="Arial"/>
                <a:ea typeface="Arial"/>
                <a:cs typeface="Arial"/>
                <a:sym typeface="Arial"/>
              </a:endParaRPr>
            </a:p>
          </p:txBody>
        </p:sp>
      </p:grpSp>
      <p:sp>
        <p:nvSpPr>
          <p:cNvPr id="502" name="Google Shape;502;p39"/>
          <p:cNvSpPr txBox="1"/>
          <p:nvPr/>
        </p:nvSpPr>
        <p:spPr>
          <a:xfrm>
            <a:off x="566050" y="2315357"/>
            <a:ext cx="798900" cy="484500"/>
          </a:xfrm>
          <a:prstGeom prst="rect">
            <a:avLst/>
          </a:prstGeom>
          <a:noFill/>
          <a:ln>
            <a:noFill/>
          </a:ln>
        </p:spPr>
        <p:txBody>
          <a:bodyPr anchorCtr="0" anchor="t" bIns="34275" lIns="68575" spcFirstLastPara="1" rIns="68575" wrap="square" tIns="34275">
            <a:noAutofit/>
          </a:bodyPr>
          <a:lstStyle/>
          <a:p>
            <a:pPr indent="0" lvl="0" marL="139700" rtl="0" algn="l">
              <a:lnSpc>
                <a:spcPct val="90000"/>
              </a:lnSpc>
              <a:spcBef>
                <a:spcPts val="800"/>
              </a:spcBef>
              <a:spcAft>
                <a:spcPts val="0"/>
              </a:spcAft>
              <a:buNone/>
            </a:pPr>
            <a:r>
              <a:rPr b="1" lang="en" sz="600">
                <a:solidFill>
                  <a:srgbClr val="000000"/>
                </a:solidFill>
                <a:latin typeface="Merriweather Sans"/>
                <a:ea typeface="Merriweather Sans"/>
                <a:cs typeface="Merriweather Sans"/>
                <a:sym typeface="Merriweather Sans"/>
              </a:rPr>
              <a:t>Government</a:t>
            </a:r>
            <a:endParaRPr b="1" sz="600">
              <a:solidFill>
                <a:srgbClr val="000000"/>
              </a:solidFill>
              <a:latin typeface="Merriweather Sans"/>
              <a:ea typeface="Merriweather Sans"/>
              <a:cs typeface="Merriweather Sans"/>
              <a:sym typeface="Merriweather Sans"/>
            </a:endParaRPr>
          </a:p>
          <a:p>
            <a:pPr indent="0" lvl="0" marL="139700" rtl="0" algn="l">
              <a:lnSpc>
                <a:spcPct val="90000"/>
              </a:lnSpc>
              <a:spcBef>
                <a:spcPts val="800"/>
              </a:spcBef>
              <a:spcAft>
                <a:spcPts val="0"/>
              </a:spcAft>
              <a:buNone/>
            </a:pPr>
            <a:br>
              <a:rPr lang="en" sz="600">
                <a:solidFill>
                  <a:srgbClr val="000000"/>
                </a:solidFill>
                <a:latin typeface="Merriweather Light"/>
                <a:ea typeface="Merriweather Light"/>
                <a:cs typeface="Merriweather Light"/>
                <a:sym typeface="Merriweather Light"/>
              </a:rPr>
            </a:br>
            <a:endParaRPr b="1" sz="600">
              <a:solidFill>
                <a:srgbClr val="4C97D0"/>
              </a:solidFill>
              <a:latin typeface="Merriweather"/>
              <a:ea typeface="Merriweather"/>
              <a:cs typeface="Merriweather"/>
              <a:sym typeface="Merriweather"/>
            </a:endParaRPr>
          </a:p>
          <a:p>
            <a:pPr indent="0" lvl="0" marL="139700" rtl="0" algn="l">
              <a:lnSpc>
                <a:spcPct val="90000"/>
              </a:lnSpc>
              <a:spcBef>
                <a:spcPts val="800"/>
              </a:spcBef>
              <a:spcAft>
                <a:spcPts val="0"/>
              </a:spcAft>
              <a:buNone/>
            </a:pPr>
            <a:r>
              <a:t/>
            </a:r>
            <a:endParaRPr sz="600">
              <a:solidFill>
                <a:srgbClr val="000000"/>
              </a:solidFill>
              <a:latin typeface="Merriweather Light"/>
              <a:ea typeface="Merriweather Light"/>
              <a:cs typeface="Merriweather Light"/>
              <a:sym typeface="Merriweather Light"/>
            </a:endParaRPr>
          </a:p>
          <a:p>
            <a:pPr indent="0" lvl="0" marL="139700" rtl="0" algn="l">
              <a:lnSpc>
                <a:spcPct val="90000"/>
              </a:lnSpc>
              <a:spcBef>
                <a:spcPts val="800"/>
              </a:spcBef>
              <a:spcAft>
                <a:spcPts val="0"/>
              </a:spcAft>
              <a:buNone/>
            </a:pPr>
            <a:r>
              <a:rPr lang="en" sz="600">
                <a:solidFill>
                  <a:srgbClr val="000000"/>
                </a:solidFill>
                <a:latin typeface="Merriweather Light"/>
                <a:ea typeface="Merriweather Light"/>
                <a:cs typeface="Merriweather Light"/>
                <a:sym typeface="Merriweather Light"/>
              </a:rPr>
              <a:t>.</a:t>
            </a:r>
            <a:endParaRPr sz="600">
              <a:solidFill>
                <a:srgbClr val="000000"/>
              </a:solidFill>
              <a:latin typeface="Merriweather Light"/>
              <a:ea typeface="Merriweather Light"/>
              <a:cs typeface="Merriweather Light"/>
              <a:sym typeface="Merriweather Light"/>
            </a:endParaRPr>
          </a:p>
        </p:txBody>
      </p:sp>
      <p:sp>
        <p:nvSpPr>
          <p:cNvPr id="503" name="Google Shape;503;p39"/>
          <p:cNvSpPr txBox="1"/>
          <p:nvPr/>
        </p:nvSpPr>
        <p:spPr>
          <a:xfrm>
            <a:off x="1310027" y="2276986"/>
            <a:ext cx="942600" cy="484500"/>
          </a:xfrm>
          <a:prstGeom prst="rect">
            <a:avLst/>
          </a:prstGeom>
          <a:noFill/>
          <a:ln>
            <a:noFill/>
          </a:ln>
        </p:spPr>
        <p:txBody>
          <a:bodyPr anchorCtr="0" anchor="t" bIns="34275" lIns="68575" spcFirstLastPara="1" rIns="68575" wrap="square" tIns="34275">
            <a:noAutofit/>
          </a:bodyPr>
          <a:lstStyle/>
          <a:p>
            <a:pPr indent="0" lvl="0" marL="139700" rtl="0" algn="l">
              <a:lnSpc>
                <a:spcPct val="90000"/>
              </a:lnSpc>
              <a:spcBef>
                <a:spcPts val="800"/>
              </a:spcBef>
              <a:spcAft>
                <a:spcPts val="0"/>
              </a:spcAft>
              <a:buNone/>
            </a:pPr>
            <a:r>
              <a:rPr b="1" lang="en" sz="600">
                <a:solidFill>
                  <a:srgbClr val="000000"/>
                </a:solidFill>
                <a:latin typeface="Merriweather Sans"/>
                <a:ea typeface="Merriweather Sans"/>
                <a:cs typeface="Merriweather Sans"/>
                <a:sym typeface="Merriweather Sans"/>
              </a:rPr>
              <a:t>Businesses</a:t>
            </a:r>
            <a:endParaRPr b="1" sz="600">
              <a:solidFill>
                <a:srgbClr val="000000"/>
              </a:solidFill>
            </a:endParaRPr>
          </a:p>
          <a:p>
            <a:pPr indent="0" lvl="0" marL="139700" rtl="0" algn="l">
              <a:lnSpc>
                <a:spcPct val="90000"/>
              </a:lnSpc>
              <a:spcBef>
                <a:spcPts val="800"/>
              </a:spcBef>
              <a:spcAft>
                <a:spcPts val="0"/>
              </a:spcAft>
              <a:buNone/>
            </a:pPr>
            <a:r>
              <a:t/>
            </a:r>
            <a:endParaRPr sz="600">
              <a:solidFill>
                <a:srgbClr val="000000"/>
              </a:solidFill>
              <a:latin typeface="Merriweather Light"/>
              <a:ea typeface="Merriweather Light"/>
              <a:cs typeface="Merriweather Light"/>
              <a:sym typeface="Merriweather Light"/>
            </a:endParaRPr>
          </a:p>
          <a:p>
            <a:pPr indent="0" lvl="0" marL="139700" rtl="0" algn="l">
              <a:lnSpc>
                <a:spcPct val="90000"/>
              </a:lnSpc>
              <a:spcBef>
                <a:spcPts val="800"/>
              </a:spcBef>
              <a:spcAft>
                <a:spcPts val="0"/>
              </a:spcAft>
              <a:buNone/>
            </a:pPr>
            <a:r>
              <a:t/>
            </a:r>
            <a:endParaRPr b="1" sz="600">
              <a:solidFill>
                <a:srgbClr val="4C97D0"/>
              </a:solidFill>
              <a:latin typeface="Merriweather"/>
              <a:ea typeface="Merriweather"/>
              <a:cs typeface="Merriweather"/>
              <a:sym typeface="Merriweather"/>
            </a:endParaRPr>
          </a:p>
          <a:p>
            <a:pPr indent="0" lvl="0" marL="139700" rtl="0" algn="l">
              <a:lnSpc>
                <a:spcPct val="90000"/>
              </a:lnSpc>
              <a:spcBef>
                <a:spcPts val="800"/>
              </a:spcBef>
              <a:spcAft>
                <a:spcPts val="0"/>
              </a:spcAft>
              <a:buNone/>
            </a:pPr>
            <a:r>
              <a:t/>
            </a:r>
            <a:endParaRPr sz="600">
              <a:solidFill>
                <a:srgbClr val="000000"/>
              </a:solidFill>
              <a:latin typeface="Merriweather Light"/>
              <a:ea typeface="Merriweather Light"/>
              <a:cs typeface="Merriweather Light"/>
              <a:sym typeface="Merriweather Light"/>
            </a:endParaRPr>
          </a:p>
        </p:txBody>
      </p:sp>
      <p:sp>
        <p:nvSpPr>
          <p:cNvPr id="504" name="Google Shape;504;p39"/>
          <p:cNvSpPr txBox="1"/>
          <p:nvPr/>
        </p:nvSpPr>
        <p:spPr>
          <a:xfrm>
            <a:off x="2043467" y="2174047"/>
            <a:ext cx="688500" cy="484500"/>
          </a:xfrm>
          <a:prstGeom prst="rect">
            <a:avLst/>
          </a:prstGeom>
          <a:noFill/>
          <a:ln>
            <a:noFill/>
          </a:ln>
        </p:spPr>
        <p:txBody>
          <a:bodyPr anchorCtr="0" anchor="t" bIns="34275" lIns="68575" spcFirstLastPara="1" rIns="68575" wrap="square" tIns="34275">
            <a:noAutofit/>
          </a:bodyPr>
          <a:lstStyle/>
          <a:p>
            <a:pPr indent="0" lvl="0" marL="139700" rtl="0" algn="ctr">
              <a:lnSpc>
                <a:spcPct val="90000"/>
              </a:lnSpc>
              <a:spcBef>
                <a:spcPts val="800"/>
              </a:spcBef>
              <a:spcAft>
                <a:spcPts val="0"/>
              </a:spcAft>
              <a:buNone/>
            </a:pPr>
            <a:r>
              <a:rPr b="1" lang="en" sz="600">
                <a:solidFill>
                  <a:srgbClr val="000000"/>
                </a:solidFill>
                <a:latin typeface="Merriweather Sans"/>
                <a:ea typeface="Merriweather Sans"/>
                <a:cs typeface="Merriweather Sans"/>
                <a:sym typeface="Merriweather Sans"/>
              </a:rPr>
              <a:t>Civil Society</a:t>
            </a:r>
            <a:endParaRPr b="1" sz="600">
              <a:solidFill>
                <a:srgbClr val="000000"/>
              </a:solidFill>
            </a:endParaRPr>
          </a:p>
          <a:p>
            <a:pPr indent="0" lvl="0" marL="139700" rtl="0" algn="l">
              <a:lnSpc>
                <a:spcPct val="90000"/>
              </a:lnSpc>
              <a:spcBef>
                <a:spcPts val="800"/>
              </a:spcBef>
              <a:spcAft>
                <a:spcPts val="0"/>
              </a:spcAft>
              <a:buNone/>
            </a:pPr>
            <a:r>
              <a:t/>
            </a:r>
            <a:endParaRPr sz="600">
              <a:solidFill>
                <a:srgbClr val="000000"/>
              </a:solidFill>
              <a:latin typeface="Merriweather Light"/>
              <a:ea typeface="Merriweather Light"/>
              <a:cs typeface="Merriweather Light"/>
              <a:sym typeface="Merriweather Light"/>
            </a:endParaRPr>
          </a:p>
        </p:txBody>
      </p:sp>
      <p:cxnSp>
        <p:nvCxnSpPr>
          <p:cNvPr id="505" name="Google Shape;505;p39"/>
          <p:cNvCxnSpPr/>
          <p:nvPr/>
        </p:nvCxnSpPr>
        <p:spPr>
          <a:xfrm flipH="1">
            <a:off x="4414375" y="1810400"/>
            <a:ext cx="9300" cy="784200"/>
          </a:xfrm>
          <a:prstGeom prst="straightConnector1">
            <a:avLst/>
          </a:prstGeom>
          <a:noFill/>
          <a:ln cap="flat" cmpd="sng" w="38100">
            <a:solidFill>
              <a:srgbClr val="4A86E8"/>
            </a:solidFill>
            <a:prstDash val="solid"/>
            <a:round/>
            <a:headEnd len="med" w="med" type="none"/>
            <a:tailEnd len="med" w="med" type="none"/>
          </a:ln>
        </p:spPr>
      </p:cxnSp>
      <p:cxnSp>
        <p:nvCxnSpPr>
          <p:cNvPr id="506" name="Google Shape;506;p39"/>
          <p:cNvCxnSpPr/>
          <p:nvPr/>
        </p:nvCxnSpPr>
        <p:spPr>
          <a:xfrm rot="10800000">
            <a:off x="3995875" y="2199494"/>
            <a:ext cx="838800" cy="0"/>
          </a:xfrm>
          <a:prstGeom prst="straightConnector1">
            <a:avLst/>
          </a:prstGeom>
          <a:noFill/>
          <a:ln cap="flat" cmpd="sng" w="38100">
            <a:solidFill>
              <a:srgbClr val="4A86E8"/>
            </a:solidFill>
            <a:prstDash val="solid"/>
            <a:round/>
            <a:headEnd len="med" w="med" type="none"/>
            <a:tailEnd len="med" w="med" type="none"/>
          </a:ln>
        </p:spPr>
      </p:cxnSp>
      <p:pic>
        <p:nvPicPr>
          <p:cNvPr id="507" name="Google Shape;507;p39"/>
          <p:cNvPicPr preferRelativeResize="0"/>
          <p:nvPr/>
        </p:nvPicPr>
        <p:blipFill>
          <a:blip r:embed="rId3">
            <a:alphaModFix/>
          </a:blip>
          <a:stretch>
            <a:fillRect/>
          </a:stretch>
        </p:blipFill>
        <p:spPr>
          <a:xfrm>
            <a:off x="6663750" y="1729416"/>
            <a:ext cx="1182701" cy="94616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Google Shape;512;p40"/>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13" name="Google Shape;513;p40"/>
          <p:cNvSpPr txBox="1"/>
          <p:nvPr>
            <p:ph idx="4294967295"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Exercise - Identify key actors</a:t>
            </a:r>
            <a:endParaRPr sz="1100">
              <a:solidFill>
                <a:srgbClr val="FFFFFF"/>
              </a:solidFill>
              <a:latin typeface="Merriweather Sans"/>
              <a:ea typeface="Merriweather Sans"/>
              <a:cs typeface="Merriweather Sans"/>
              <a:sym typeface="Merriweather Sans"/>
            </a:endParaRPr>
          </a:p>
        </p:txBody>
      </p:sp>
      <p:grpSp>
        <p:nvGrpSpPr>
          <p:cNvPr id="514" name="Google Shape;514;p40"/>
          <p:cNvGrpSpPr/>
          <p:nvPr/>
        </p:nvGrpSpPr>
        <p:grpSpPr>
          <a:xfrm>
            <a:off x="4137655" y="2210474"/>
            <a:ext cx="974771" cy="855905"/>
            <a:chOff x="2599825" y="3689700"/>
            <a:chExt cx="429850" cy="360275"/>
          </a:xfrm>
        </p:grpSpPr>
        <p:sp>
          <p:nvSpPr>
            <p:cNvPr id="515" name="Google Shape;515;p40"/>
            <p:cNvSpPr/>
            <p:nvPr/>
          </p:nvSpPr>
          <p:spPr>
            <a:xfrm>
              <a:off x="2599825" y="3689700"/>
              <a:ext cx="429850" cy="169150"/>
            </a:xfrm>
            <a:custGeom>
              <a:rect b="b" l="l" r="r" t="t"/>
              <a:pathLst>
                <a:path extrusionOk="0" h="6766" w="17194">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40"/>
            <p:cNvSpPr/>
            <p:nvPr/>
          </p:nvSpPr>
          <p:spPr>
            <a:xfrm>
              <a:off x="2599825" y="3861275"/>
              <a:ext cx="429850" cy="188700"/>
            </a:xfrm>
            <a:custGeom>
              <a:rect b="b" l="l" r="r" t="t"/>
              <a:pathLst>
                <a:path extrusionOk="0" h="7548" w="17194">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7" name="Google Shape;517;p40"/>
          <p:cNvSpPr/>
          <p:nvPr/>
        </p:nvSpPr>
        <p:spPr>
          <a:xfrm>
            <a:off x="6467654" y="2210483"/>
            <a:ext cx="974776" cy="855891"/>
          </a:xfrm>
          <a:custGeom>
            <a:rect b="b" l="l" r="r" t="t"/>
            <a:pathLst>
              <a:path extrusionOk="0" h="16120" w="1529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8" name="Google Shape;518;p40"/>
          <p:cNvGrpSpPr/>
          <p:nvPr/>
        </p:nvGrpSpPr>
        <p:grpSpPr>
          <a:xfrm>
            <a:off x="1587247" y="2203133"/>
            <a:ext cx="773974" cy="1022990"/>
            <a:chOff x="584925" y="922575"/>
            <a:chExt cx="415200" cy="502525"/>
          </a:xfrm>
        </p:grpSpPr>
        <p:sp>
          <p:nvSpPr>
            <p:cNvPr id="519" name="Google Shape;519;p40"/>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40"/>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40"/>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2" name="Google Shape;522;p40"/>
          <p:cNvSpPr txBox="1"/>
          <p:nvPr>
            <p:ph idx="4294967295" type="body"/>
          </p:nvPr>
        </p:nvSpPr>
        <p:spPr>
          <a:xfrm>
            <a:off x="1039800" y="32570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Government</a:t>
            </a:r>
            <a:endParaRPr b="1">
              <a:latin typeface="Merriweather Sans"/>
              <a:ea typeface="Merriweather Sans"/>
              <a:cs typeface="Merriweather Sans"/>
              <a:sym typeface="Merriweather Sans"/>
            </a:endParaRPr>
          </a:p>
          <a:p>
            <a:pPr indent="0" lvl="0" marL="139700" marR="0" rtl="0" algn="l">
              <a:lnSpc>
                <a:spcPct val="90000"/>
              </a:lnSpc>
              <a:spcBef>
                <a:spcPts val="800"/>
              </a:spcBef>
              <a:spcAft>
                <a:spcPts val="0"/>
              </a:spcAft>
              <a:buClr>
                <a:schemeClr val="dk1"/>
              </a:buClr>
              <a:buSzPts val="2100"/>
              <a:buFont typeface="Arial"/>
              <a:buNone/>
            </a:pPr>
            <a:br>
              <a:rPr lang="en" sz="1400">
                <a:latin typeface="Merriweather Light"/>
                <a:ea typeface="Merriweather Light"/>
                <a:cs typeface="Merriweather Light"/>
                <a:sym typeface="Merriweather Light"/>
              </a:rPr>
            </a:br>
            <a:endParaRPr b="1" sz="1400">
              <a:solidFill>
                <a:srgbClr val="4C97D0"/>
              </a:solidFill>
              <a:latin typeface="Merriweather"/>
              <a:ea typeface="Merriweather"/>
              <a:cs typeface="Merriweather"/>
              <a:sym typeface="Merriweather"/>
            </a:endParaRPr>
          </a:p>
          <a:p>
            <a:pPr indent="0" lvl="0" marL="139700" marR="0" rtl="0" algn="l">
              <a:lnSpc>
                <a:spcPct val="90000"/>
              </a:lnSpc>
              <a:spcBef>
                <a:spcPts val="800"/>
              </a:spcBef>
              <a:spcAft>
                <a:spcPts val="0"/>
              </a:spcAft>
              <a:buClr>
                <a:schemeClr val="dk1"/>
              </a:buClr>
              <a:buSzPts val="2100"/>
              <a:buFont typeface="Arial"/>
              <a:buNone/>
            </a:pPr>
            <a:r>
              <a:t/>
            </a:r>
            <a:endParaRPr sz="1400">
              <a:latin typeface="Merriweather Light"/>
              <a:ea typeface="Merriweather Light"/>
              <a:cs typeface="Merriweather Light"/>
              <a:sym typeface="Merriweather Light"/>
            </a:endParaRPr>
          </a:p>
          <a:p>
            <a:pPr indent="0" lvl="0" marL="139700" marR="0" rtl="0" algn="l">
              <a:lnSpc>
                <a:spcPct val="90000"/>
              </a:lnSpc>
              <a:spcBef>
                <a:spcPts val="800"/>
              </a:spcBef>
              <a:spcAft>
                <a:spcPts val="0"/>
              </a:spcAft>
              <a:buClr>
                <a:schemeClr val="dk1"/>
              </a:buClr>
              <a:buSzPts val="2100"/>
              <a:buFont typeface="Arial"/>
              <a:buNone/>
            </a:pPr>
            <a:r>
              <a:rPr lang="en" sz="1400">
                <a:latin typeface="Merriweather Light"/>
                <a:ea typeface="Merriweather Light"/>
                <a:cs typeface="Merriweather Light"/>
                <a:sym typeface="Merriweather Light"/>
              </a:rPr>
              <a:t>.</a:t>
            </a:r>
            <a:endParaRPr sz="1400">
              <a:latin typeface="Merriweather Light"/>
              <a:ea typeface="Merriweather Light"/>
              <a:cs typeface="Merriweather Light"/>
              <a:sym typeface="Merriweather Light"/>
            </a:endParaRPr>
          </a:p>
        </p:txBody>
      </p:sp>
      <p:sp>
        <p:nvSpPr>
          <p:cNvPr id="523" name="Google Shape;523;p40"/>
          <p:cNvSpPr txBox="1"/>
          <p:nvPr>
            <p:ph idx="4294967295" type="body"/>
          </p:nvPr>
        </p:nvSpPr>
        <p:spPr>
          <a:xfrm>
            <a:off x="3752500" y="32570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Businesses</a:t>
            </a:r>
            <a:endParaRPr b="1">
              <a:latin typeface="Arial"/>
              <a:ea typeface="Arial"/>
              <a:cs typeface="Arial"/>
              <a:sym typeface="Arial"/>
            </a:endParaRPr>
          </a:p>
          <a:p>
            <a:pPr indent="0" lvl="0" marL="139700" marR="0" rtl="0" algn="l">
              <a:lnSpc>
                <a:spcPct val="90000"/>
              </a:lnSpc>
              <a:spcBef>
                <a:spcPts val="800"/>
              </a:spcBef>
              <a:spcAft>
                <a:spcPts val="0"/>
              </a:spcAft>
              <a:buClr>
                <a:schemeClr val="dk1"/>
              </a:buClr>
              <a:buSzPts val="1100"/>
              <a:buFont typeface="Arial"/>
              <a:buNone/>
            </a:pPr>
            <a:r>
              <a:t/>
            </a:r>
            <a:endParaRPr sz="1400">
              <a:latin typeface="Merriweather Light"/>
              <a:ea typeface="Merriweather Light"/>
              <a:cs typeface="Merriweather Light"/>
              <a:sym typeface="Merriweather Light"/>
            </a:endParaRPr>
          </a:p>
          <a:p>
            <a:pPr indent="0" lvl="0" marL="139700" marR="0" rtl="0" algn="l">
              <a:lnSpc>
                <a:spcPct val="90000"/>
              </a:lnSpc>
              <a:spcBef>
                <a:spcPts val="800"/>
              </a:spcBef>
              <a:spcAft>
                <a:spcPts val="0"/>
              </a:spcAft>
              <a:buClr>
                <a:schemeClr val="dk1"/>
              </a:buClr>
              <a:buSzPts val="1100"/>
              <a:buFont typeface="Arial"/>
              <a:buNone/>
            </a:pPr>
            <a:r>
              <a:t/>
            </a:r>
            <a:endParaRPr b="1" sz="1400">
              <a:solidFill>
                <a:srgbClr val="4C97D0"/>
              </a:solidFill>
              <a:latin typeface="Merriweather"/>
              <a:ea typeface="Merriweather"/>
              <a:cs typeface="Merriweather"/>
              <a:sym typeface="Merriweather"/>
            </a:endParaRPr>
          </a:p>
          <a:p>
            <a:pPr indent="0" lvl="0" marL="139700" marR="0" rtl="0" algn="l">
              <a:lnSpc>
                <a:spcPct val="90000"/>
              </a:lnSpc>
              <a:spcBef>
                <a:spcPts val="800"/>
              </a:spcBef>
              <a:spcAft>
                <a:spcPts val="0"/>
              </a:spcAft>
              <a:buClr>
                <a:schemeClr val="dk1"/>
              </a:buClr>
              <a:buSzPts val="2100"/>
              <a:buFont typeface="Arial"/>
              <a:buNone/>
            </a:pPr>
            <a:r>
              <a:t/>
            </a:r>
            <a:endParaRPr sz="1400">
              <a:latin typeface="Merriweather Light"/>
              <a:ea typeface="Merriweather Light"/>
              <a:cs typeface="Merriweather Light"/>
              <a:sym typeface="Merriweather Light"/>
            </a:endParaRPr>
          </a:p>
        </p:txBody>
      </p:sp>
      <p:sp>
        <p:nvSpPr>
          <p:cNvPr id="524" name="Google Shape;524;p40"/>
          <p:cNvSpPr txBox="1"/>
          <p:nvPr>
            <p:ph idx="4294967295" type="body"/>
          </p:nvPr>
        </p:nvSpPr>
        <p:spPr>
          <a:xfrm>
            <a:off x="6084200" y="32570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Civil Society</a:t>
            </a:r>
            <a:endParaRPr b="1">
              <a:latin typeface="Arial"/>
              <a:ea typeface="Arial"/>
              <a:cs typeface="Arial"/>
              <a:sym typeface="Arial"/>
            </a:endParaRPr>
          </a:p>
          <a:p>
            <a:pPr indent="0" lvl="0" marL="139700" marR="0" rtl="0" algn="l">
              <a:lnSpc>
                <a:spcPct val="90000"/>
              </a:lnSpc>
              <a:spcBef>
                <a:spcPts val="800"/>
              </a:spcBef>
              <a:spcAft>
                <a:spcPts val="0"/>
              </a:spcAft>
              <a:buClr>
                <a:schemeClr val="dk1"/>
              </a:buClr>
              <a:buSzPts val="1100"/>
              <a:buFont typeface="Arial"/>
              <a:buNone/>
            </a:pPr>
            <a:r>
              <a:t/>
            </a:r>
            <a:endParaRPr sz="1400">
              <a:latin typeface="Merriweather Light"/>
              <a:ea typeface="Merriweather Light"/>
              <a:cs typeface="Merriweather Light"/>
              <a:sym typeface="Merriweather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sp>
        <p:nvSpPr>
          <p:cNvPr id="529" name="Google Shape;529;p41"/>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530" name="Google Shape;530;p41"/>
          <p:cNvCxnSpPr/>
          <p:nvPr/>
        </p:nvCxnSpPr>
        <p:spPr>
          <a:xfrm flipH="1">
            <a:off x="4521850" y="668036"/>
            <a:ext cx="9300" cy="3885600"/>
          </a:xfrm>
          <a:prstGeom prst="straightConnector1">
            <a:avLst/>
          </a:prstGeom>
          <a:noFill/>
          <a:ln cap="flat" cmpd="sng" w="38100">
            <a:solidFill>
              <a:srgbClr val="4A86E8"/>
            </a:solidFill>
            <a:prstDash val="solid"/>
            <a:round/>
            <a:headEnd len="med" w="med" type="none"/>
            <a:tailEnd len="med" w="med" type="none"/>
          </a:ln>
        </p:spPr>
      </p:cxnSp>
      <p:sp>
        <p:nvSpPr>
          <p:cNvPr id="531" name="Google Shape;531;p41"/>
          <p:cNvSpPr txBox="1"/>
          <p:nvPr/>
        </p:nvSpPr>
        <p:spPr>
          <a:xfrm>
            <a:off x="4333551" y="155000"/>
            <a:ext cx="2406300" cy="332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434343"/>
              </a:buClr>
              <a:buSzPts val="1600"/>
              <a:buFont typeface="Merriweather"/>
              <a:buChar char="+"/>
            </a:pPr>
            <a:r>
              <a:rPr b="1" lang="en" sz="1600">
                <a:solidFill>
                  <a:srgbClr val="434343"/>
                </a:solidFill>
                <a:latin typeface="Merriweather"/>
                <a:ea typeface="Merriweather"/>
                <a:cs typeface="Merriweather"/>
                <a:sym typeface="Merriweather"/>
              </a:rPr>
              <a:t>(y) Importance / Power</a:t>
            </a:r>
            <a:endParaRPr b="1" sz="1600">
              <a:solidFill>
                <a:srgbClr val="434343"/>
              </a:solidFill>
              <a:latin typeface="Merriweather"/>
              <a:ea typeface="Merriweather"/>
              <a:cs typeface="Merriweather"/>
              <a:sym typeface="Merriweather"/>
            </a:endParaRPr>
          </a:p>
        </p:txBody>
      </p:sp>
      <p:sp>
        <p:nvSpPr>
          <p:cNvPr id="532" name="Google Shape;532;p41"/>
          <p:cNvSpPr txBox="1"/>
          <p:nvPr/>
        </p:nvSpPr>
        <p:spPr>
          <a:xfrm>
            <a:off x="7042781" y="2101400"/>
            <a:ext cx="2101200" cy="254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434343"/>
              </a:buClr>
              <a:buSzPts val="1600"/>
              <a:buFont typeface="Merriweather"/>
              <a:buChar char="+"/>
            </a:pPr>
            <a:r>
              <a:rPr b="1" lang="en" sz="1600">
                <a:solidFill>
                  <a:srgbClr val="434343"/>
                </a:solidFill>
                <a:latin typeface="Merriweather"/>
                <a:ea typeface="Merriweather"/>
                <a:cs typeface="Merriweather"/>
                <a:sym typeface="Merriweather"/>
              </a:rPr>
              <a:t>(x) Your Position</a:t>
            </a:r>
            <a:endParaRPr b="1" sz="1600">
              <a:solidFill>
                <a:srgbClr val="434343"/>
              </a:solidFill>
              <a:latin typeface="Merriweather"/>
              <a:ea typeface="Merriweather"/>
              <a:cs typeface="Merriweather"/>
              <a:sym typeface="Merriweather"/>
            </a:endParaRPr>
          </a:p>
        </p:txBody>
      </p:sp>
      <p:cxnSp>
        <p:nvCxnSpPr>
          <p:cNvPr id="533" name="Google Shape;533;p41"/>
          <p:cNvCxnSpPr/>
          <p:nvPr/>
        </p:nvCxnSpPr>
        <p:spPr>
          <a:xfrm rot="10800000">
            <a:off x="2313274" y="2372310"/>
            <a:ext cx="4426500" cy="300"/>
          </a:xfrm>
          <a:prstGeom prst="straightConnector1">
            <a:avLst/>
          </a:prstGeom>
          <a:noFill/>
          <a:ln cap="flat" cmpd="sng" w="38100">
            <a:solidFill>
              <a:srgbClr val="4A86E8"/>
            </a:solidFill>
            <a:prstDash val="solid"/>
            <a:round/>
            <a:headEnd len="med" w="med" type="none"/>
            <a:tailEnd len="med" w="med" type="none"/>
          </a:ln>
        </p:spPr>
      </p:cxnSp>
      <p:sp>
        <p:nvSpPr>
          <p:cNvPr id="534" name="Google Shape;534;p41"/>
          <p:cNvSpPr txBox="1"/>
          <p:nvPr/>
        </p:nvSpPr>
        <p:spPr>
          <a:xfrm>
            <a:off x="4414178" y="4658223"/>
            <a:ext cx="3771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434343"/>
                </a:solidFill>
              </a:rPr>
              <a:t>-</a:t>
            </a:r>
            <a:endParaRPr b="1" sz="1600">
              <a:solidFill>
                <a:srgbClr val="434343"/>
              </a:solidFill>
            </a:endParaRPr>
          </a:p>
        </p:txBody>
      </p:sp>
      <p:sp>
        <p:nvSpPr>
          <p:cNvPr id="535" name="Google Shape;535;p41"/>
          <p:cNvSpPr txBox="1"/>
          <p:nvPr/>
        </p:nvSpPr>
        <p:spPr>
          <a:xfrm>
            <a:off x="1724063" y="2155080"/>
            <a:ext cx="3771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434343"/>
                </a:solidFill>
              </a:rPr>
              <a:t>-</a:t>
            </a:r>
            <a:endParaRPr b="1" sz="1600">
              <a:solidFill>
                <a:srgbClr val="434343"/>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sp>
        <p:nvSpPr>
          <p:cNvPr id="540" name="Google Shape;540;p42"/>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541" name="Google Shape;541;p42"/>
          <p:cNvCxnSpPr/>
          <p:nvPr/>
        </p:nvCxnSpPr>
        <p:spPr>
          <a:xfrm flipH="1">
            <a:off x="4521850" y="668036"/>
            <a:ext cx="9300" cy="3885600"/>
          </a:xfrm>
          <a:prstGeom prst="straightConnector1">
            <a:avLst/>
          </a:prstGeom>
          <a:noFill/>
          <a:ln cap="flat" cmpd="sng" w="38100">
            <a:solidFill>
              <a:srgbClr val="4A86E8"/>
            </a:solidFill>
            <a:prstDash val="solid"/>
            <a:round/>
            <a:headEnd len="med" w="med" type="none"/>
            <a:tailEnd len="med" w="med" type="none"/>
          </a:ln>
        </p:spPr>
      </p:cxnSp>
      <p:sp>
        <p:nvSpPr>
          <p:cNvPr id="542" name="Google Shape;542;p42"/>
          <p:cNvSpPr txBox="1"/>
          <p:nvPr/>
        </p:nvSpPr>
        <p:spPr>
          <a:xfrm>
            <a:off x="4333551" y="155000"/>
            <a:ext cx="2406300" cy="332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434343"/>
              </a:buClr>
              <a:buSzPts val="1600"/>
              <a:buFont typeface="Merriweather"/>
              <a:buChar char="+"/>
            </a:pPr>
            <a:r>
              <a:rPr b="1" lang="en" sz="1600">
                <a:solidFill>
                  <a:srgbClr val="434343"/>
                </a:solidFill>
                <a:latin typeface="Merriweather"/>
                <a:ea typeface="Merriweather"/>
                <a:cs typeface="Merriweather"/>
                <a:sym typeface="Merriweather"/>
              </a:rPr>
              <a:t>(y) Importance / Power</a:t>
            </a:r>
            <a:endParaRPr b="1" sz="1600">
              <a:solidFill>
                <a:srgbClr val="434343"/>
              </a:solidFill>
              <a:latin typeface="Merriweather"/>
              <a:ea typeface="Merriweather"/>
              <a:cs typeface="Merriweather"/>
              <a:sym typeface="Merriweather"/>
            </a:endParaRPr>
          </a:p>
        </p:txBody>
      </p:sp>
      <p:sp>
        <p:nvSpPr>
          <p:cNvPr id="543" name="Google Shape;543;p42"/>
          <p:cNvSpPr txBox="1"/>
          <p:nvPr/>
        </p:nvSpPr>
        <p:spPr>
          <a:xfrm>
            <a:off x="7042781" y="2330000"/>
            <a:ext cx="2101200" cy="254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434343"/>
              </a:buClr>
              <a:buSzPts val="1600"/>
              <a:buFont typeface="Merriweather"/>
              <a:buChar char="+"/>
            </a:pPr>
            <a:r>
              <a:rPr b="1" lang="en" sz="1600">
                <a:solidFill>
                  <a:srgbClr val="434343"/>
                </a:solidFill>
                <a:latin typeface="Merriweather"/>
                <a:ea typeface="Merriweather"/>
                <a:cs typeface="Merriweather"/>
                <a:sym typeface="Merriweather"/>
              </a:rPr>
              <a:t>(x) Your Position</a:t>
            </a:r>
            <a:endParaRPr b="1" sz="1600">
              <a:solidFill>
                <a:srgbClr val="434343"/>
              </a:solidFill>
              <a:latin typeface="Merriweather"/>
              <a:ea typeface="Merriweather"/>
              <a:cs typeface="Merriweather"/>
              <a:sym typeface="Merriweather"/>
            </a:endParaRPr>
          </a:p>
        </p:txBody>
      </p:sp>
      <p:cxnSp>
        <p:nvCxnSpPr>
          <p:cNvPr id="544" name="Google Shape;544;p42"/>
          <p:cNvCxnSpPr/>
          <p:nvPr/>
        </p:nvCxnSpPr>
        <p:spPr>
          <a:xfrm rot="10800000">
            <a:off x="2313274" y="2600910"/>
            <a:ext cx="4426500" cy="300"/>
          </a:xfrm>
          <a:prstGeom prst="straightConnector1">
            <a:avLst/>
          </a:prstGeom>
          <a:noFill/>
          <a:ln cap="flat" cmpd="sng" w="38100">
            <a:solidFill>
              <a:srgbClr val="4A86E8"/>
            </a:solidFill>
            <a:prstDash val="solid"/>
            <a:round/>
            <a:headEnd len="med" w="med" type="none"/>
            <a:tailEnd len="med" w="med" type="none"/>
          </a:ln>
        </p:spPr>
      </p:cxnSp>
      <p:sp>
        <p:nvSpPr>
          <p:cNvPr id="545" name="Google Shape;545;p42"/>
          <p:cNvSpPr txBox="1"/>
          <p:nvPr/>
        </p:nvSpPr>
        <p:spPr>
          <a:xfrm>
            <a:off x="4414178" y="4658223"/>
            <a:ext cx="3771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434343"/>
                </a:solidFill>
              </a:rPr>
              <a:t>-</a:t>
            </a:r>
            <a:endParaRPr b="1" sz="1600">
              <a:solidFill>
                <a:srgbClr val="434343"/>
              </a:solidFill>
            </a:endParaRPr>
          </a:p>
        </p:txBody>
      </p:sp>
      <p:sp>
        <p:nvSpPr>
          <p:cNvPr id="546" name="Google Shape;546;p42"/>
          <p:cNvSpPr txBox="1"/>
          <p:nvPr/>
        </p:nvSpPr>
        <p:spPr>
          <a:xfrm>
            <a:off x="1724063" y="2383680"/>
            <a:ext cx="3771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434343"/>
                </a:solidFill>
              </a:rPr>
              <a:t>-</a:t>
            </a:r>
            <a:endParaRPr b="1" sz="1600">
              <a:solidFill>
                <a:srgbClr val="434343"/>
              </a:solidFill>
            </a:endParaRPr>
          </a:p>
        </p:txBody>
      </p:sp>
      <p:sp>
        <p:nvSpPr>
          <p:cNvPr id="547" name="Google Shape;547;p42"/>
          <p:cNvSpPr/>
          <p:nvPr/>
        </p:nvSpPr>
        <p:spPr>
          <a:xfrm>
            <a:off x="4623375" y="831450"/>
            <a:ext cx="2101200" cy="154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Potential or actual partners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Important for your objective</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Don’t require much strategic engagement / but coordination!</a:t>
            </a:r>
            <a:endParaRPr sz="1200"/>
          </a:p>
        </p:txBody>
      </p:sp>
      <p:sp>
        <p:nvSpPr>
          <p:cNvPr id="548" name="Google Shape;548;p42"/>
          <p:cNvSpPr/>
          <p:nvPr/>
        </p:nvSpPr>
        <p:spPr>
          <a:xfrm>
            <a:off x="4638650" y="2782938"/>
            <a:ext cx="2101200" cy="154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Potential or actual partners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Important for your objective</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May require more strategic engagement for them to gain importance</a:t>
            </a:r>
            <a:endParaRPr sz="1200"/>
          </a:p>
        </p:txBody>
      </p:sp>
      <p:sp>
        <p:nvSpPr>
          <p:cNvPr id="549" name="Google Shape;549;p42"/>
          <p:cNvSpPr/>
          <p:nvPr/>
        </p:nvSpPr>
        <p:spPr>
          <a:xfrm>
            <a:off x="2337113" y="831450"/>
            <a:ext cx="2101200" cy="154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Very important for your objective. They can act as veto players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Require a high degree of strategic engagement </a:t>
            </a:r>
            <a:endParaRPr sz="1200"/>
          </a:p>
        </p:txBody>
      </p:sp>
      <p:sp>
        <p:nvSpPr>
          <p:cNvPr id="550" name="Google Shape;550;p42"/>
          <p:cNvSpPr/>
          <p:nvPr/>
        </p:nvSpPr>
        <p:spPr>
          <a:xfrm>
            <a:off x="2313138" y="2821025"/>
            <a:ext cx="2101200" cy="154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May be less  important for your objective now</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Maintain information about their actions</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16"/>
          <p:cNvSpPr/>
          <p:nvPr/>
        </p:nvSpPr>
        <p:spPr>
          <a:xfrm>
            <a:off x="4995050" y="-7875"/>
            <a:ext cx="4149000" cy="5143500"/>
          </a:xfrm>
          <a:prstGeom prst="rect">
            <a:avLst/>
          </a:prstGeom>
          <a:solidFill>
            <a:srgbClr val="4C97D0"/>
          </a:solidFill>
          <a:ln>
            <a:noFill/>
          </a:ln>
          <a:effectLst>
            <a:outerShdw blurRad="57150" rotWithShape="0" algn="bl" dir="14220000" dist="66675">
              <a:srgbClr val="000000">
                <a:alpha val="498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
        <p:nvSpPr>
          <p:cNvPr id="156" name="Google Shape;156;p16"/>
          <p:cNvSpPr txBox="1"/>
          <p:nvPr/>
        </p:nvSpPr>
        <p:spPr>
          <a:xfrm>
            <a:off x="439800" y="434375"/>
            <a:ext cx="4235400" cy="17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 sz="4000">
                <a:solidFill>
                  <a:srgbClr val="4C97D0"/>
                </a:solidFill>
                <a:latin typeface="Merriweather Sans ExtraBold"/>
                <a:ea typeface="Merriweather Sans ExtraBold"/>
                <a:cs typeface="Merriweather Sans ExtraBold"/>
                <a:sym typeface="Merriweather Sans ExtraBold"/>
              </a:rPr>
              <a:t>I. Recap from Webinars</a:t>
            </a:r>
            <a:endParaRPr sz="4000">
              <a:solidFill>
                <a:srgbClr val="4C97D0"/>
              </a:solidFill>
              <a:latin typeface="Merriweather Sans ExtraBold"/>
              <a:ea typeface="Merriweather Sans ExtraBold"/>
              <a:cs typeface="Merriweather Sans ExtraBold"/>
              <a:sym typeface="Merriweather Sans ExtraBold"/>
            </a:endParaRPr>
          </a:p>
          <a:p>
            <a:pPr indent="0" lvl="0" marL="0" marR="0" rtl="0" algn="l">
              <a:lnSpc>
                <a:spcPct val="100000"/>
              </a:lnSpc>
              <a:spcBef>
                <a:spcPts val="0"/>
              </a:spcBef>
              <a:spcAft>
                <a:spcPts val="0"/>
              </a:spcAft>
              <a:buClr>
                <a:srgbClr val="000000"/>
              </a:buClr>
              <a:buSzPts val="4000"/>
              <a:buFont typeface="Arial"/>
              <a:buNone/>
            </a:pPr>
            <a:r>
              <a:t/>
            </a:r>
            <a:endParaRPr sz="4000">
              <a:solidFill>
                <a:srgbClr val="4C97D0"/>
              </a:solidFill>
              <a:latin typeface="Merriweather Sans ExtraBold"/>
              <a:ea typeface="Merriweather Sans ExtraBold"/>
              <a:cs typeface="Merriweather Sans ExtraBold"/>
              <a:sym typeface="Merriweather Sans ExtraBold"/>
            </a:endParaRPr>
          </a:p>
          <a:p>
            <a:pPr indent="0" lvl="0" marL="0" marR="0" rtl="0" algn="l">
              <a:lnSpc>
                <a:spcPct val="100000"/>
              </a:lnSpc>
              <a:spcBef>
                <a:spcPts val="0"/>
              </a:spcBef>
              <a:spcAft>
                <a:spcPts val="0"/>
              </a:spcAft>
              <a:buClr>
                <a:srgbClr val="000000"/>
              </a:buClr>
              <a:buSzPts val="4000"/>
              <a:buFont typeface="Arial"/>
              <a:buNone/>
            </a:pPr>
            <a:r>
              <a:rPr lang="en" sz="1800">
                <a:solidFill>
                  <a:srgbClr val="4C97D0"/>
                </a:solidFill>
                <a:latin typeface="Merriweather"/>
                <a:ea typeface="Merriweather"/>
                <a:cs typeface="Merriweather"/>
                <a:sym typeface="Merriweather"/>
              </a:rPr>
              <a:t>True or False</a:t>
            </a:r>
            <a:br>
              <a:rPr lang="en" sz="1800">
                <a:solidFill>
                  <a:srgbClr val="4C97D0"/>
                </a:solidFill>
                <a:latin typeface="Merriweather"/>
                <a:ea typeface="Merriweather"/>
                <a:cs typeface="Merriweather"/>
                <a:sym typeface="Merriweather"/>
              </a:rPr>
            </a:br>
            <a:br>
              <a:rPr lang="en" sz="1800">
                <a:solidFill>
                  <a:srgbClr val="4C97D0"/>
                </a:solidFill>
                <a:latin typeface="Merriweather"/>
                <a:ea typeface="Merriweather"/>
                <a:cs typeface="Merriweather"/>
                <a:sym typeface="Merriweather"/>
              </a:rPr>
            </a:br>
            <a:r>
              <a:rPr lang="en" sz="1800">
                <a:solidFill>
                  <a:srgbClr val="111111"/>
                </a:solidFill>
                <a:latin typeface="Merriweather"/>
                <a:ea typeface="Merriweather"/>
                <a:cs typeface="Merriweather"/>
                <a:sym typeface="Merriweather"/>
              </a:rPr>
              <a:t>Go to menti.com - code: </a:t>
            </a:r>
            <a:r>
              <a:rPr b="1" lang="en" sz="1800">
                <a:solidFill>
                  <a:srgbClr val="111111"/>
                </a:solidFill>
                <a:latin typeface="Merriweather"/>
                <a:ea typeface="Merriweather"/>
                <a:cs typeface="Merriweather"/>
                <a:sym typeface="Merriweather"/>
              </a:rPr>
              <a:t>12 80 53</a:t>
            </a:r>
            <a:endParaRPr b="1" sz="1800">
              <a:solidFill>
                <a:srgbClr val="11111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4000"/>
              <a:buFont typeface="Arial"/>
              <a:buNone/>
            </a:pPr>
            <a:r>
              <a:t/>
            </a:r>
            <a:endParaRPr sz="4000">
              <a:solidFill>
                <a:srgbClr val="4C97D0"/>
              </a:solidFill>
              <a:latin typeface="Merriweather Sans ExtraBold"/>
              <a:ea typeface="Merriweather Sans ExtraBold"/>
              <a:cs typeface="Merriweather Sans ExtraBold"/>
              <a:sym typeface="Merriweather Sans ExtraBold"/>
            </a:endParaRPr>
          </a:p>
          <a:p>
            <a:pPr indent="0" lvl="0" marL="0" marR="0" rtl="0" algn="l">
              <a:lnSpc>
                <a:spcPct val="100000"/>
              </a:lnSpc>
              <a:spcBef>
                <a:spcPts val="0"/>
              </a:spcBef>
              <a:spcAft>
                <a:spcPts val="0"/>
              </a:spcAft>
              <a:buClr>
                <a:srgbClr val="000000"/>
              </a:buClr>
              <a:buSzPts val="4000"/>
              <a:buFont typeface="Arial"/>
              <a:buNone/>
            </a:pPr>
            <a:r>
              <a:t/>
            </a:r>
            <a:endParaRPr sz="4000">
              <a:solidFill>
                <a:srgbClr val="4C97D0"/>
              </a:solidFill>
              <a:latin typeface="Merriweather Sans ExtraBold"/>
              <a:ea typeface="Merriweather Sans ExtraBold"/>
              <a:cs typeface="Merriweather Sans ExtraBold"/>
              <a:sym typeface="Merriweather Sans ExtraBold"/>
            </a:endParaRPr>
          </a:p>
          <a:p>
            <a:pPr indent="0" lvl="0" marL="0" marR="0" rtl="0" algn="l">
              <a:lnSpc>
                <a:spcPct val="100000"/>
              </a:lnSpc>
              <a:spcBef>
                <a:spcPts val="0"/>
              </a:spcBef>
              <a:spcAft>
                <a:spcPts val="0"/>
              </a:spcAft>
              <a:buClr>
                <a:srgbClr val="000000"/>
              </a:buClr>
              <a:buSzPts val="4000"/>
              <a:buFont typeface="Arial"/>
              <a:buNone/>
            </a:pPr>
            <a:br>
              <a:rPr lang="en" sz="4000">
                <a:solidFill>
                  <a:srgbClr val="4C97D0"/>
                </a:solidFill>
                <a:latin typeface="Merriweather Sans ExtraBold"/>
                <a:ea typeface="Merriweather Sans ExtraBold"/>
                <a:cs typeface="Merriweather Sans ExtraBold"/>
                <a:sym typeface="Merriweather Sans ExtraBold"/>
              </a:rPr>
            </a:br>
            <a:endParaRPr b="0" i="0" sz="4000" u="none" cap="none" strike="noStrike">
              <a:solidFill>
                <a:srgbClr val="4C97D0"/>
              </a:solidFill>
              <a:latin typeface="Merriweather Sans ExtraBold"/>
              <a:ea typeface="Merriweather Sans ExtraBold"/>
              <a:cs typeface="Merriweather Sans ExtraBold"/>
              <a:sym typeface="Merriweather Sans Extra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p43"/>
          <p:cNvSpPr/>
          <p:nvPr/>
        </p:nvSpPr>
        <p:spPr>
          <a:xfrm>
            <a:off x="4995050" y="-7875"/>
            <a:ext cx="4149000" cy="5143500"/>
          </a:xfrm>
          <a:prstGeom prst="rect">
            <a:avLst/>
          </a:prstGeom>
          <a:solidFill>
            <a:srgbClr val="4C97D0"/>
          </a:solidFill>
          <a:ln>
            <a:noFill/>
          </a:ln>
          <a:effectLst>
            <a:outerShdw blurRad="57150" rotWithShape="0" algn="bl" dir="14220000" dist="66675">
              <a:srgbClr val="000000">
                <a:alpha val="498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
        <p:nvSpPr>
          <p:cNvPr id="556" name="Google Shape;556;p43"/>
          <p:cNvSpPr txBox="1"/>
          <p:nvPr/>
        </p:nvSpPr>
        <p:spPr>
          <a:xfrm>
            <a:off x="439800" y="434375"/>
            <a:ext cx="4235400" cy="17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 sz="4000">
                <a:solidFill>
                  <a:srgbClr val="4C97D0"/>
                </a:solidFill>
                <a:latin typeface="Merriweather Sans ExtraBold"/>
                <a:ea typeface="Merriweather Sans ExtraBold"/>
                <a:cs typeface="Merriweather Sans ExtraBold"/>
                <a:sym typeface="Merriweather Sans ExtraBold"/>
              </a:rPr>
              <a:t>III. Business and Human Rights in the Digital Environment</a:t>
            </a:r>
            <a:endParaRPr b="0" i="0" sz="4000" u="none" cap="none" strike="noStrike">
              <a:solidFill>
                <a:srgbClr val="4C97D0"/>
              </a:solidFill>
              <a:latin typeface="Merriweather Sans ExtraBold"/>
              <a:ea typeface="Merriweather Sans ExtraBold"/>
              <a:cs typeface="Merriweather Sans ExtraBold"/>
              <a:sym typeface="Merriweather Sans ExtraBo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44"/>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62" name="Google Shape;562;p44"/>
          <p:cNvSpPr txBox="1"/>
          <p:nvPr>
            <p:ph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10+ years of </a:t>
            </a:r>
            <a:r>
              <a:rPr b="1" lang="en">
                <a:solidFill>
                  <a:srgbClr val="FFFFFF"/>
                </a:solidFill>
                <a:latin typeface="Merriweather Sans"/>
                <a:ea typeface="Merriweather Sans"/>
                <a:cs typeface="Merriweather Sans"/>
                <a:sym typeface="Merriweather Sans"/>
              </a:rPr>
              <a:t>development</a:t>
            </a:r>
            <a:endParaRPr sz="1100">
              <a:solidFill>
                <a:srgbClr val="FFFFFF"/>
              </a:solidFill>
              <a:latin typeface="Merriweather Sans"/>
              <a:ea typeface="Merriweather Sans"/>
              <a:cs typeface="Merriweather Sans"/>
              <a:sym typeface="Merriweather Sans"/>
            </a:endParaRPr>
          </a:p>
        </p:txBody>
      </p:sp>
      <p:grpSp>
        <p:nvGrpSpPr>
          <p:cNvPr id="563" name="Google Shape;563;p44"/>
          <p:cNvGrpSpPr/>
          <p:nvPr/>
        </p:nvGrpSpPr>
        <p:grpSpPr>
          <a:xfrm>
            <a:off x="40221" y="2230209"/>
            <a:ext cx="1218112" cy="1363564"/>
            <a:chOff x="495991" y="2223099"/>
            <a:chExt cx="1689709" cy="1363564"/>
          </a:xfrm>
        </p:grpSpPr>
        <p:sp>
          <p:nvSpPr>
            <p:cNvPr id="564" name="Google Shape;564;p44"/>
            <p:cNvSpPr/>
            <p:nvPr/>
          </p:nvSpPr>
          <p:spPr>
            <a:xfrm>
              <a:off x="932600" y="3079474"/>
              <a:ext cx="12531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5" name="Google Shape;565;p44"/>
            <p:cNvGrpSpPr/>
            <p:nvPr/>
          </p:nvGrpSpPr>
          <p:grpSpPr>
            <a:xfrm>
              <a:off x="495991" y="2223099"/>
              <a:ext cx="1500434" cy="1363564"/>
              <a:chOff x="495991" y="2223099"/>
              <a:chExt cx="1500434" cy="1363564"/>
            </a:xfrm>
          </p:grpSpPr>
          <p:sp>
            <p:nvSpPr>
              <p:cNvPr id="566" name="Google Shape;566;p44"/>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2003</a:t>
                </a:r>
                <a:endParaRPr b="1" sz="1200">
                  <a:latin typeface="Merriweather"/>
                  <a:ea typeface="Merriweather"/>
                  <a:cs typeface="Merriweather"/>
                  <a:sym typeface="Merriweather"/>
                </a:endParaRPr>
              </a:p>
            </p:txBody>
          </p:sp>
          <p:grpSp>
            <p:nvGrpSpPr>
              <p:cNvPr id="567" name="Google Shape;567;p44"/>
              <p:cNvGrpSpPr/>
              <p:nvPr/>
            </p:nvGrpSpPr>
            <p:grpSpPr>
              <a:xfrm>
                <a:off x="881025" y="2800065"/>
                <a:ext cx="92400" cy="411825"/>
                <a:chOff x="845575" y="2563700"/>
                <a:chExt cx="92400" cy="411825"/>
              </a:xfrm>
            </p:grpSpPr>
            <p:cxnSp>
              <p:nvCxnSpPr>
                <p:cNvPr id="568" name="Google Shape;568;p4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69" name="Google Shape;569;p4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0" name="Google Shape;570;p44"/>
              <p:cNvSpPr txBox="1"/>
              <p:nvPr/>
            </p:nvSpPr>
            <p:spPr>
              <a:xfrm>
                <a:off x="823125" y="2223099"/>
                <a:ext cx="11733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World Summit on the Information Society</a:t>
                </a:r>
                <a:endParaRPr sz="800">
                  <a:latin typeface="Merriweather"/>
                  <a:ea typeface="Merriweather"/>
                  <a:cs typeface="Merriweather"/>
                  <a:sym typeface="Merriweather"/>
                </a:endParaRPr>
              </a:p>
            </p:txBody>
          </p:sp>
        </p:grpSp>
      </p:grpSp>
      <p:grpSp>
        <p:nvGrpSpPr>
          <p:cNvPr id="571" name="Google Shape;571;p44"/>
          <p:cNvGrpSpPr/>
          <p:nvPr/>
        </p:nvGrpSpPr>
        <p:grpSpPr>
          <a:xfrm>
            <a:off x="894378" y="2709727"/>
            <a:ext cx="1187052" cy="1732500"/>
            <a:chOff x="2525603" y="2702599"/>
            <a:chExt cx="1487347" cy="1732500"/>
          </a:xfrm>
        </p:grpSpPr>
        <p:sp>
          <p:nvSpPr>
            <p:cNvPr id="572" name="Google Shape;572;p44"/>
            <p:cNvSpPr/>
            <p:nvPr/>
          </p:nvSpPr>
          <p:spPr>
            <a:xfrm>
              <a:off x="2890950" y="3079474"/>
              <a:ext cx="11220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3" name="Google Shape;573;p44"/>
            <p:cNvGrpSpPr/>
            <p:nvPr/>
          </p:nvGrpSpPr>
          <p:grpSpPr>
            <a:xfrm>
              <a:off x="2525603" y="2702599"/>
              <a:ext cx="1347997" cy="1732500"/>
              <a:chOff x="2525603" y="2702599"/>
              <a:chExt cx="1347997" cy="1732500"/>
            </a:xfrm>
          </p:grpSpPr>
          <p:sp>
            <p:nvSpPr>
              <p:cNvPr id="574" name="Google Shape;574;p44"/>
              <p:cNvSpPr txBox="1"/>
              <p:nvPr/>
            </p:nvSpPr>
            <p:spPr>
              <a:xfrm>
                <a:off x="2525603" y="2702599"/>
                <a:ext cx="11661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2006</a:t>
                </a:r>
                <a:endParaRPr b="1" sz="1200">
                  <a:latin typeface="Merriweather"/>
                  <a:ea typeface="Merriweather"/>
                  <a:cs typeface="Merriweather"/>
                  <a:sym typeface="Merriweather"/>
                </a:endParaRPr>
              </a:p>
            </p:txBody>
          </p:sp>
          <p:grpSp>
            <p:nvGrpSpPr>
              <p:cNvPr id="575" name="Google Shape;575;p44"/>
              <p:cNvGrpSpPr/>
              <p:nvPr/>
            </p:nvGrpSpPr>
            <p:grpSpPr>
              <a:xfrm rot="10800000">
                <a:off x="2849073" y="3079467"/>
                <a:ext cx="92400" cy="411825"/>
                <a:chOff x="2070100" y="2563700"/>
                <a:chExt cx="92400" cy="411825"/>
              </a:xfrm>
            </p:grpSpPr>
            <p:cxnSp>
              <p:nvCxnSpPr>
                <p:cNvPr id="576" name="Google Shape;576;p4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77" name="Google Shape;577;p4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8" name="Google Shape;578;p44"/>
              <p:cNvSpPr txBox="1"/>
              <p:nvPr/>
            </p:nvSpPr>
            <p:spPr>
              <a:xfrm>
                <a:off x="2707500" y="3491299"/>
                <a:ext cx="1166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Internet Governance Forum</a:t>
                </a:r>
                <a:endParaRPr sz="800">
                  <a:latin typeface="Merriweather"/>
                  <a:ea typeface="Merriweather"/>
                  <a:cs typeface="Merriweather"/>
                  <a:sym typeface="Merriweather"/>
                </a:endParaRPr>
              </a:p>
            </p:txBody>
          </p:sp>
        </p:grpSp>
      </p:grpSp>
      <p:grpSp>
        <p:nvGrpSpPr>
          <p:cNvPr id="579" name="Google Shape;579;p44"/>
          <p:cNvGrpSpPr/>
          <p:nvPr/>
        </p:nvGrpSpPr>
        <p:grpSpPr>
          <a:xfrm>
            <a:off x="1716621" y="2230209"/>
            <a:ext cx="1218112" cy="1363564"/>
            <a:chOff x="495991" y="2223099"/>
            <a:chExt cx="1689709" cy="1363564"/>
          </a:xfrm>
        </p:grpSpPr>
        <p:sp>
          <p:nvSpPr>
            <p:cNvPr id="580" name="Google Shape;580;p44"/>
            <p:cNvSpPr/>
            <p:nvPr/>
          </p:nvSpPr>
          <p:spPr>
            <a:xfrm>
              <a:off x="932600" y="3079474"/>
              <a:ext cx="12531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1" name="Google Shape;581;p44"/>
            <p:cNvGrpSpPr/>
            <p:nvPr/>
          </p:nvGrpSpPr>
          <p:grpSpPr>
            <a:xfrm>
              <a:off x="495991" y="2223099"/>
              <a:ext cx="1500434" cy="1363564"/>
              <a:chOff x="495991" y="2223099"/>
              <a:chExt cx="1500434" cy="1363564"/>
            </a:xfrm>
          </p:grpSpPr>
          <p:sp>
            <p:nvSpPr>
              <p:cNvPr id="582" name="Google Shape;582;p44"/>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2008</a:t>
                </a:r>
                <a:endParaRPr b="1" sz="1200">
                  <a:latin typeface="Merriweather"/>
                  <a:ea typeface="Merriweather"/>
                  <a:cs typeface="Merriweather"/>
                  <a:sym typeface="Merriweather"/>
                </a:endParaRPr>
              </a:p>
            </p:txBody>
          </p:sp>
          <p:grpSp>
            <p:nvGrpSpPr>
              <p:cNvPr id="583" name="Google Shape;583;p44"/>
              <p:cNvGrpSpPr/>
              <p:nvPr/>
            </p:nvGrpSpPr>
            <p:grpSpPr>
              <a:xfrm>
                <a:off x="881025" y="2800065"/>
                <a:ext cx="92400" cy="411825"/>
                <a:chOff x="845575" y="2563700"/>
                <a:chExt cx="92400" cy="411825"/>
              </a:xfrm>
            </p:grpSpPr>
            <p:cxnSp>
              <p:nvCxnSpPr>
                <p:cNvPr id="584" name="Google Shape;584;p4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85" name="Google Shape;585;p4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 name="Google Shape;586;p44"/>
              <p:cNvSpPr txBox="1"/>
              <p:nvPr/>
            </p:nvSpPr>
            <p:spPr>
              <a:xfrm>
                <a:off x="823125" y="2223099"/>
                <a:ext cx="11733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Global Network Initiative</a:t>
                </a:r>
                <a:endParaRPr sz="800">
                  <a:latin typeface="Merriweather"/>
                  <a:ea typeface="Merriweather"/>
                  <a:cs typeface="Merriweather"/>
                  <a:sym typeface="Merriweather"/>
                </a:endParaRPr>
              </a:p>
            </p:txBody>
          </p:sp>
        </p:grpSp>
      </p:grpSp>
      <p:grpSp>
        <p:nvGrpSpPr>
          <p:cNvPr id="587" name="Google Shape;587;p44"/>
          <p:cNvGrpSpPr/>
          <p:nvPr/>
        </p:nvGrpSpPr>
        <p:grpSpPr>
          <a:xfrm>
            <a:off x="2570778" y="2709727"/>
            <a:ext cx="1187052" cy="1732500"/>
            <a:chOff x="2525603" y="2702599"/>
            <a:chExt cx="1487347" cy="1732500"/>
          </a:xfrm>
        </p:grpSpPr>
        <p:sp>
          <p:nvSpPr>
            <p:cNvPr id="588" name="Google Shape;588;p44"/>
            <p:cNvSpPr/>
            <p:nvPr/>
          </p:nvSpPr>
          <p:spPr>
            <a:xfrm>
              <a:off x="2890950" y="3079474"/>
              <a:ext cx="11220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9" name="Google Shape;589;p44"/>
            <p:cNvGrpSpPr/>
            <p:nvPr/>
          </p:nvGrpSpPr>
          <p:grpSpPr>
            <a:xfrm>
              <a:off x="2525603" y="2702599"/>
              <a:ext cx="1347997" cy="1732500"/>
              <a:chOff x="2525603" y="2702599"/>
              <a:chExt cx="1347997" cy="1732500"/>
            </a:xfrm>
          </p:grpSpPr>
          <p:sp>
            <p:nvSpPr>
              <p:cNvPr id="590" name="Google Shape;590;p44"/>
              <p:cNvSpPr txBox="1"/>
              <p:nvPr/>
            </p:nvSpPr>
            <p:spPr>
              <a:xfrm>
                <a:off x="2525603" y="2702599"/>
                <a:ext cx="11661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2011</a:t>
                </a:r>
                <a:endParaRPr b="1" sz="1200">
                  <a:latin typeface="Merriweather"/>
                  <a:ea typeface="Merriweather"/>
                  <a:cs typeface="Merriweather"/>
                  <a:sym typeface="Merriweather"/>
                </a:endParaRPr>
              </a:p>
            </p:txBody>
          </p:sp>
          <p:grpSp>
            <p:nvGrpSpPr>
              <p:cNvPr id="591" name="Google Shape;591;p44"/>
              <p:cNvGrpSpPr/>
              <p:nvPr/>
            </p:nvGrpSpPr>
            <p:grpSpPr>
              <a:xfrm rot="10800000">
                <a:off x="2849073" y="3079467"/>
                <a:ext cx="92400" cy="411825"/>
                <a:chOff x="2070100" y="2563700"/>
                <a:chExt cx="92400" cy="411825"/>
              </a:xfrm>
            </p:grpSpPr>
            <p:cxnSp>
              <p:nvCxnSpPr>
                <p:cNvPr id="592" name="Google Shape;592;p4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93" name="Google Shape;593;p4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4" name="Google Shape;594;p44"/>
              <p:cNvSpPr txBox="1"/>
              <p:nvPr/>
            </p:nvSpPr>
            <p:spPr>
              <a:xfrm>
                <a:off x="2707500" y="3491299"/>
                <a:ext cx="1166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Merriweather"/>
                    <a:ea typeface="Merriweather"/>
                    <a:cs typeface="Merriweather"/>
                    <a:sym typeface="Merriweather"/>
                  </a:rPr>
                  <a:t>Arab Spring</a:t>
                </a:r>
                <a:endParaRPr sz="800">
                  <a:latin typeface="Merriweather"/>
                  <a:ea typeface="Merriweather"/>
                  <a:cs typeface="Merriweather"/>
                  <a:sym typeface="Merriweather"/>
                </a:endParaRPr>
              </a:p>
              <a:p>
                <a:pPr indent="0" lvl="0" marL="0" rtl="0" algn="l">
                  <a:spcBef>
                    <a:spcPts val="1600"/>
                  </a:spcBef>
                  <a:spcAft>
                    <a:spcPts val="1600"/>
                  </a:spcAft>
                  <a:buNone/>
                </a:pPr>
                <a:r>
                  <a:rPr b="1" lang="en" sz="800">
                    <a:latin typeface="Merriweather"/>
                    <a:ea typeface="Merriweather"/>
                    <a:cs typeface="Merriweather"/>
                    <a:sym typeface="Merriweather"/>
                  </a:rPr>
                  <a:t>UNGPs</a:t>
                </a:r>
                <a:endParaRPr b="1" sz="800">
                  <a:latin typeface="Merriweather"/>
                  <a:ea typeface="Merriweather"/>
                  <a:cs typeface="Merriweather"/>
                  <a:sym typeface="Merriweather"/>
                </a:endParaRPr>
              </a:p>
            </p:txBody>
          </p:sp>
        </p:grpSp>
      </p:grpSp>
      <p:grpSp>
        <p:nvGrpSpPr>
          <p:cNvPr id="595" name="Google Shape;595;p44"/>
          <p:cNvGrpSpPr/>
          <p:nvPr/>
        </p:nvGrpSpPr>
        <p:grpSpPr>
          <a:xfrm>
            <a:off x="3393021" y="2230209"/>
            <a:ext cx="1218112" cy="1363564"/>
            <a:chOff x="495991" y="2223099"/>
            <a:chExt cx="1689709" cy="1363564"/>
          </a:xfrm>
        </p:grpSpPr>
        <p:sp>
          <p:nvSpPr>
            <p:cNvPr id="596" name="Google Shape;596;p44"/>
            <p:cNvSpPr/>
            <p:nvPr/>
          </p:nvSpPr>
          <p:spPr>
            <a:xfrm>
              <a:off x="932600" y="3079474"/>
              <a:ext cx="12531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7" name="Google Shape;597;p44"/>
            <p:cNvGrpSpPr/>
            <p:nvPr/>
          </p:nvGrpSpPr>
          <p:grpSpPr>
            <a:xfrm>
              <a:off x="495991" y="2223099"/>
              <a:ext cx="1500434" cy="1363564"/>
              <a:chOff x="495991" y="2223099"/>
              <a:chExt cx="1500434" cy="1363564"/>
            </a:xfrm>
          </p:grpSpPr>
          <p:sp>
            <p:nvSpPr>
              <p:cNvPr id="598" name="Google Shape;598;p44"/>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2012</a:t>
                </a:r>
                <a:endParaRPr b="1" sz="1200">
                  <a:latin typeface="Merriweather"/>
                  <a:ea typeface="Merriweather"/>
                  <a:cs typeface="Merriweather"/>
                  <a:sym typeface="Merriweather"/>
                </a:endParaRPr>
              </a:p>
            </p:txBody>
          </p:sp>
          <p:grpSp>
            <p:nvGrpSpPr>
              <p:cNvPr id="599" name="Google Shape;599;p44"/>
              <p:cNvGrpSpPr/>
              <p:nvPr/>
            </p:nvGrpSpPr>
            <p:grpSpPr>
              <a:xfrm>
                <a:off x="881025" y="2800065"/>
                <a:ext cx="92400" cy="411825"/>
                <a:chOff x="845575" y="2563700"/>
                <a:chExt cx="92400" cy="411825"/>
              </a:xfrm>
            </p:grpSpPr>
            <p:cxnSp>
              <p:nvCxnSpPr>
                <p:cNvPr id="600" name="Google Shape;600;p4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01" name="Google Shape;601;p4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2" name="Google Shape;602;p44"/>
              <p:cNvSpPr txBox="1"/>
              <p:nvPr/>
            </p:nvSpPr>
            <p:spPr>
              <a:xfrm>
                <a:off x="823125" y="2223099"/>
                <a:ext cx="11733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UNHRC resolution on the internet</a:t>
                </a:r>
                <a:endParaRPr sz="800">
                  <a:latin typeface="Merriweather"/>
                  <a:ea typeface="Merriweather"/>
                  <a:cs typeface="Merriweather"/>
                  <a:sym typeface="Merriweather"/>
                </a:endParaRPr>
              </a:p>
            </p:txBody>
          </p:sp>
        </p:grpSp>
      </p:grpSp>
      <p:grpSp>
        <p:nvGrpSpPr>
          <p:cNvPr id="603" name="Google Shape;603;p44"/>
          <p:cNvGrpSpPr/>
          <p:nvPr/>
        </p:nvGrpSpPr>
        <p:grpSpPr>
          <a:xfrm>
            <a:off x="4247178" y="2709727"/>
            <a:ext cx="1187052" cy="1732500"/>
            <a:chOff x="2525603" y="2702599"/>
            <a:chExt cx="1487347" cy="1732500"/>
          </a:xfrm>
        </p:grpSpPr>
        <p:sp>
          <p:nvSpPr>
            <p:cNvPr id="604" name="Google Shape;604;p44"/>
            <p:cNvSpPr/>
            <p:nvPr/>
          </p:nvSpPr>
          <p:spPr>
            <a:xfrm>
              <a:off x="2890950" y="3079474"/>
              <a:ext cx="11220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5" name="Google Shape;605;p44"/>
            <p:cNvGrpSpPr/>
            <p:nvPr/>
          </p:nvGrpSpPr>
          <p:grpSpPr>
            <a:xfrm>
              <a:off x="2525603" y="2702599"/>
              <a:ext cx="1347997" cy="1732500"/>
              <a:chOff x="2525603" y="2702599"/>
              <a:chExt cx="1347997" cy="1732500"/>
            </a:xfrm>
          </p:grpSpPr>
          <p:sp>
            <p:nvSpPr>
              <p:cNvPr id="606" name="Google Shape;606;p44"/>
              <p:cNvSpPr txBox="1"/>
              <p:nvPr/>
            </p:nvSpPr>
            <p:spPr>
              <a:xfrm>
                <a:off x="2525603" y="2702599"/>
                <a:ext cx="11661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2013</a:t>
                </a:r>
                <a:endParaRPr b="1" sz="1200">
                  <a:latin typeface="Merriweather"/>
                  <a:ea typeface="Merriweather"/>
                  <a:cs typeface="Merriweather"/>
                  <a:sym typeface="Merriweather"/>
                </a:endParaRPr>
              </a:p>
            </p:txBody>
          </p:sp>
          <p:grpSp>
            <p:nvGrpSpPr>
              <p:cNvPr id="607" name="Google Shape;607;p44"/>
              <p:cNvGrpSpPr/>
              <p:nvPr/>
            </p:nvGrpSpPr>
            <p:grpSpPr>
              <a:xfrm rot="10800000">
                <a:off x="2849073" y="3079467"/>
                <a:ext cx="92400" cy="411825"/>
                <a:chOff x="2070100" y="2563700"/>
                <a:chExt cx="92400" cy="411825"/>
              </a:xfrm>
            </p:grpSpPr>
            <p:cxnSp>
              <p:nvCxnSpPr>
                <p:cNvPr id="608" name="Google Shape;608;p4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09" name="Google Shape;609;p4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0" name="Google Shape;610;p44"/>
              <p:cNvSpPr txBox="1"/>
              <p:nvPr/>
            </p:nvSpPr>
            <p:spPr>
              <a:xfrm>
                <a:off x="2707500" y="3491299"/>
                <a:ext cx="1166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Snowden</a:t>
                </a:r>
                <a:endParaRPr sz="800">
                  <a:latin typeface="Merriweather"/>
                  <a:ea typeface="Merriweather"/>
                  <a:cs typeface="Merriweather"/>
                  <a:sym typeface="Merriweather"/>
                </a:endParaRPr>
              </a:p>
            </p:txBody>
          </p:sp>
        </p:grpSp>
      </p:grpSp>
      <p:grpSp>
        <p:nvGrpSpPr>
          <p:cNvPr id="611" name="Google Shape;611;p44"/>
          <p:cNvGrpSpPr/>
          <p:nvPr/>
        </p:nvGrpSpPr>
        <p:grpSpPr>
          <a:xfrm>
            <a:off x="5069421" y="2230209"/>
            <a:ext cx="1218112" cy="1363564"/>
            <a:chOff x="495991" y="2223099"/>
            <a:chExt cx="1689709" cy="1363564"/>
          </a:xfrm>
        </p:grpSpPr>
        <p:sp>
          <p:nvSpPr>
            <p:cNvPr id="612" name="Google Shape;612;p44"/>
            <p:cNvSpPr/>
            <p:nvPr/>
          </p:nvSpPr>
          <p:spPr>
            <a:xfrm>
              <a:off x="932600" y="3079474"/>
              <a:ext cx="12531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3" name="Google Shape;613;p44"/>
            <p:cNvGrpSpPr/>
            <p:nvPr/>
          </p:nvGrpSpPr>
          <p:grpSpPr>
            <a:xfrm>
              <a:off x="495991" y="2223099"/>
              <a:ext cx="1500434" cy="1363564"/>
              <a:chOff x="495991" y="2223099"/>
              <a:chExt cx="1500434" cy="1363564"/>
            </a:xfrm>
          </p:grpSpPr>
          <p:sp>
            <p:nvSpPr>
              <p:cNvPr id="614" name="Google Shape;614;p44"/>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2014</a:t>
                </a:r>
                <a:endParaRPr b="1" sz="1200">
                  <a:latin typeface="Merriweather"/>
                  <a:ea typeface="Merriweather"/>
                  <a:cs typeface="Merriweather"/>
                  <a:sym typeface="Merriweather"/>
                </a:endParaRPr>
              </a:p>
            </p:txBody>
          </p:sp>
          <p:grpSp>
            <p:nvGrpSpPr>
              <p:cNvPr id="615" name="Google Shape;615;p44"/>
              <p:cNvGrpSpPr/>
              <p:nvPr/>
            </p:nvGrpSpPr>
            <p:grpSpPr>
              <a:xfrm>
                <a:off x="881025" y="2800065"/>
                <a:ext cx="92400" cy="411825"/>
                <a:chOff x="845575" y="2563700"/>
                <a:chExt cx="92400" cy="411825"/>
              </a:xfrm>
            </p:grpSpPr>
            <p:cxnSp>
              <p:nvCxnSpPr>
                <p:cNvPr id="616" name="Google Shape;616;p4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17" name="Google Shape;617;p4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8" name="Google Shape;618;p44"/>
              <p:cNvSpPr txBox="1"/>
              <p:nvPr/>
            </p:nvSpPr>
            <p:spPr>
              <a:xfrm>
                <a:off x="823125" y="2223099"/>
                <a:ext cx="11733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Surveillance and increasing report from companies</a:t>
                </a:r>
                <a:endParaRPr sz="800">
                  <a:latin typeface="Merriweather"/>
                  <a:ea typeface="Merriweather"/>
                  <a:cs typeface="Merriweather"/>
                  <a:sym typeface="Merriweather"/>
                </a:endParaRPr>
              </a:p>
            </p:txBody>
          </p:sp>
        </p:grpSp>
      </p:grpSp>
      <p:grpSp>
        <p:nvGrpSpPr>
          <p:cNvPr id="619" name="Google Shape;619;p44"/>
          <p:cNvGrpSpPr/>
          <p:nvPr/>
        </p:nvGrpSpPr>
        <p:grpSpPr>
          <a:xfrm>
            <a:off x="5923578" y="2709727"/>
            <a:ext cx="1187052" cy="1732500"/>
            <a:chOff x="2525603" y="2702599"/>
            <a:chExt cx="1487347" cy="1732500"/>
          </a:xfrm>
        </p:grpSpPr>
        <p:sp>
          <p:nvSpPr>
            <p:cNvPr id="620" name="Google Shape;620;p44"/>
            <p:cNvSpPr/>
            <p:nvPr/>
          </p:nvSpPr>
          <p:spPr>
            <a:xfrm>
              <a:off x="2890950" y="3079474"/>
              <a:ext cx="11220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1" name="Google Shape;621;p44"/>
            <p:cNvGrpSpPr/>
            <p:nvPr/>
          </p:nvGrpSpPr>
          <p:grpSpPr>
            <a:xfrm>
              <a:off x="2525603" y="2702599"/>
              <a:ext cx="1347997" cy="1732500"/>
              <a:chOff x="2525603" y="2702599"/>
              <a:chExt cx="1347997" cy="1732500"/>
            </a:xfrm>
          </p:grpSpPr>
          <p:sp>
            <p:nvSpPr>
              <p:cNvPr id="622" name="Google Shape;622;p44"/>
              <p:cNvSpPr txBox="1"/>
              <p:nvPr/>
            </p:nvSpPr>
            <p:spPr>
              <a:xfrm>
                <a:off x="2525603" y="2702599"/>
                <a:ext cx="11661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2015</a:t>
                </a:r>
                <a:endParaRPr b="1" sz="1200">
                  <a:latin typeface="Merriweather"/>
                  <a:ea typeface="Merriweather"/>
                  <a:cs typeface="Merriweather"/>
                  <a:sym typeface="Merriweather"/>
                </a:endParaRPr>
              </a:p>
            </p:txBody>
          </p:sp>
          <p:grpSp>
            <p:nvGrpSpPr>
              <p:cNvPr id="623" name="Google Shape;623;p44"/>
              <p:cNvGrpSpPr/>
              <p:nvPr/>
            </p:nvGrpSpPr>
            <p:grpSpPr>
              <a:xfrm rot="10800000">
                <a:off x="2849073" y="3079467"/>
                <a:ext cx="92400" cy="411825"/>
                <a:chOff x="2070100" y="2563700"/>
                <a:chExt cx="92400" cy="411825"/>
              </a:xfrm>
            </p:grpSpPr>
            <p:cxnSp>
              <p:nvCxnSpPr>
                <p:cNvPr id="624" name="Google Shape;624;p4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25" name="Google Shape;625;p4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6" name="Google Shape;626;p44"/>
              <p:cNvSpPr txBox="1"/>
              <p:nvPr/>
            </p:nvSpPr>
            <p:spPr>
              <a:xfrm>
                <a:off x="2707500" y="3491299"/>
                <a:ext cx="1166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Big data, Internet of Things and data breaches</a:t>
                </a:r>
                <a:endParaRPr sz="800">
                  <a:latin typeface="Merriweather"/>
                  <a:ea typeface="Merriweather"/>
                  <a:cs typeface="Merriweather"/>
                  <a:sym typeface="Merriweather"/>
                </a:endParaRPr>
              </a:p>
            </p:txBody>
          </p:sp>
        </p:grpSp>
      </p:grpSp>
      <p:grpSp>
        <p:nvGrpSpPr>
          <p:cNvPr id="627" name="Google Shape;627;p44"/>
          <p:cNvGrpSpPr/>
          <p:nvPr/>
        </p:nvGrpSpPr>
        <p:grpSpPr>
          <a:xfrm>
            <a:off x="6745821" y="2230209"/>
            <a:ext cx="1218112" cy="1363564"/>
            <a:chOff x="495991" y="2223099"/>
            <a:chExt cx="1689709" cy="1363564"/>
          </a:xfrm>
        </p:grpSpPr>
        <p:sp>
          <p:nvSpPr>
            <p:cNvPr id="628" name="Google Shape;628;p44"/>
            <p:cNvSpPr/>
            <p:nvPr/>
          </p:nvSpPr>
          <p:spPr>
            <a:xfrm>
              <a:off x="932600" y="3079474"/>
              <a:ext cx="12531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9" name="Google Shape;629;p44"/>
            <p:cNvGrpSpPr/>
            <p:nvPr/>
          </p:nvGrpSpPr>
          <p:grpSpPr>
            <a:xfrm>
              <a:off x="495991" y="2223099"/>
              <a:ext cx="1500434" cy="1363564"/>
              <a:chOff x="495991" y="2223099"/>
              <a:chExt cx="1500434" cy="1363564"/>
            </a:xfrm>
          </p:grpSpPr>
          <p:sp>
            <p:nvSpPr>
              <p:cNvPr id="630" name="Google Shape;630;p44"/>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2016</a:t>
                </a:r>
                <a:endParaRPr b="1" sz="1200">
                  <a:latin typeface="Merriweather"/>
                  <a:ea typeface="Merriweather"/>
                  <a:cs typeface="Merriweather"/>
                  <a:sym typeface="Merriweather"/>
                </a:endParaRPr>
              </a:p>
            </p:txBody>
          </p:sp>
          <p:grpSp>
            <p:nvGrpSpPr>
              <p:cNvPr id="631" name="Google Shape;631;p44"/>
              <p:cNvGrpSpPr/>
              <p:nvPr/>
            </p:nvGrpSpPr>
            <p:grpSpPr>
              <a:xfrm>
                <a:off x="881025" y="2800065"/>
                <a:ext cx="92400" cy="411825"/>
                <a:chOff x="845575" y="2563700"/>
                <a:chExt cx="92400" cy="411825"/>
              </a:xfrm>
            </p:grpSpPr>
            <p:cxnSp>
              <p:nvCxnSpPr>
                <p:cNvPr id="632" name="Google Shape;632;p4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33" name="Google Shape;633;p4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4" name="Google Shape;634;p44"/>
              <p:cNvSpPr txBox="1"/>
              <p:nvPr/>
            </p:nvSpPr>
            <p:spPr>
              <a:xfrm>
                <a:off x="823125" y="2223099"/>
                <a:ext cx="11733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Free expression, misinformation and political elections</a:t>
                </a:r>
                <a:br>
                  <a:rPr lang="en" sz="800">
                    <a:latin typeface="Merriweather"/>
                    <a:ea typeface="Merriweather"/>
                    <a:cs typeface="Merriweather"/>
                    <a:sym typeface="Merriweather"/>
                  </a:rPr>
                </a:br>
                <a:br>
                  <a:rPr lang="en" sz="800">
                    <a:latin typeface="Merriweather"/>
                    <a:ea typeface="Merriweather"/>
                    <a:cs typeface="Merriweather"/>
                    <a:sym typeface="Merriweather"/>
                  </a:rPr>
                </a:br>
                <a:endParaRPr sz="800">
                  <a:latin typeface="Merriweather"/>
                  <a:ea typeface="Merriweather"/>
                  <a:cs typeface="Merriweather"/>
                  <a:sym typeface="Merriweather"/>
                </a:endParaRPr>
              </a:p>
            </p:txBody>
          </p:sp>
        </p:grpSp>
      </p:grpSp>
      <p:grpSp>
        <p:nvGrpSpPr>
          <p:cNvPr id="635" name="Google Shape;635;p44"/>
          <p:cNvGrpSpPr/>
          <p:nvPr/>
        </p:nvGrpSpPr>
        <p:grpSpPr>
          <a:xfrm>
            <a:off x="7599978" y="2709727"/>
            <a:ext cx="1187052" cy="1732498"/>
            <a:chOff x="2525603" y="2702599"/>
            <a:chExt cx="1487347" cy="1732498"/>
          </a:xfrm>
        </p:grpSpPr>
        <p:sp>
          <p:nvSpPr>
            <p:cNvPr id="636" name="Google Shape;636;p44"/>
            <p:cNvSpPr/>
            <p:nvPr/>
          </p:nvSpPr>
          <p:spPr>
            <a:xfrm>
              <a:off x="2890950" y="3079474"/>
              <a:ext cx="11220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7" name="Google Shape;637;p44"/>
            <p:cNvGrpSpPr/>
            <p:nvPr/>
          </p:nvGrpSpPr>
          <p:grpSpPr>
            <a:xfrm>
              <a:off x="2525603" y="2702599"/>
              <a:ext cx="1487197" cy="1732498"/>
              <a:chOff x="2525603" y="2702599"/>
              <a:chExt cx="1487197" cy="1732498"/>
            </a:xfrm>
          </p:grpSpPr>
          <p:sp>
            <p:nvSpPr>
              <p:cNvPr id="638" name="Google Shape;638;p44"/>
              <p:cNvSpPr txBox="1"/>
              <p:nvPr/>
            </p:nvSpPr>
            <p:spPr>
              <a:xfrm>
                <a:off x="2525603" y="2702599"/>
                <a:ext cx="11661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2017</a:t>
                </a:r>
                <a:endParaRPr b="1" sz="1200">
                  <a:latin typeface="Merriweather"/>
                  <a:ea typeface="Merriweather"/>
                  <a:cs typeface="Merriweather"/>
                  <a:sym typeface="Merriweather"/>
                </a:endParaRPr>
              </a:p>
            </p:txBody>
          </p:sp>
          <p:grpSp>
            <p:nvGrpSpPr>
              <p:cNvPr id="639" name="Google Shape;639;p44"/>
              <p:cNvGrpSpPr/>
              <p:nvPr/>
            </p:nvGrpSpPr>
            <p:grpSpPr>
              <a:xfrm rot="10800000">
                <a:off x="2849073" y="3079467"/>
                <a:ext cx="92400" cy="411825"/>
                <a:chOff x="2070100" y="2563700"/>
                <a:chExt cx="92400" cy="411825"/>
              </a:xfrm>
            </p:grpSpPr>
            <p:cxnSp>
              <p:nvCxnSpPr>
                <p:cNvPr id="640" name="Google Shape;640;p4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41" name="Google Shape;641;p4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44"/>
              <p:cNvSpPr txBox="1"/>
              <p:nvPr/>
            </p:nvSpPr>
            <p:spPr>
              <a:xfrm>
                <a:off x="2707500" y="3491297"/>
                <a:ext cx="13053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Misinformation and new HRs</a:t>
                </a:r>
                <a:endParaRPr sz="800">
                  <a:latin typeface="Merriweather"/>
                  <a:ea typeface="Merriweather"/>
                  <a:cs typeface="Merriweather"/>
                  <a:sym typeface="Merriweather"/>
                </a:endParaRPr>
              </a:p>
            </p:txBody>
          </p:sp>
        </p:gr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sp>
        <p:nvSpPr>
          <p:cNvPr id="647" name="Google Shape;647;p45"/>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48" name="Google Shape;648;p45"/>
          <p:cNvSpPr txBox="1"/>
          <p:nvPr>
            <p:ph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Initial Developments</a:t>
            </a:r>
            <a:endParaRPr sz="1100">
              <a:solidFill>
                <a:srgbClr val="FFFFFF"/>
              </a:solidFill>
              <a:latin typeface="Merriweather Sans"/>
              <a:ea typeface="Merriweather Sans"/>
              <a:cs typeface="Merriweather Sans"/>
              <a:sym typeface="Merriweather Sans"/>
            </a:endParaRPr>
          </a:p>
        </p:txBody>
      </p:sp>
      <p:pic>
        <p:nvPicPr>
          <p:cNvPr id="649" name="Google Shape;649;p45"/>
          <p:cNvPicPr preferRelativeResize="0"/>
          <p:nvPr/>
        </p:nvPicPr>
        <p:blipFill>
          <a:blip r:embed="rId3">
            <a:alphaModFix/>
          </a:blip>
          <a:stretch>
            <a:fillRect/>
          </a:stretch>
        </p:blipFill>
        <p:spPr>
          <a:xfrm>
            <a:off x="304800" y="1150800"/>
            <a:ext cx="6020574" cy="3722725"/>
          </a:xfrm>
          <a:prstGeom prst="rect">
            <a:avLst/>
          </a:prstGeom>
          <a:noFill/>
          <a:ln>
            <a:noFill/>
          </a:ln>
        </p:spPr>
      </p:pic>
      <p:sp>
        <p:nvSpPr>
          <p:cNvPr id="650" name="Google Shape;650;p45"/>
          <p:cNvSpPr/>
          <p:nvPr/>
        </p:nvSpPr>
        <p:spPr>
          <a:xfrm>
            <a:off x="6436475" y="3807900"/>
            <a:ext cx="2707500" cy="1240500"/>
          </a:xfrm>
          <a:prstGeom prst="rect">
            <a:avLst/>
          </a:pr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45"/>
          <p:cNvSpPr txBox="1"/>
          <p:nvPr/>
        </p:nvSpPr>
        <p:spPr>
          <a:xfrm>
            <a:off x="6284076" y="4034825"/>
            <a:ext cx="2804700" cy="650700"/>
          </a:xfrm>
          <a:prstGeom prst="rect">
            <a:avLst/>
          </a:prstGeom>
          <a:noFill/>
          <a:ln>
            <a:noFill/>
          </a:ln>
        </p:spPr>
        <p:txBody>
          <a:bodyPr anchorCtr="0" anchor="ctr" bIns="91425" lIns="91425" spcFirstLastPara="1" rIns="91425" wrap="square" tIns="91425">
            <a:noAutofit/>
          </a:bodyPr>
          <a:lstStyle/>
          <a:p>
            <a:pPr indent="0" lvl="0" marL="139700" marR="0" rtl="0" algn="l">
              <a:lnSpc>
                <a:spcPct val="90000"/>
              </a:lnSpc>
              <a:spcBef>
                <a:spcPts val="800"/>
              </a:spcBef>
              <a:spcAft>
                <a:spcPts val="0"/>
              </a:spcAft>
              <a:buClr>
                <a:srgbClr val="000000"/>
              </a:buClr>
              <a:buSzPts val="2100"/>
              <a:buFont typeface="Arial"/>
              <a:buNone/>
            </a:pPr>
            <a:r>
              <a:rPr b="1" lang="en">
                <a:solidFill>
                  <a:srgbClr val="FFFFFF"/>
                </a:solidFill>
                <a:latin typeface="Merriweather Sans"/>
                <a:ea typeface="Merriweather Sans"/>
                <a:cs typeface="Merriweather Sans"/>
                <a:sym typeface="Merriweather Sans"/>
              </a:rPr>
              <a:t>Individuals using the Internet (% of population)</a:t>
            </a:r>
            <a:endParaRPr b="1">
              <a:solidFill>
                <a:srgbClr val="FFFFFF"/>
              </a:solidFill>
              <a:latin typeface="Merriweather Sans"/>
              <a:ea typeface="Merriweather Sans"/>
              <a:cs typeface="Merriweather Sans"/>
              <a:sym typeface="Merriweather Sans"/>
            </a:endParaRPr>
          </a:p>
          <a:p>
            <a:pPr indent="0" lvl="0" marL="139700" marR="0" rtl="0" algn="l">
              <a:lnSpc>
                <a:spcPct val="90000"/>
              </a:lnSpc>
              <a:spcBef>
                <a:spcPts val="800"/>
              </a:spcBef>
              <a:spcAft>
                <a:spcPts val="0"/>
              </a:spcAft>
              <a:buClr>
                <a:srgbClr val="000000"/>
              </a:buClr>
              <a:buSzPts val="2100"/>
              <a:buFont typeface="Arial"/>
              <a:buNone/>
            </a:pPr>
            <a:r>
              <a:rPr b="1" lang="en" sz="1000">
                <a:solidFill>
                  <a:srgbClr val="FFFFFF"/>
                </a:solidFill>
                <a:latin typeface="Merriweather Sans"/>
                <a:ea typeface="Merriweather Sans"/>
                <a:cs typeface="Merriweather Sans"/>
                <a:sym typeface="Merriweather Sans"/>
              </a:rPr>
              <a:t>Own creation based on WB data</a:t>
            </a:r>
            <a:endParaRPr b="1" sz="1000">
              <a:solidFill>
                <a:srgbClr val="FFFFFF"/>
              </a:solidFill>
              <a:latin typeface="Merriweather Sans"/>
              <a:ea typeface="Merriweather Sans"/>
              <a:cs typeface="Merriweather Sans"/>
              <a:sym typeface="Merriweather Sans"/>
            </a:endParaRPr>
          </a:p>
        </p:txBody>
      </p:sp>
      <p:sp>
        <p:nvSpPr>
          <p:cNvPr id="652" name="Google Shape;652;p45"/>
          <p:cNvSpPr txBox="1"/>
          <p:nvPr/>
        </p:nvSpPr>
        <p:spPr>
          <a:xfrm>
            <a:off x="6436475" y="1420875"/>
            <a:ext cx="25575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C97D0"/>
                </a:solidFill>
                <a:latin typeface="Merriweather"/>
                <a:ea typeface="Merriweather"/>
                <a:cs typeface="Merriweather"/>
                <a:sym typeface="Merriweather"/>
              </a:rPr>
              <a:t>2003: World Summit on the Information Society</a:t>
            </a:r>
            <a:endParaRPr>
              <a:solidFill>
                <a:srgbClr val="4C97D0"/>
              </a:solidFill>
              <a:latin typeface="Merriweather"/>
              <a:ea typeface="Merriweather"/>
              <a:cs typeface="Merriweather"/>
              <a:sym typeface="Merriweather"/>
            </a:endParaRPr>
          </a:p>
          <a:p>
            <a:pPr indent="0" lvl="0" marL="0" rtl="0" algn="l">
              <a:spcBef>
                <a:spcPts val="0"/>
              </a:spcBef>
              <a:spcAft>
                <a:spcPts val="0"/>
              </a:spcAft>
              <a:buNone/>
            </a:pPr>
            <a:r>
              <a:t/>
            </a:r>
            <a:endParaRPr>
              <a:solidFill>
                <a:srgbClr val="4C97D0"/>
              </a:solidFill>
              <a:latin typeface="Merriweather"/>
              <a:ea typeface="Merriweather"/>
              <a:cs typeface="Merriweather"/>
              <a:sym typeface="Merriweather"/>
            </a:endParaRPr>
          </a:p>
          <a:p>
            <a:pPr indent="0" lvl="0" marL="0" rtl="0" algn="l">
              <a:spcBef>
                <a:spcPts val="0"/>
              </a:spcBef>
              <a:spcAft>
                <a:spcPts val="0"/>
              </a:spcAft>
              <a:buNone/>
            </a:pPr>
            <a:r>
              <a:rPr lang="en">
                <a:solidFill>
                  <a:srgbClr val="4C97D0"/>
                </a:solidFill>
                <a:latin typeface="Merriweather"/>
                <a:ea typeface="Merriweather"/>
                <a:cs typeface="Merriweather"/>
                <a:sym typeface="Merriweather"/>
              </a:rPr>
              <a:t>2006: Internet Governance Forum</a:t>
            </a:r>
            <a:br>
              <a:rPr lang="en">
                <a:solidFill>
                  <a:srgbClr val="4C97D0"/>
                </a:solidFill>
                <a:latin typeface="Merriweather"/>
                <a:ea typeface="Merriweather"/>
                <a:cs typeface="Merriweather"/>
                <a:sym typeface="Merriweather"/>
              </a:rPr>
            </a:br>
            <a:br>
              <a:rPr lang="en">
                <a:solidFill>
                  <a:srgbClr val="4C97D0"/>
                </a:solidFill>
                <a:latin typeface="Merriweather"/>
                <a:ea typeface="Merriweather"/>
                <a:cs typeface="Merriweather"/>
                <a:sym typeface="Merriweather"/>
              </a:rPr>
            </a:br>
            <a:r>
              <a:rPr lang="en">
                <a:solidFill>
                  <a:srgbClr val="4C97D0"/>
                </a:solidFill>
                <a:latin typeface="Merriweather"/>
                <a:ea typeface="Merriweather"/>
                <a:cs typeface="Merriweather"/>
                <a:sym typeface="Merriweather"/>
              </a:rPr>
              <a:t>2008: Global Network Initiative</a:t>
            </a:r>
            <a:endParaRPr>
              <a:solidFill>
                <a:srgbClr val="4C97D0"/>
              </a:solidFill>
              <a:latin typeface="Merriweather"/>
              <a:ea typeface="Merriweather"/>
              <a:cs typeface="Merriweather"/>
              <a:sym typeface="Merriweather"/>
            </a:endParaRPr>
          </a:p>
          <a:p>
            <a:pPr indent="0" lvl="0" marL="0" rtl="0" algn="l">
              <a:spcBef>
                <a:spcPts val="0"/>
              </a:spcBef>
              <a:spcAft>
                <a:spcPts val="0"/>
              </a:spcAft>
              <a:buNone/>
            </a:pPr>
            <a:r>
              <a:t/>
            </a:r>
            <a:endParaRPr>
              <a:solidFill>
                <a:srgbClr val="4C97D0"/>
              </a:solidFill>
              <a:latin typeface="Merriweather"/>
              <a:ea typeface="Merriweather"/>
              <a:cs typeface="Merriweather"/>
              <a:sym typeface="Merriweather"/>
            </a:endParaRPr>
          </a:p>
          <a:p>
            <a:pPr indent="0" lvl="0" marL="0" rtl="0" algn="l">
              <a:spcBef>
                <a:spcPts val="0"/>
              </a:spcBef>
              <a:spcAft>
                <a:spcPts val="0"/>
              </a:spcAft>
              <a:buNone/>
            </a:pPr>
            <a:r>
              <a:rPr b="1" lang="en">
                <a:solidFill>
                  <a:srgbClr val="888888"/>
                </a:solidFill>
                <a:latin typeface="Merriweather"/>
                <a:ea typeface="Merriweather"/>
                <a:cs typeface="Merriweather"/>
                <a:sym typeface="Merriweather"/>
              </a:rPr>
              <a:t>2011: UNGPs</a:t>
            </a:r>
            <a:br>
              <a:rPr lang="en">
                <a:solidFill>
                  <a:srgbClr val="4C97D0"/>
                </a:solidFill>
                <a:latin typeface="Merriweather"/>
                <a:ea typeface="Merriweather"/>
                <a:cs typeface="Merriweather"/>
                <a:sym typeface="Merriweather"/>
              </a:rPr>
            </a:br>
            <a:endParaRPr>
              <a:solidFill>
                <a:srgbClr val="4C97D0"/>
              </a:solidFill>
              <a:latin typeface="Merriweather"/>
              <a:ea typeface="Merriweather"/>
              <a:cs typeface="Merriweather"/>
              <a:sym typeface="Merriweathe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pic>
        <p:nvPicPr>
          <p:cNvPr id="657" name="Google Shape;657;p46"/>
          <p:cNvPicPr preferRelativeResize="0"/>
          <p:nvPr/>
        </p:nvPicPr>
        <p:blipFill rotWithShape="1">
          <a:blip r:embed="rId3">
            <a:alphaModFix/>
          </a:blip>
          <a:srcRect b="0" l="16639" r="16639" t="0"/>
          <a:stretch/>
        </p:blipFill>
        <p:spPr>
          <a:xfrm>
            <a:off x="6169300" y="1853900"/>
            <a:ext cx="2587500" cy="2585400"/>
          </a:xfrm>
          <a:prstGeom prst="ellipse">
            <a:avLst/>
          </a:prstGeom>
          <a:noFill/>
          <a:ln>
            <a:noFill/>
          </a:ln>
        </p:spPr>
      </p:pic>
      <p:sp>
        <p:nvSpPr>
          <p:cNvPr id="658" name="Google Shape;658;p46"/>
          <p:cNvSpPr txBox="1"/>
          <p:nvPr>
            <p:ph idx="4294967295" type="title"/>
          </p:nvPr>
        </p:nvSpPr>
        <p:spPr>
          <a:xfrm>
            <a:off x="628650" y="273850"/>
            <a:ext cx="68235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sz="2400">
                <a:solidFill>
                  <a:srgbClr val="4C97D0"/>
                </a:solidFill>
                <a:latin typeface="Merriweather Sans"/>
                <a:ea typeface="Merriweather Sans"/>
                <a:cs typeface="Merriweather Sans"/>
                <a:sym typeface="Merriweather Sans"/>
              </a:rPr>
              <a:t>2011 </a:t>
            </a:r>
            <a:r>
              <a:rPr b="1" lang="en" sz="2400">
                <a:latin typeface="Merriweather Sans"/>
                <a:ea typeface="Merriweather Sans"/>
                <a:cs typeface="Merriweather Sans"/>
                <a:sym typeface="Merriweather Sans"/>
              </a:rPr>
              <a:t>Surveillance, Privacy and Arab Spring:</a:t>
            </a:r>
            <a:endParaRPr b="1" sz="2400">
              <a:latin typeface="Merriweather Sans"/>
              <a:ea typeface="Merriweather Sans"/>
              <a:cs typeface="Merriweather Sans"/>
              <a:sym typeface="Merriweather Sans"/>
            </a:endParaRPr>
          </a:p>
        </p:txBody>
      </p:sp>
      <p:sp>
        <p:nvSpPr>
          <p:cNvPr id="659" name="Google Shape;659;p46"/>
          <p:cNvSpPr txBox="1"/>
          <p:nvPr>
            <p:ph idx="4294967295" type="body"/>
          </p:nvPr>
        </p:nvSpPr>
        <p:spPr>
          <a:xfrm>
            <a:off x="628650" y="1369225"/>
            <a:ext cx="52638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t/>
            </a:r>
            <a:endParaRPr sz="1800">
              <a:solidFill>
                <a:srgbClr val="4C97D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t/>
            </a:r>
            <a:endParaRPr sz="1600">
              <a:solidFill>
                <a:srgbClr val="00000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t/>
            </a:r>
            <a:endParaRPr sz="1600">
              <a:solidFill>
                <a:srgbClr val="00000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rPr lang="en" sz="1600">
                <a:solidFill>
                  <a:srgbClr val="000000"/>
                </a:solidFill>
                <a:latin typeface="Merriweather"/>
                <a:ea typeface="Merriweather"/>
                <a:cs typeface="Merriweather"/>
                <a:sym typeface="Merriweather"/>
              </a:rPr>
              <a:t>During the </a:t>
            </a:r>
            <a:r>
              <a:rPr lang="en" sz="1600">
                <a:solidFill>
                  <a:srgbClr val="4C97D0"/>
                </a:solidFill>
                <a:latin typeface="Merriweather"/>
                <a:ea typeface="Merriweather"/>
                <a:cs typeface="Merriweather"/>
                <a:sym typeface="Merriweather"/>
              </a:rPr>
              <a:t>Arab Spring</a:t>
            </a:r>
            <a:r>
              <a:rPr lang="en" sz="1600">
                <a:solidFill>
                  <a:srgbClr val="000000"/>
                </a:solidFill>
                <a:latin typeface="Merriweather"/>
                <a:ea typeface="Merriweather"/>
                <a:cs typeface="Merriweather"/>
                <a:sym typeface="Merriweather"/>
              </a:rPr>
              <a:t>, the internet and mobile technology was used to mobilise, organise, and campaign for political change.</a:t>
            </a:r>
            <a:br>
              <a:rPr lang="en" sz="1600">
                <a:latin typeface="Merriweather"/>
                <a:ea typeface="Merriweather"/>
                <a:cs typeface="Merriweather"/>
                <a:sym typeface="Merriweather"/>
              </a:rPr>
            </a:br>
            <a:br>
              <a:rPr lang="en" sz="1600">
                <a:latin typeface="Merriweather"/>
                <a:ea typeface="Merriweather"/>
                <a:cs typeface="Merriweather"/>
                <a:sym typeface="Merriweather"/>
              </a:rPr>
            </a:br>
            <a:r>
              <a:rPr lang="en" sz="1600">
                <a:latin typeface="Merriweather"/>
                <a:ea typeface="Merriweather"/>
                <a:cs typeface="Merriweather"/>
                <a:sym typeface="Merriweather"/>
              </a:rPr>
              <a:t>Companies created </a:t>
            </a:r>
            <a:r>
              <a:rPr lang="en" sz="1600">
                <a:solidFill>
                  <a:srgbClr val="4C97D0"/>
                </a:solidFill>
                <a:latin typeface="Merriweather"/>
                <a:ea typeface="Merriweather"/>
                <a:cs typeface="Merriweather"/>
                <a:sym typeface="Merriweather"/>
              </a:rPr>
              <a:t>innovative tools</a:t>
            </a:r>
            <a:br>
              <a:rPr lang="en" sz="1600">
                <a:latin typeface="Merriweather"/>
                <a:ea typeface="Merriweather"/>
                <a:cs typeface="Merriweather"/>
                <a:sym typeface="Merriweather"/>
              </a:rPr>
            </a:br>
            <a:br>
              <a:rPr lang="en" sz="1600">
                <a:latin typeface="Merriweather"/>
                <a:ea typeface="Merriweather"/>
                <a:cs typeface="Merriweather"/>
                <a:sym typeface="Merriweather"/>
              </a:rPr>
            </a:br>
            <a:r>
              <a:rPr lang="en" sz="1600">
                <a:latin typeface="Merriweather"/>
                <a:ea typeface="Merriweather"/>
                <a:cs typeface="Merriweather"/>
                <a:sym typeface="Merriweather"/>
              </a:rPr>
              <a:t>Others colluded with </a:t>
            </a:r>
            <a:r>
              <a:rPr lang="en" sz="1600">
                <a:solidFill>
                  <a:srgbClr val="4C97D0"/>
                </a:solidFill>
                <a:latin typeface="Merriweather"/>
                <a:ea typeface="Merriweather"/>
                <a:cs typeface="Merriweather"/>
                <a:sym typeface="Merriweather"/>
              </a:rPr>
              <a:t>security forces</a:t>
            </a:r>
            <a:br>
              <a:rPr lang="en" sz="1600">
                <a:latin typeface="Merriweather"/>
                <a:ea typeface="Merriweather"/>
                <a:cs typeface="Merriweather"/>
                <a:sym typeface="Merriweather"/>
              </a:rPr>
            </a:br>
            <a:br>
              <a:rPr lang="en" sz="1600">
                <a:latin typeface="Merriweather"/>
                <a:ea typeface="Merriweather"/>
                <a:cs typeface="Merriweather"/>
                <a:sym typeface="Merriweather"/>
              </a:rPr>
            </a:br>
            <a:endParaRPr sz="1600">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i="0" sz="1600" u="none" cap="none" strike="noStrike">
              <a:solidFill>
                <a:schemeClr val="dk1"/>
              </a:solidFill>
              <a:latin typeface="Merriweather"/>
              <a:ea typeface="Merriweather"/>
              <a:cs typeface="Merriweather"/>
              <a:sym typeface="Merriweather"/>
            </a:endParaRPr>
          </a:p>
        </p:txBody>
      </p:sp>
      <p:sp>
        <p:nvSpPr>
          <p:cNvPr id="660" name="Google Shape;660;p46"/>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61" name="Google Shape;661;p46"/>
          <p:cNvSpPr txBox="1"/>
          <p:nvPr/>
        </p:nvSpPr>
        <p:spPr>
          <a:xfrm>
            <a:off x="7038375" y="4330900"/>
            <a:ext cx="51435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Kym Ellis</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pic>
        <p:nvPicPr>
          <p:cNvPr id="666" name="Google Shape;666;p47"/>
          <p:cNvPicPr preferRelativeResize="0"/>
          <p:nvPr/>
        </p:nvPicPr>
        <p:blipFill rotWithShape="1">
          <a:blip r:embed="rId3">
            <a:alphaModFix/>
          </a:blip>
          <a:srcRect b="39" l="0" r="0" t="39"/>
          <a:stretch/>
        </p:blipFill>
        <p:spPr>
          <a:xfrm>
            <a:off x="6169300" y="1853900"/>
            <a:ext cx="2587500" cy="2585400"/>
          </a:xfrm>
          <a:prstGeom prst="ellipse">
            <a:avLst/>
          </a:prstGeom>
          <a:noFill/>
          <a:ln>
            <a:noFill/>
          </a:ln>
        </p:spPr>
      </p:pic>
      <p:sp>
        <p:nvSpPr>
          <p:cNvPr id="667" name="Google Shape;667;p47"/>
          <p:cNvSpPr txBox="1"/>
          <p:nvPr>
            <p:ph idx="4294967295" type="title"/>
          </p:nvPr>
        </p:nvSpPr>
        <p:spPr>
          <a:xfrm>
            <a:off x="628650" y="273850"/>
            <a:ext cx="6823500" cy="1681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sz="2400">
                <a:solidFill>
                  <a:srgbClr val="4C97D0"/>
                </a:solidFill>
                <a:latin typeface="Merriweather Sans"/>
                <a:ea typeface="Merriweather Sans"/>
                <a:cs typeface="Merriweather Sans"/>
                <a:sym typeface="Merriweather Sans"/>
              </a:rPr>
              <a:t>2012 </a:t>
            </a:r>
            <a:r>
              <a:rPr b="1" lang="en" sz="2400">
                <a:latin typeface="Merriweather Sans"/>
                <a:ea typeface="Merriweather Sans"/>
                <a:cs typeface="Merriweather Sans"/>
                <a:sym typeface="Merriweather Sans"/>
              </a:rPr>
              <a:t>Government restrictions </a:t>
            </a:r>
            <a:endParaRPr b="1" sz="2400">
              <a:latin typeface="Merriweather Sans"/>
              <a:ea typeface="Merriweather Sans"/>
              <a:cs typeface="Merriweather Sans"/>
              <a:sym typeface="Merriweather Sans"/>
            </a:endParaRPr>
          </a:p>
        </p:txBody>
      </p:sp>
      <p:sp>
        <p:nvSpPr>
          <p:cNvPr id="668" name="Google Shape;668;p47"/>
          <p:cNvSpPr txBox="1"/>
          <p:nvPr>
            <p:ph idx="4294967295" type="body"/>
          </p:nvPr>
        </p:nvSpPr>
        <p:spPr>
          <a:xfrm>
            <a:off x="628650" y="1369225"/>
            <a:ext cx="52638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t/>
            </a:r>
            <a:endParaRPr sz="1800">
              <a:solidFill>
                <a:srgbClr val="4C97D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t/>
            </a:r>
            <a:endParaRPr sz="1600">
              <a:solidFill>
                <a:srgbClr val="00000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t/>
            </a:r>
            <a:endParaRPr sz="1600">
              <a:solidFill>
                <a:srgbClr val="00000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rPr lang="en" sz="1600">
                <a:solidFill>
                  <a:srgbClr val="000000"/>
                </a:solidFill>
                <a:latin typeface="Merriweather"/>
                <a:ea typeface="Merriweather"/>
                <a:cs typeface="Merriweather"/>
                <a:sym typeface="Merriweather"/>
              </a:rPr>
              <a:t>Freedom on the Net: </a:t>
            </a:r>
            <a:r>
              <a:rPr lang="en" sz="1600">
                <a:solidFill>
                  <a:srgbClr val="4C97D0"/>
                </a:solidFill>
                <a:latin typeface="Merriweather"/>
                <a:ea typeface="Merriweather"/>
                <a:cs typeface="Merriweather"/>
                <a:sym typeface="Merriweather"/>
              </a:rPr>
              <a:t>19 of the 47 countries</a:t>
            </a:r>
            <a:r>
              <a:rPr lang="en" sz="1600">
                <a:solidFill>
                  <a:srgbClr val="000000"/>
                </a:solidFill>
                <a:latin typeface="Merriweather"/>
                <a:ea typeface="Merriweather"/>
                <a:cs typeface="Merriweather"/>
                <a:sym typeface="Merriweather"/>
              </a:rPr>
              <a:t> examined, passed new laws or directives that either restrict online speech, violate user privacy, or punish individuals who post content deemed objectionable or undesirable</a:t>
            </a:r>
            <a:br>
              <a:rPr lang="en" sz="1600">
                <a:solidFill>
                  <a:srgbClr val="000000"/>
                </a:solidFill>
                <a:latin typeface="Merriweather"/>
                <a:ea typeface="Merriweather"/>
                <a:cs typeface="Merriweather"/>
                <a:sym typeface="Merriweather"/>
              </a:rPr>
            </a:br>
            <a:br>
              <a:rPr lang="en" sz="1600">
                <a:latin typeface="Merriweather"/>
                <a:ea typeface="Merriweather"/>
                <a:cs typeface="Merriweather"/>
                <a:sym typeface="Merriweather"/>
              </a:rPr>
            </a:br>
            <a:br>
              <a:rPr lang="en" sz="1600">
                <a:latin typeface="Merriweather"/>
                <a:ea typeface="Merriweather"/>
                <a:cs typeface="Merriweather"/>
                <a:sym typeface="Merriweather"/>
              </a:rPr>
            </a:br>
            <a:r>
              <a:rPr lang="en" sz="1600">
                <a:latin typeface="Merriweather"/>
                <a:ea typeface="Merriweather"/>
                <a:cs typeface="Merriweather"/>
                <a:sym typeface="Merriweather"/>
              </a:rPr>
              <a:t>UN </a:t>
            </a:r>
            <a:r>
              <a:rPr lang="en" sz="1600">
                <a:latin typeface="Merriweather"/>
                <a:ea typeface="Merriweather"/>
                <a:cs typeface="Merriweather"/>
                <a:sym typeface="Merriweather"/>
              </a:rPr>
              <a:t>UNHRC resolution: </a:t>
            </a:r>
            <a:r>
              <a:rPr lang="en" sz="1600">
                <a:solidFill>
                  <a:srgbClr val="4C97D0"/>
                </a:solidFill>
                <a:latin typeface="Merriweather"/>
                <a:ea typeface="Merriweather"/>
                <a:cs typeface="Merriweather"/>
                <a:sym typeface="Merriweather"/>
              </a:rPr>
              <a:t>The promotion, protection and enjoyment of human rights on the Internet</a:t>
            </a:r>
            <a:endParaRPr sz="1600">
              <a:solidFill>
                <a:srgbClr val="4C97D0"/>
              </a:solidFill>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i="0" sz="1600" u="none" cap="none" strike="noStrike">
              <a:solidFill>
                <a:schemeClr val="dk1"/>
              </a:solidFill>
              <a:latin typeface="Merriweather"/>
              <a:ea typeface="Merriweather"/>
              <a:cs typeface="Merriweather"/>
              <a:sym typeface="Merriweather"/>
            </a:endParaRPr>
          </a:p>
        </p:txBody>
      </p:sp>
      <p:sp>
        <p:nvSpPr>
          <p:cNvPr id="669" name="Google Shape;669;p47"/>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70" name="Google Shape;670;p47"/>
          <p:cNvSpPr txBox="1"/>
          <p:nvPr/>
        </p:nvSpPr>
        <p:spPr>
          <a:xfrm>
            <a:off x="7038375" y="4330900"/>
            <a:ext cx="51435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arvin febry</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pic>
        <p:nvPicPr>
          <p:cNvPr id="675" name="Google Shape;675;p48"/>
          <p:cNvPicPr preferRelativeResize="0"/>
          <p:nvPr/>
        </p:nvPicPr>
        <p:blipFill rotWithShape="1">
          <a:blip r:embed="rId3">
            <a:alphaModFix/>
          </a:blip>
          <a:srcRect b="0" l="16639" r="16639" t="0"/>
          <a:stretch/>
        </p:blipFill>
        <p:spPr>
          <a:xfrm>
            <a:off x="6169300" y="1853900"/>
            <a:ext cx="2587500" cy="2585400"/>
          </a:xfrm>
          <a:prstGeom prst="ellipse">
            <a:avLst/>
          </a:prstGeom>
          <a:noFill/>
          <a:ln>
            <a:noFill/>
          </a:ln>
        </p:spPr>
      </p:pic>
      <p:sp>
        <p:nvSpPr>
          <p:cNvPr id="676" name="Google Shape;676;p48"/>
          <p:cNvSpPr txBox="1"/>
          <p:nvPr>
            <p:ph idx="4294967295" type="title"/>
          </p:nvPr>
        </p:nvSpPr>
        <p:spPr>
          <a:xfrm>
            <a:off x="628650" y="273850"/>
            <a:ext cx="6823500" cy="1681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sz="2400">
                <a:solidFill>
                  <a:srgbClr val="4C97D0"/>
                </a:solidFill>
                <a:latin typeface="Merriweather Sans"/>
                <a:ea typeface="Merriweather Sans"/>
                <a:cs typeface="Merriweather Sans"/>
                <a:sym typeface="Merriweather Sans"/>
              </a:rPr>
              <a:t>2013 </a:t>
            </a:r>
            <a:r>
              <a:rPr b="1" lang="en" sz="2400">
                <a:latin typeface="Merriweather Sans"/>
                <a:ea typeface="Merriweather Sans"/>
                <a:cs typeface="Merriweather Sans"/>
                <a:sym typeface="Merriweather Sans"/>
              </a:rPr>
              <a:t>Mass data gathering and transparency reports</a:t>
            </a:r>
            <a:endParaRPr b="1" sz="2400">
              <a:latin typeface="Merriweather Sans"/>
              <a:ea typeface="Merriweather Sans"/>
              <a:cs typeface="Merriweather Sans"/>
              <a:sym typeface="Merriweather Sans"/>
            </a:endParaRPr>
          </a:p>
        </p:txBody>
      </p:sp>
      <p:sp>
        <p:nvSpPr>
          <p:cNvPr id="677" name="Google Shape;677;p48"/>
          <p:cNvSpPr txBox="1"/>
          <p:nvPr>
            <p:ph idx="4294967295" type="body"/>
          </p:nvPr>
        </p:nvSpPr>
        <p:spPr>
          <a:xfrm>
            <a:off x="628650" y="1369225"/>
            <a:ext cx="52638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t/>
            </a:r>
            <a:endParaRPr sz="1800">
              <a:solidFill>
                <a:srgbClr val="4C97D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t/>
            </a:r>
            <a:endParaRPr sz="1600">
              <a:solidFill>
                <a:srgbClr val="00000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t/>
            </a:r>
            <a:endParaRPr sz="1600">
              <a:solidFill>
                <a:srgbClr val="00000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rPr lang="en" sz="1600">
                <a:solidFill>
                  <a:srgbClr val="4C97D0"/>
                </a:solidFill>
                <a:latin typeface="Merriweather"/>
                <a:ea typeface="Merriweather"/>
                <a:cs typeface="Merriweather"/>
                <a:sym typeface="Merriweather"/>
              </a:rPr>
              <a:t>Snowden</a:t>
            </a:r>
            <a:r>
              <a:rPr lang="en" sz="1600">
                <a:solidFill>
                  <a:srgbClr val="000000"/>
                </a:solidFill>
                <a:latin typeface="Merriweather"/>
                <a:ea typeface="Merriweather"/>
                <a:cs typeface="Merriweather"/>
                <a:sym typeface="Merriweather"/>
              </a:rPr>
              <a:t> r</a:t>
            </a:r>
            <a:r>
              <a:rPr lang="en" sz="1600">
                <a:solidFill>
                  <a:srgbClr val="000000"/>
                </a:solidFill>
                <a:latin typeface="Merriweather"/>
                <a:ea typeface="Merriweather"/>
                <a:cs typeface="Merriweather"/>
                <a:sym typeface="Merriweather"/>
              </a:rPr>
              <a:t>evelations during 2013 of mass data gathering practices by a number of intelligence agencies called into question the commitment of some governments to ensuring protection of privacy rights</a:t>
            </a:r>
            <a:br>
              <a:rPr lang="en" sz="1600">
                <a:solidFill>
                  <a:srgbClr val="000000"/>
                </a:solidFill>
                <a:latin typeface="Merriweather"/>
                <a:ea typeface="Merriweather"/>
                <a:cs typeface="Merriweather"/>
                <a:sym typeface="Merriweather"/>
              </a:rPr>
            </a:br>
            <a:br>
              <a:rPr lang="en" sz="1600">
                <a:solidFill>
                  <a:srgbClr val="000000"/>
                </a:solidFill>
                <a:latin typeface="Merriweather"/>
                <a:ea typeface="Merriweather"/>
                <a:cs typeface="Merriweather"/>
                <a:sym typeface="Merriweather"/>
              </a:rPr>
            </a:br>
            <a:r>
              <a:rPr lang="en" sz="1600">
                <a:solidFill>
                  <a:srgbClr val="000000"/>
                </a:solidFill>
                <a:latin typeface="Merriweather"/>
                <a:ea typeface="Merriweather"/>
                <a:cs typeface="Merriweather"/>
                <a:sym typeface="Merriweather"/>
              </a:rPr>
              <a:t>In response, more ICT companies joined the handful that pioneered the practice of releasing </a:t>
            </a:r>
            <a:r>
              <a:rPr lang="en" sz="1600">
                <a:solidFill>
                  <a:srgbClr val="4C97D0"/>
                </a:solidFill>
                <a:latin typeface="Merriweather"/>
                <a:ea typeface="Merriweather"/>
                <a:cs typeface="Merriweather"/>
                <a:sym typeface="Merriweather"/>
              </a:rPr>
              <a:t>‘transparency reports’</a:t>
            </a:r>
            <a:r>
              <a:rPr lang="en" sz="1600">
                <a:solidFill>
                  <a:srgbClr val="000000"/>
                </a:solidFill>
                <a:latin typeface="Merriweather"/>
                <a:ea typeface="Merriweather"/>
                <a:cs typeface="Merriweather"/>
                <a:sym typeface="Merriweather"/>
              </a:rPr>
              <a:t>.</a:t>
            </a:r>
            <a:br>
              <a:rPr lang="en" sz="1600">
                <a:latin typeface="Merriweather"/>
                <a:ea typeface="Merriweather"/>
                <a:cs typeface="Merriweather"/>
                <a:sym typeface="Merriweather"/>
              </a:rPr>
            </a:br>
            <a:br>
              <a:rPr lang="en" sz="1600">
                <a:latin typeface="Merriweather"/>
                <a:ea typeface="Merriweather"/>
                <a:cs typeface="Merriweather"/>
                <a:sym typeface="Merriweather"/>
              </a:rPr>
            </a:br>
            <a:endParaRPr sz="1600">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i="0" sz="1600" u="none" cap="none" strike="noStrike">
              <a:solidFill>
                <a:schemeClr val="dk1"/>
              </a:solidFill>
              <a:latin typeface="Merriweather"/>
              <a:ea typeface="Merriweather"/>
              <a:cs typeface="Merriweather"/>
              <a:sym typeface="Merriweather"/>
            </a:endParaRPr>
          </a:p>
        </p:txBody>
      </p:sp>
      <p:sp>
        <p:nvSpPr>
          <p:cNvPr id="678" name="Google Shape;678;p48"/>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79" name="Google Shape;679;p48"/>
          <p:cNvSpPr txBox="1"/>
          <p:nvPr/>
        </p:nvSpPr>
        <p:spPr>
          <a:xfrm>
            <a:off x="6733575" y="4330900"/>
            <a:ext cx="51435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Markus Spiske</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3" name="Shape 683"/>
        <p:cNvGrpSpPr/>
        <p:nvPr/>
      </p:nvGrpSpPr>
      <p:grpSpPr>
        <a:xfrm>
          <a:off x="0" y="0"/>
          <a:ext cx="0" cy="0"/>
          <a:chOff x="0" y="0"/>
          <a:chExt cx="0" cy="0"/>
        </a:xfrm>
      </p:grpSpPr>
      <p:pic>
        <p:nvPicPr>
          <p:cNvPr id="684" name="Google Shape;684;p49"/>
          <p:cNvPicPr preferRelativeResize="0"/>
          <p:nvPr/>
        </p:nvPicPr>
        <p:blipFill rotWithShape="1">
          <a:blip r:embed="rId3">
            <a:alphaModFix/>
          </a:blip>
          <a:srcRect b="0" l="16639" r="16639" t="0"/>
          <a:stretch/>
        </p:blipFill>
        <p:spPr>
          <a:xfrm>
            <a:off x="6169300" y="1853900"/>
            <a:ext cx="2587500" cy="2585400"/>
          </a:xfrm>
          <a:prstGeom prst="ellipse">
            <a:avLst/>
          </a:prstGeom>
          <a:noFill/>
          <a:ln>
            <a:noFill/>
          </a:ln>
        </p:spPr>
      </p:pic>
      <p:sp>
        <p:nvSpPr>
          <p:cNvPr id="685" name="Google Shape;685;p49"/>
          <p:cNvSpPr txBox="1"/>
          <p:nvPr>
            <p:ph idx="4294967295" type="title"/>
          </p:nvPr>
        </p:nvSpPr>
        <p:spPr>
          <a:xfrm>
            <a:off x="628650" y="122050"/>
            <a:ext cx="6823500" cy="1681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sz="2400">
                <a:solidFill>
                  <a:srgbClr val="4C97D0"/>
                </a:solidFill>
                <a:latin typeface="Merriweather Sans"/>
                <a:ea typeface="Merriweather Sans"/>
                <a:cs typeface="Merriweather Sans"/>
                <a:sym typeface="Merriweather Sans"/>
              </a:rPr>
              <a:t>2014 </a:t>
            </a:r>
            <a:r>
              <a:rPr b="1" lang="en" sz="2400">
                <a:latin typeface="Merriweather Sans"/>
                <a:ea typeface="Merriweather Sans"/>
                <a:cs typeface="Merriweather Sans"/>
                <a:sym typeface="Merriweather Sans"/>
              </a:rPr>
              <a:t>Mass surveillance and Encryption</a:t>
            </a:r>
            <a:endParaRPr b="1" sz="2400">
              <a:latin typeface="Merriweather Sans"/>
              <a:ea typeface="Merriweather Sans"/>
              <a:cs typeface="Merriweather Sans"/>
              <a:sym typeface="Merriweather Sans"/>
            </a:endParaRPr>
          </a:p>
        </p:txBody>
      </p:sp>
      <p:sp>
        <p:nvSpPr>
          <p:cNvPr id="686" name="Google Shape;686;p49"/>
          <p:cNvSpPr txBox="1"/>
          <p:nvPr>
            <p:ph idx="4294967295" type="body"/>
          </p:nvPr>
        </p:nvSpPr>
        <p:spPr>
          <a:xfrm>
            <a:off x="628650" y="1521625"/>
            <a:ext cx="52638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t/>
            </a:r>
            <a:endParaRPr sz="1800">
              <a:solidFill>
                <a:srgbClr val="4C97D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rPr lang="en" sz="1600">
                <a:solidFill>
                  <a:srgbClr val="4C97D0"/>
                </a:solidFill>
                <a:latin typeface="Merriweather"/>
                <a:ea typeface="Merriweather"/>
                <a:cs typeface="Merriweather"/>
                <a:sym typeface="Merriweather"/>
              </a:rPr>
              <a:t>Countries </a:t>
            </a:r>
            <a:r>
              <a:rPr lang="en" sz="1600">
                <a:latin typeface="Merriweather"/>
                <a:ea typeface="Merriweather"/>
                <a:cs typeface="Merriweather"/>
                <a:sym typeface="Merriweather"/>
              </a:rPr>
              <a:t>rapidly adopted new laws that legitimise existing repression and effectively criminalise online dissent.</a:t>
            </a:r>
            <a:endParaRPr sz="1600">
              <a:latin typeface="Merriweather"/>
              <a:ea typeface="Merriweather"/>
              <a:cs typeface="Merriweather"/>
              <a:sym typeface="Merriweather"/>
            </a:endParaRPr>
          </a:p>
          <a:p>
            <a:pPr indent="0" lvl="0" marL="0" marR="0" rtl="0" algn="l">
              <a:lnSpc>
                <a:spcPct val="90000"/>
              </a:lnSpc>
              <a:spcBef>
                <a:spcPts val="0"/>
              </a:spcBef>
              <a:spcAft>
                <a:spcPts val="0"/>
              </a:spcAft>
              <a:buNone/>
            </a:pPr>
            <a:r>
              <a:t/>
            </a:r>
            <a:endParaRPr sz="1600">
              <a:latin typeface="Merriweather"/>
              <a:ea typeface="Merriweather"/>
              <a:cs typeface="Merriweather"/>
              <a:sym typeface="Merriweather"/>
            </a:endParaRPr>
          </a:p>
          <a:p>
            <a:pPr indent="0" lvl="0" marL="0" marR="0" rtl="0" algn="l">
              <a:lnSpc>
                <a:spcPct val="90000"/>
              </a:lnSpc>
              <a:spcBef>
                <a:spcPts val="0"/>
              </a:spcBef>
              <a:spcAft>
                <a:spcPts val="0"/>
              </a:spcAft>
              <a:buNone/>
            </a:pPr>
            <a:r>
              <a:rPr lang="en" sz="1600">
                <a:latin typeface="Merriweather"/>
                <a:ea typeface="Merriweather"/>
                <a:cs typeface="Merriweather"/>
                <a:sym typeface="Merriweather"/>
              </a:rPr>
              <a:t>According to Freedom on the Net, this year also saw increased government pressure on independent news websites</a:t>
            </a:r>
            <a:br>
              <a:rPr lang="en" sz="1600">
                <a:latin typeface="Merriweather"/>
                <a:ea typeface="Merriweather"/>
                <a:cs typeface="Merriweather"/>
                <a:sym typeface="Merriweather"/>
              </a:rPr>
            </a:br>
            <a:br>
              <a:rPr lang="en" sz="1600">
                <a:latin typeface="Merriweather"/>
                <a:ea typeface="Merriweather"/>
                <a:cs typeface="Merriweather"/>
                <a:sym typeface="Merriweather"/>
              </a:rPr>
            </a:br>
            <a:r>
              <a:rPr lang="en" sz="1600">
                <a:latin typeface="Merriweather"/>
                <a:ea typeface="Merriweather"/>
                <a:cs typeface="Merriweather"/>
                <a:sym typeface="Merriweather"/>
              </a:rPr>
              <a:t>ICT companies implicated in mass surveillance took steps to restore user trust, mainly through encryption.</a:t>
            </a:r>
            <a:br>
              <a:rPr lang="en" sz="1600">
                <a:latin typeface="Merriweather"/>
                <a:ea typeface="Merriweather"/>
                <a:cs typeface="Merriweather"/>
                <a:sym typeface="Merriweather"/>
              </a:rPr>
            </a:br>
            <a:endParaRPr sz="1600">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i="0" sz="1600" u="none" cap="none" strike="noStrike">
              <a:solidFill>
                <a:schemeClr val="dk1"/>
              </a:solidFill>
              <a:latin typeface="Merriweather"/>
              <a:ea typeface="Merriweather"/>
              <a:cs typeface="Merriweather"/>
              <a:sym typeface="Merriweather"/>
            </a:endParaRPr>
          </a:p>
        </p:txBody>
      </p:sp>
      <p:sp>
        <p:nvSpPr>
          <p:cNvPr id="687" name="Google Shape;687;p49"/>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88" name="Google Shape;688;p49"/>
          <p:cNvSpPr txBox="1"/>
          <p:nvPr/>
        </p:nvSpPr>
        <p:spPr>
          <a:xfrm>
            <a:off x="6733575" y="4330900"/>
            <a:ext cx="51435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Markus Spiske</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2" name="Shape 692"/>
        <p:cNvGrpSpPr/>
        <p:nvPr/>
      </p:nvGrpSpPr>
      <p:grpSpPr>
        <a:xfrm>
          <a:off x="0" y="0"/>
          <a:ext cx="0" cy="0"/>
          <a:chOff x="0" y="0"/>
          <a:chExt cx="0" cy="0"/>
        </a:xfrm>
      </p:grpSpPr>
      <p:pic>
        <p:nvPicPr>
          <p:cNvPr id="693" name="Google Shape;693;p50"/>
          <p:cNvPicPr preferRelativeResize="0"/>
          <p:nvPr/>
        </p:nvPicPr>
        <p:blipFill rotWithShape="1">
          <a:blip r:embed="rId3">
            <a:alphaModFix/>
          </a:blip>
          <a:srcRect b="0" l="16639" r="16639" t="0"/>
          <a:stretch/>
        </p:blipFill>
        <p:spPr>
          <a:xfrm>
            <a:off x="6169300" y="1853900"/>
            <a:ext cx="2587500" cy="2585400"/>
          </a:xfrm>
          <a:prstGeom prst="ellipse">
            <a:avLst/>
          </a:prstGeom>
          <a:noFill/>
          <a:ln>
            <a:noFill/>
          </a:ln>
        </p:spPr>
      </p:pic>
      <p:sp>
        <p:nvSpPr>
          <p:cNvPr id="694" name="Google Shape;694;p50"/>
          <p:cNvSpPr txBox="1"/>
          <p:nvPr>
            <p:ph idx="4294967295" type="title"/>
          </p:nvPr>
        </p:nvSpPr>
        <p:spPr>
          <a:xfrm>
            <a:off x="628650" y="122050"/>
            <a:ext cx="6823500" cy="1681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sz="2400">
                <a:solidFill>
                  <a:srgbClr val="4C97D0"/>
                </a:solidFill>
                <a:latin typeface="Merriweather Sans"/>
                <a:ea typeface="Merriweather Sans"/>
                <a:cs typeface="Merriweather Sans"/>
                <a:sym typeface="Merriweather Sans"/>
              </a:rPr>
              <a:t>2015 </a:t>
            </a:r>
            <a:r>
              <a:rPr b="1" lang="en" sz="2400">
                <a:latin typeface="Merriweather Sans"/>
                <a:ea typeface="Merriweather Sans"/>
                <a:cs typeface="Merriweather Sans"/>
                <a:sym typeface="Merriweather Sans"/>
              </a:rPr>
              <a:t>Big Data, Internet of Things and relation between ICT and other businesses</a:t>
            </a:r>
            <a:endParaRPr b="1" sz="2400">
              <a:latin typeface="Merriweather Sans"/>
              <a:ea typeface="Merriweather Sans"/>
              <a:cs typeface="Merriweather Sans"/>
              <a:sym typeface="Merriweather Sans"/>
            </a:endParaRPr>
          </a:p>
        </p:txBody>
      </p:sp>
      <p:sp>
        <p:nvSpPr>
          <p:cNvPr id="695" name="Google Shape;695;p50"/>
          <p:cNvSpPr txBox="1"/>
          <p:nvPr>
            <p:ph idx="4294967295" type="body"/>
          </p:nvPr>
        </p:nvSpPr>
        <p:spPr>
          <a:xfrm>
            <a:off x="628650" y="1521625"/>
            <a:ext cx="52638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t/>
            </a:r>
            <a:endParaRPr sz="1800">
              <a:solidFill>
                <a:srgbClr val="4C97D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rPr lang="en" sz="1600">
                <a:latin typeface="Merriweather"/>
                <a:ea typeface="Merriweather"/>
                <a:cs typeface="Merriweather"/>
                <a:sym typeface="Merriweather"/>
              </a:rPr>
              <a:t>In 2015 the terms </a:t>
            </a:r>
            <a:r>
              <a:rPr lang="en" sz="1600">
                <a:solidFill>
                  <a:srgbClr val="4C97D0"/>
                </a:solidFill>
                <a:latin typeface="Merriweather"/>
                <a:ea typeface="Merriweather"/>
                <a:cs typeface="Merriweather"/>
                <a:sym typeface="Merriweather"/>
              </a:rPr>
              <a:t>“big data”</a:t>
            </a:r>
            <a:r>
              <a:rPr lang="en" sz="1600">
                <a:latin typeface="Merriweather"/>
                <a:ea typeface="Merriweather"/>
                <a:cs typeface="Merriweather"/>
                <a:sym typeface="Merriweather"/>
              </a:rPr>
              <a:t>, where large datasets are analysed to provide insights into a particular topic, and </a:t>
            </a:r>
            <a:r>
              <a:rPr lang="en" sz="1600">
                <a:solidFill>
                  <a:srgbClr val="4C97D0"/>
                </a:solidFill>
                <a:latin typeface="Merriweather"/>
                <a:ea typeface="Merriweather"/>
                <a:cs typeface="Merriweather"/>
                <a:sym typeface="Merriweather"/>
              </a:rPr>
              <a:t>“internet of things”</a:t>
            </a:r>
            <a:r>
              <a:rPr lang="en" sz="1600">
                <a:latin typeface="Merriweather"/>
                <a:ea typeface="Merriweather"/>
                <a:cs typeface="Merriweather"/>
                <a:sym typeface="Merriweather"/>
              </a:rPr>
              <a:t>, where an increasing number of devices and appliances are connected to the Internet, started to have an increasing importance when related to privacy and other rights.</a:t>
            </a:r>
            <a:endParaRPr sz="1600">
              <a:latin typeface="Merriweather"/>
              <a:ea typeface="Merriweather"/>
              <a:cs typeface="Merriweather"/>
              <a:sym typeface="Merriweather"/>
            </a:endParaRPr>
          </a:p>
          <a:p>
            <a:pPr indent="0" lvl="0" marL="0" marR="0" rtl="0" algn="l">
              <a:lnSpc>
                <a:spcPct val="90000"/>
              </a:lnSpc>
              <a:spcBef>
                <a:spcPts val="0"/>
              </a:spcBef>
              <a:spcAft>
                <a:spcPts val="0"/>
              </a:spcAft>
              <a:buNone/>
            </a:pPr>
            <a:r>
              <a:t/>
            </a:r>
            <a:endParaRPr sz="1600">
              <a:latin typeface="Merriweather"/>
              <a:ea typeface="Merriweather"/>
              <a:cs typeface="Merriweather"/>
              <a:sym typeface="Merriweather"/>
            </a:endParaRPr>
          </a:p>
          <a:p>
            <a:pPr indent="0" lvl="0" marL="0" marR="0" rtl="0" algn="l">
              <a:lnSpc>
                <a:spcPct val="90000"/>
              </a:lnSpc>
              <a:spcBef>
                <a:spcPts val="0"/>
              </a:spcBef>
              <a:spcAft>
                <a:spcPts val="0"/>
              </a:spcAft>
              <a:buNone/>
            </a:pPr>
            <a:r>
              <a:rPr lang="en" sz="1600">
                <a:latin typeface="Merriweather"/>
                <a:ea typeface="Merriweather"/>
                <a:cs typeface="Merriweather"/>
                <a:sym typeface="Merriweather"/>
              </a:rPr>
              <a:t>The main questions had to do with how to ensure effective </a:t>
            </a:r>
            <a:r>
              <a:rPr lang="en" sz="1600">
                <a:solidFill>
                  <a:srgbClr val="4C97D0"/>
                </a:solidFill>
                <a:latin typeface="Merriweather"/>
                <a:ea typeface="Merriweather"/>
                <a:cs typeface="Merriweather"/>
                <a:sym typeface="Merriweather"/>
              </a:rPr>
              <a:t>privacy </a:t>
            </a:r>
            <a:r>
              <a:rPr lang="en" sz="1600">
                <a:latin typeface="Merriweather"/>
                <a:ea typeface="Merriweather"/>
                <a:cs typeface="Merriweather"/>
                <a:sym typeface="Merriweather"/>
              </a:rPr>
              <a:t>safeguards on the collection, storage, use and sharing of personal data.</a:t>
            </a:r>
            <a:br>
              <a:rPr lang="en" sz="1600">
                <a:latin typeface="Merriweather"/>
                <a:ea typeface="Merriweather"/>
                <a:cs typeface="Merriweather"/>
                <a:sym typeface="Merriweather"/>
              </a:rPr>
            </a:br>
            <a:endParaRPr sz="1600">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i="0" sz="1600" u="none" cap="none" strike="noStrike">
              <a:solidFill>
                <a:schemeClr val="dk1"/>
              </a:solidFill>
              <a:latin typeface="Merriweather"/>
              <a:ea typeface="Merriweather"/>
              <a:cs typeface="Merriweather"/>
              <a:sym typeface="Merriweather"/>
            </a:endParaRPr>
          </a:p>
        </p:txBody>
      </p:sp>
      <p:sp>
        <p:nvSpPr>
          <p:cNvPr id="696" name="Google Shape;696;p50"/>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97" name="Google Shape;697;p50"/>
          <p:cNvSpPr txBox="1"/>
          <p:nvPr/>
        </p:nvSpPr>
        <p:spPr>
          <a:xfrm>
            <a:off x="7495575" y="4330900"/>
            <a:ext cx="51435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ev</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pic>
        <p:nvPicPr>
          <p:cNvPr id="702" name="Google Shape;702;p51"/>
          <p:cNvPicPr preferRelativeResize="0"/>
          <p:nvPr/>
        </p:nvPicPr>
        <p:blipFill rotWithShape="1">
          <a:blip r:embed="rId3">
            <a:alphaModFix/>
          </a:blip>
          <a:srcRect b="0" l="16758" r="16765" t="0"/>
          <a:stretch/>
        </p:blipFill>
        <p:spPr>
          <a:xfrm>
            <a:off x="6169300" y="1853900"/>
            <a:ext cx="2587500" cy="2585400"/>
          </a:xfrm>
          <a:prstGeom prst="ellipse">
            <a:avLst/>
          </a:prstGeom>
          <a:noFill/>
          <a:ln>
            <a:noFill/>
          </a:ln>
        </p:spPr>
      </p:pic>
      <p:sp>
        <p:nvSpPr>
          <p:cNvPr id="703" name="Google Shape;703;p51"/>
          <p:cNvSpPr txBox="1"/>
          <p:nvPr>
            <p:ph idx="4294967295" type="title"/>
          </p:nvPr>
        </p:nvSpPr>
        <p:spPr>
          <a:xfrm>
            <a:off x="628650" y="122050"/>
            <a:ext cx="6823500" cy="1681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sz="2400">
                <a:solidFill>
                  <a:srgbClr val="4C97D0"/>
                </a:solidFill>
                <a:latin typeface="Merriweather Sans"/>
                <a:ea typeface="Merriweather Sans"/>
                <a:cs typeface="Merriweather Sans"/>
                <a:sym typeface="Merriweather Sans"/>
              </a:rPr>
              <a:t>2016 </a:t>
            </a:r>
            <a:r>
              <a:rPr b="1" lang="en" sz="2400">
                <a:latin typeface="Merriweather Sans"/>
                <a:ea typeface="Merriweather Sans"/>
                <a:cs typeface="Merriweather Sans"/>
                <a:sym typeface="Merriweather Sans"/>
              </a:rPr>
              <a:t>Free expression in social media and big data in political elections</a:t>
            </a:r>
            <a:endParaRPr b="1" sz="2400">
              <a:latin typeface="Merriweather Sans"/>
              <a:ea typeface="Merriweather Sans"/>
              <a:cs typeface="Merriweather Sans"/>
              <a:sym typeface="Merriweather Sans"/>
            </a:endParaRPr>
          </a:p>
        </p:txBody>
      </p:sp>
      <p:sp>
        <p:nvSpPr>
          <p:cNvPr id="704" name="Google Shape;704;p51"/>
          <p:cNvSpPr txBox="1"/>
          <p:nvPr>
            <p:ph idx="4294967295" type="body"/>
          </p:nvPr>
        </p:nvSpPr>
        <p:spPr>
          <a:xfrm>
            <a:off x="628650" y="1521625"/>
            <a:ext cx="52638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t/>
            </a:r>
            <a:endParaRPr sz="1800">
              <a:solidFill>
                <a:srgbClr val="4C97D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rPr lang="en" sz="1600">
                <a:latin typeface="Merriweather"/>
                <a:ea typeface="Merriweather"/>
                <a:cs typeface="Merriweather"/>
                <a:sym typeface="Merriweather"/>
              </a:rPr>
              <a:t>By 2016, the growing range of </a:t>
            </a:r>
            <a:r>
              <a:rPr lang="en" sz="1600">
                <a:solidFill>
                  <a:srgbClr val="4C97D0"/>
                </a:solidFill>
                <a:latin typeface="Merriweather"/>
                <a:ea typeface="Merriweather"/>
                <a:cs typeface="Merriweather"/>
                <a:sym typeface="Merriweather"/>
              </a:rPr>
              <a:t>social media </a:t>
            </a:r>
            <a:r>
              <a:rPr lang="en" sz="1600">
                <a:latin typeface="Merriweather"/>
                <a:ea typeface="Merriweather"/>
                <a:cs typeface="Merriweather"/>
                <a:sym typeface="Merriweather"/>
              </a:rPr>
              <a:t>companies were now crucial intermediaries for public conversations, and were still often the first source of news for many people.</a:t>
            </a:r>
            <a:endParaRPr sz="1600">
              <a:latin typeface="Merriweather"/>
              <a:ea typeface="Merriweather"/>
              <a:cs typeface="Merriweather"/>
              <a:sym typeface="Merriweather"/>
            </a:endParaRPr>
          </a:p>
          <a:p>
            <a:pPr indent="0" lvl="0" marL="0" marR="0" rtl="0" algn="l">
              <a:lnSpc>
                <a:spcPct val="90000"/>
              </a:lnSpc>
              <a:spcBef>
                <a:spcPts val="0"/>
              </a:spcBef>
              <a:spcAft>
                <a:spcPts val="0"/>
              </a:spcAft>
              <a:buNone/>
            </a:pPr>
            <a:r>
              <a:t/>
            </a:r>
            <a:endParaRPr sz="1600">
              <a:latin typeface="Merriweather"/>
              <a:ea typeface="Merriweather"/>
              <a:cs typeface="Merriweather"/>
              <a:sym typeface="Merriweather"/>
            </a:endParaRPr>
          </a:p>
          <a:p>
            <a:pPr indent="0" lvl="0" marL="0" marR="0" rtl="0" algn="l">
              <a:lnSpc>
                <a:spcPct val="90000"/>
              </a:lnSpc>
              <a:spcBef>
                <a:spcPts val="0"/>
              </a:spcBef>
              <a:spcAft>
                <a:spcPts val="0"/>
              </a:spcAft>
              <a:buNone/>
            </a:pPr>
            <a:r>
              <a:rPr lang="en" sz="1600">
                <a:solidFill>
                  <a:srgbClr val="4C97D0"/>
                </a:solidFill>
                <a:latin typeface="Merriweather"/>
                <a:ea typeface="Merriweather"/>
                <a:cs typeface="Merriweather"/>
                <a:sym typeface="Merriweather"/>
              </a:rPr>
              <a:t>Political parties and movements</a:t>
            </a:r>
            <a:r>
              <a:rPr lang="en" sz="1600">
                <a:latin typeface="Merriweather"/>
                <a:ea typeface="Merriweather"/>
                <a:cs typeface="Merriweather"/>
                <a:sym typeface="Merriweather"/>
              </a:rPr>
              <a:t> for example were using big data to analyse information and individual choices to sharpen and tailor political messages to influence electoral outcomes, as seen in 2016 in the UK’s Brexit referendum and the US presidential election.</a:t>
            </a:r>
            <a:br>
              <a:rPr lang="en" sz="1600">
                <a:latin typeface="Merriweather"/>
                <a:ea typeface="Merriweather"/>
                <a:cs typeface="Merriweather"/>
                <a:sym typeface="Merriweather"/>
              </a:rPr>
            </a:br>
            <a:endParaRPr sz="1600">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i="0" sz="1600" u="none" cap="none" strike="noStrike">
              <a:solidFill>
                <a:schemeClr val="dk1"/>
              </a:solidFill>
              <a:latin typeface="Merriweather"/>
              <a:ea typeface="Merriweather"/>
              <a:cs typeface="Merriweather"/>
              <a:sym typeface="Merriweather"/>
            </a:endParaRPr>
          </a:p>
        </p:txBody>
      </p:sp>
      <p:sp>
        <p:nvSpPr>
          <p:cNvPr id="705" name="Google Shape;705;p51"/>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6" name="Google Shape;706;p51"/>
          <p:cNvSpPr txBox="1"/>
          <p:nvPr/>
        </p:nvSpPr>
        <p:spPr>
          <a:xfrm>
            <a:off x="6962175" y="4330900"/>
            <a:ext cx="51435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William Iven</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0" name="Shape 710"/>
        <p:cNvGrpSpPr/>
        <p:nvPr/>
      </p:nvGrpSpPr>
      <p:grpSpPr>
        <a:xfrm>
          <a:off x="0" y="0"/>
          <a:ext cx="0" cy="0"/>
          <a:chOff x="0" y="0"/>
          <a:chExt cx="0" cy="0"/>
        </a:xfrm>
      </p:grpSpPr>
      <p:pic>
        <p:nvPicPr>
          <p:cNvPr id="711" name="Google Shape;711;p52"/>
          <p:cNvPicPr preferRelativeResize="0"/>
          <p:nvPr/>
        </p:nvPicPr>
        <p:blipFill rotWithShape="1">
          <a:blip r:embed="rId3">
            <a:alphaModFix/>
          </a:blip>
          <a:srcRect b="0" l="12343" r="12343" t="0"/>
          <a:stretch/>
        </p:blipFill>
        <p:spPr>
          <a:xfrm>
            <a:off x="6169300" y="1853900"/>
            <a:ext cx="2587500" cy="2585400"/>
          </a:xfrm>
          <a:prstGeom prst="ellipse">
            <a:avLst/>
          </a:prstGeom>
          <a:noFill/>
          <a:ln>
            <a:noFill/>
          </a:ln>
        </p:spPr>
      </p:pic>
      <p:sp>
        <p:nvSpPr>
          <p:cNvPr id="712" name="Google Shape;712;p52"/>
          <p:cNvSpPr txBox="1"/>
          <p:nvPr>
            <p:ph idx="4294967295" type="title"/>
          </p:nvPr>
        </p:nvSpPr>
        <p:spPr>
          <a:xfrm>
            <a:off x="628650" y="122050"/>
            <a:ext cx="6823500" cy="1681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sz="2400">
                <a:solidFill>
                  <a:srgbClr val="4C97D0"/>
                </a:solidFill>
                <a:latin typeface="Merriweather Sans"/>
                <a:ea typeface="Merriweather Sans"/>
                <a:cs typeface="Merriweather Sans"/>
                <a:sym typeface="Merriweather Sans"/>
              </a:rPr>
              <a:t>2017 </a:t>
            </a:r>
            <a:r>
              <a:rPr b="1" lang="en" sz="2400">
                <a:latin typeface="Merriweather Sans"/>
                <a:ea typeface="Merriweather Sans"/>
                <a:cs typeface="Merriweather Sans"/>
                <a:sym typeface="Merriweather Sans"/>
              </a:rPr>
              <a:t>Propaganda and misinformation</a:t>
            </a:r>
            <a:endParaRPr b="1" sz="2400">
              <a:latin typeface="Merriweather Sans"/>
              <a:ea typeface="Merriweather Sans"/>
              <a:cs typeface="Merriweather Sans"/>
              <a:sym typeface="Merriweather Sans"/>
            </a:endParaRPr>
          </a:p>
        </p:txBody>
      </p:sp>
      <p:sp>
        <p:nvSpPr>
          <p:cNvPr id="713" name="Google Shape;713;p52"/>
          <p:cNvSpPr txBox="1"/>
          <p:nvPr>
            <p:ph idx="4294967295" type="body"/>
          </p:nvPr>
        </p:nvSpPr>
        <p:spPr>
          <a:xfrm>
            <a:off x="628650" y="1521625"/>
            <a:ext cx="52638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t/>
            </a:r>
            <a:endParaRPr sz="1800">
              <a:solidFill>
                <a:srgbClr val="4C97D0"/>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rPr lang="en" sz="1600">
                <a:solidFill>
                  <a:srgbClr val="4C97D0"/>
                </a:solidFill>
                <a:latin typeface="Merriweather"/>
                <a:ea typeface="Merriweather"/>
                <a:cs typeface="Merriweather"/>
                <a:sym typeface="Merriweather"/>
              </a:rPr>
              <a:t>Propaganda, surveillance, and clamping down on access to information</a:t>
            </a:r>
            <a:r>
              <a:rPr lang="en" sz="1600">
                <a:latin typeface="Merriweather"/>
                <a:ea typeface="Merriweather"/>
                <a:cs typeface="Merriweather"/>
                <a:sym typeface="Merriweather"/>
              </a:rPr>
              <a:t> have all occurred in the past. The difference now is that </a:t>
            </a:r>
            <a:r>
              <a:rPr lang="en" sz="1600">
                <a:solidFill>
                  <a:srgbClr val="4C97D0"/>
                </a:solidFill>
                <a:latin typeface="Merriweather"/>
                <a:ea typeface="Merriweather"/>
                <a:cs typeface="Merriweather"/>
                <a:sym typeface="Merriweather"/>
              </a:rPr>
              <a:t>big data</a:t>
            </a:r>
            <a:r>
              <a:rPr lang="en" sz="1600">
                <a:latin typeface="Merriweather"/>
                <a:ea typeface="Merriweather"/>
                <a:cs typeface="Merriweather"/>
                <a:sym typeface="Merriweather"/>
              </a:rPr>
              <a:t> and technology relying on algorithms allow companies and governments to process vast amounts of data efficiently and quickly, and to make nuanced conclusions and judgments which have lasting impacts on </a:t>
            </a:r>
            <a:r>
              <a:rPr lang="en" sz="1600">
                <a:solidFill>
                  <a:srgbClr val="4C97D0"/>
                </a:solidFill>
                <a:latin typeface="Merriweather"/>
                <a:ea typeface="Merriweather"/>
                <a:cs typeface="Merriweather"/>
                <a:sym typeface="Merriweather"/>
              </a:rPr>
              <a:t>human rights</a:t>
            </a:r>
            <a:r>
              <a:rPr lang="en" sz="1600">
                <a:latin typeface="Merriweather"/>
                <a:ea typeface="Merriweather"/>
                <a:cs typeface="Merriweather"/>
                <a:sym typeface="Merriweather"/>
              </a:rPr>
              <a:t> and society.</a:t>
            </a:r>
            <a:br>
              <a:rPr lang="en" sz="1600">
                <a:latin typeface="Merriweather"/>
                <a:ea typeface="Merriweather"/>
                <a:cs typeface="Merriweather"/>
                <a:sym typeface="Merriweather"/>
              </a:rPr>
            </a:br>
            <a:endParaRPr sz="1600">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i="0" sz="1600" u="none" cap="none" strike="noStrike">
              <a:solidFill>
                <a:schemeClr val="dk1"/>
              </a:solidFill>
              <a:latin typeface="Merriweather"/>
              <a:ea typeface="Merriweather"/>
              <a:cs typeface="Merriweather"/>
              <a:sym typeface="Merriweather"/>
            </a:endParaRPr>
          </a:p>
        </p:txBody>
      </p:sp>
      <p:sp>
        <p:nvSpPr>
          <p:cNvPr id="714" name="Google Shape;714;p52"/>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15" name="Google Shape;715;p52"/>
          <p:cNvSpPr txBox="1"/>
          <p:nvPr/>
        </p:nvSpPr>
        <p:spPr>
          <a:xfrm>
            <a:off x="6962175" y="4330900"/>
            <a:ext cx="51435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rawpixel</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1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SzPts val="4500"/>
              <a:buNone/>
            </a:pPr>
            <a:r>
              <a:t/>
            </a:r>
            <a:endParaRPr/>
          </a:p>
        </p:txBody>
      </p:sp>
      <p:sp>
        <p:nvSpPr>
          <p:cNvPr id="162" name="Google Shape;162;p17"/>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800"/>
              </a:spcBef>
              <a:spcAft>
                <a:spcPts val="0"/>
              </a:spcAft>
              <a:buSzPts val="1800"/>
              <a:buNone/>
            </a:pPr>
            <a:r>
              <a:t/>
            </a:r>
            <a:endParaRPr/>
          </a:p>
        </p:txBody>
      </p:sp>
      <p:pic>
        <p:nvPicPr>
          <p:cNvPr id="163" name="Google Shape;163;p17"/>
          <p:cNvPicPr preferRelativeResize="0"/>
          <p:nvPr/>
        </p:nvPicPr>
        <p:blipFill rotWithShape="1">
          <a:blip r:embed="rId3">
            <a:alphaModFix/>
          </a:blip>
          <a:srcRect b="1531" l="0" r="0" t="1531"/>
          <a:stretch/>
        </p:blipFill>
        <p:spPr>
          <a:xfrm>
            <a:off x="-5" y="0"/>
            <a:ext cx="9184950" cy="5938873"/>
          </a:xfrm>
          <a:prstGeom prst="rect">
            <a:avLst/>
          </a:prstGeom>
          <a:noFill/>
          <a:ln>
            <a:noFill/>
          </a:ln>
        </p:spPr>
      </p:pic>
      <p:sp>
        <p:nvSpPr>
          <p:cNvPr id="164" name="Google Shape;164;p17"/>
          <p:cNvSpPr/>
          <p:nvPr/>
        </p:nvSpPr>
        <p:spPr>
          <a:xfrm>
            <a:off x="0" y="-609625"/>
            <a:ext cx="9144000" cy="58251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7"/>
          <p:cNvSpPr txBox="1"/>
          <p:nvPr/>
        </p:nvSpPr>
        <p:spPr>
          <a:xfrm>
            <a:off x="345100" y="167400"/>
            <a:ext cx="8339700" cy="200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 sz="3000">
                <a:solidFill>
                  <a:srgbClr val="FFFFFF"/>
                </a:solidFill>
                <a:latin typeface="Merriweather Sans ExtraBold"/>
                <a:ea typeface="Merriweather Sans ExtraBold"/>
                <a:cs typeface="Merriweather Sans ExtraBold"/>
                <a:sym typeface="Merriweather Sans ExtraBold"/>
              </a:rPr>
              <a:t>1. States and businesses have the same duties and responsibilities with regard to human rights.</a:t>
            </a:r>
            <a:endParaRPr b="0" i="0" sz="3000" u="none" cap="none" strike="noStrike">
              <a:solidFill>
                <a:srgbClr val="FFFFFF"/>
              </a:solidFill>
              <a:latin typeface="Merriweather Sans ExtraBold"/>
              <a:ea typeface="Merriweather Sans ExtraBold"/>
              <a:cs typeface="Merriweather Sans ExtraBold"/>
              <a:sym typeface="Merriweather Sans ExtraBold"/>
            </a:endParaRPr>
          </a:p>
          <a:p>
            <a:pPr indent="0" lvl="0" marL="0" marR="0" rtl="0" algn="l">
              <a:lnSpc>
                <a:spcPct val="150000"/>
              </a:lnSpc>
              <a:spcBef>
                <a:spcPts val="0"/>
              </a:spcBef>
              <a:spcAft>
                <a:spcPts val="0"/>
              </a:spcAft>
              <a:buClr>
                <a:srgbClr val="000000"/>
              </a:buClr>
              <a:buSzPts val="1800"/>
              <a:buFont typeface="Arial"/>
              <a:buNone/>
            </a:pPr>
            <a:r>
              <a:t/>
            </a:r>
            <a:endParaRPr sz="1800">
              <a:solidFill>
                <a:srgbClr val="FFFFFF"/>
              </a:solidFill>
              <a:latin typeface="Merriweather"/>
              <a:ea typeface="Merriweather"/>
              <a:cs typeface="Merriweather"/>
              <a:sym typeface="Merriweather"/>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FFFFFF"/>
              </a:solidFill>
              <a:latin typeface="Merriweather"/>
              <a:ea typeface="Merriweather"/>
              <a:cs typeface="Merriweather"/>
              <a:sym typeface="Merriweather"/>
            </a:endParaRPr>
          </a:p>
        </p:txBody>
      </p:sp>
      <p:cxnSp>
        <p:nvCxnSpPr>
          <p:cNvPr id="166" name="Google Shape;166;p17"/>
          <p:cNvCxnSpPr/>
          <p:nvPr/>
        </p:nvCxnSpPr>
        <p:spPr>
          <a:xfrm>
            <a:off x="408055" y="2024150"/>
            <a:ext cx="5324400" cy="0"/>
          </a:xfrm>
          <a:prstGeom prst="straightConnector1">
            <a:avLst/>
          </a:prstGeom>
          <a:noFill/>
          <a:ln cap="flat" cmpd="sng" w="9525">
            <a:solidFill>
              <a:srgbClr val="999999"/>
            </a:solidFill>
            <a:prstDash val="solid"/>
            <a:round/>
            <a:headEnd len="sm" w="sm" type="none"/>
            <a:tailEnd len="sm" w="sm" type="none"/>
          </a:ln>
        </p:spPr>
      </p:cxnSp>
      <p:sp>
        <p:nvSpPr>
          <p:cNvPr id="167" name="Google Shape;167;p17"/>
          <p:cNvSpPr txBox="1"/>
          <p:nvPr/>
        </p:nvSpPr>
        <p:spPr>
          <a:xfrm>
            <a:off x="6799250" y="44697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Joshua Earle</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sp>
        <p:nvSpPr>
          <p:cNvPr id="720" name="Google Shape;720;p5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Other Issues</a:t>
            </a:r>
            <a:endParaRPr sz="1100">
              <a:latin typeface="Merriweather Sans"/>
              <a:ea typeface="Merriweather Sans"/>
              <a:cs typeface="Merriweather Sans"/>
              <a:sym typeface="Merriweather Sans"/>
            </a:endParaRPr>
          </a:p>
        </p:txBody>
      </p:sp>
      <p:sp>
        <p:nvSpPr>
          <p:cNvPr id="721" name="Google Shape;721;p53"/>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22" name="Google Shape;722;p53"/>
          <p:cNvSpPr/>
          <p:nvPr/>
        </p:nvSpPr>
        <p:spPr>
          <a:xfrm>
            <a:off x="1708923" y="1447649"/>
            <a:ext cx="999353" cy="909018"/>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53"/>
          <p:cNvSpPr/>
          <p:nvPr/>
        </p:nvSpPr>
        <p:spPr>
          <a:xfrm>
            <a:off x="4421619" y="1447649"/>
            <a:ext cx="999353" cy="909018"/>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53"/>
          <p:cNvSpPr/>
          <p:nvPr/>
        </p:nvSpPr>
        <p:spPr>
          <a:xfrm>
            <a:off x="7134316" y="1447649"/>
            <a:ext cx="999353" cy="909018"/>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53"/>
          <p:cNvSpPr txBox="1"/>
          <p:nvPr>
            <p:ph idx="1" type="body"/>
          </p:nvPr>
        </p:nvSpPr>
        <p:spPr>
          <a:xfrm>
            <a:off x="1039800" y="26474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Consent and Big Data</a:t>
            </a:r>
            <a:endParaRPr b="1">
              <a:latin typeface="Merriweather Sans"/>
              <a:ea typeface="Merriweather Sans"/>
              <a:cs typeface="Merriweather Sans"/>
              <a:sym typeface="Merriweather Sans"/>
            </a:endParaRPr>
          </a:p>
          <a:p>
            <a:pPr indent="0" lvl="0" marL="139700" marR="0" rtl="0" algn="l">
              <a:lnSpc>
                <a:spcPct val="90000"/>
              </a:lnSpc>
              <a:spcBef>
                <a:spcPts val="800"/>
              </a:spcBef>
              <a:spcAft>
                <a:spcPts val="0"/>
              </a:spcAft>
              <a:buClr>
                <a:schemeClr val="dk1"/>
              </a:buClr>
              <a:buSzPts val="2100"/>
              <a:buFont typeface="Arial"/>
              <a:buNone/>
            </a:pPr>
            <a:r>
              <a:rPr lang="en" sz="1400">
                <a:latin typeface="Merriweather Light"/>
                <a:ea typeface="Merriweather Light"/>
                <a:cs typeface="Merriweather Light"/>
                <a:sym typeface="Merriweather Light"/>
              </a:rPr>
              <a:t> In the context of big data, some have argued that consent is no longer a meaningful concept. </a:t>
            </a:r>
            <a:endParaRPr sz="1400">
              <a:latin typeface="Merriweather Light"/>
              <a:ea typeface="Merriweather Light"/>
              <a:cs typeface="Merriweather Light"/>
              <a:sym typeface="Merriweather Light"/>
            </a:endParaRPr>
          </a:p>
        </p:txBody>
      </p:sp>
      <p:sp>
        <p:nvSpPr>
          <p:cNvPr id="726" name="Google Shape;726;p53"/>
          <p:cNvSpPr txBox="1"/>
          <p:nvPr>
            <p:ph idx="1" type="body"/>
          </p:nvPr>
        </p:nvSpPr>
        <p:spPr>
          <a:xfrm>
            <a:off x="3752500" y="26474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Gig Economy</a:t>
            </a:r>
            <a:endParaRPr b="1">
              <a:latin typeface="Arial"/>
              <a:ea typeface="Arial"/>
              <a:cs typeface="Arial"/>
              <a:sym typeface="Arial"/>
            </a:endParaRPr>
          </a:p>
          <a:p>
            <a:pPr indent="0" lvl="0" marL="139700" marR="0" rtl="0" algn="l">
              <a:lnSpc>
                <a:spcPct val="90000"/>
              </a:lnSpc>
              <a:spcBef>
                <a:spcPts val="800"/>
              </a:spcBef>
              <a:spcAft>
                <a:spcPts val="0"/>
              </a:spcAft>
              <a:buClr>
                <a:schemeClr val="dk1"/>
              </a:buClr>
              <a:buSzPts val="2100"/>
              <a:buFont typeface="Arial"/>
              <a:buNone/>
            </a:pPr>
            <a:r>
              <a:rPr lang="en" sz="1400">
                <a:latin typeface="Merriweather Light"/>
                <a:ea typeface="Merriweather Light"/>
                <a:cs typeface="Merriweather Light"/>
                <a:sym typeface="Merriweather Light"/>
              </a:rPr>
              <a:t>These tools have made many business processes more efficient and reduced costs. They also pose fundamental challenges to the nature of work.</a:t>
            </a:r>
            <a:endParaRPr sz="1400">
              <a:latin typeface="Merriweather Light"/>
              <a:ea typeface="Merriweather Light"/>
              <a:cs typeface="Merriweather Light"/>
              <a:sym typeface="Merriweather Light"/>
            </a:endParaRPr>
          </a:p>
        </p:txBody>
      </p:sp>
      <p:sp>
        <p:nvSpPr>
          <p:cNvPr id="727" name="Google Shape;727;p53"/>
          <p:cNvSpPr txBox="1"/>
          <p:nvPr>
            <p:ph idx="1" type="body"/>
          </p:nvPr>
        </p:nvSpPr>
        <p:spPr>
          <a:xfrm>
            <a:off x="6465200" y="26474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Automation</a:t>
            </a:r>
            <a:endParaRPr b="1">
              <a:latin typeface="Arial"/>
              <a:ea typeface="Arial"/>
              <a:cs typeface="Arial"/>
              <a:sym typeface="Arial"/>
            </a:endParaRPr>
          </a:p>
          <a:p>
            <a:pPr indent="0" lvl="0" marL="139700" marR="0" rtl="0" algn="l">
              <a:lnSpc>
                <a:spcPct val="90000"/>
              </a:lnSpc>
              <a:spcBef>
                <a:spcPts val="800"/>
              </a:spcBef>
              <a:spcAft>
                <a:spcPts val="0"/>
              </a:spcAft>
              <a:buClr>
                <a:schemeClr val="dk1"/>
              </a:buClr>
              <a:buSzPts val="2100"/>
              <a:buFont typeface="Arial"/>
              <a:buNone/>
            </a:pPr>
            <a:r>
              <a:rPr lang="en" sz="1400">
                <a:latin typeface="Merriweather Light"/>
                <a:ea typeface="Merriweather Light"/>
                <a:cs typeface="Merriweather Light"/>
                <a:sym typeface="Merriweather Light"/>
              </a:rPr>
              <a:t>Companies increasingly automated their processes as a replacement for workers.</a:t>
            </a:r>
            <a:endParaRPr sz="1400">
              <a:latin typeface="Merriweather Light"/>
              <a:ea typeface="Merriweather Light"/>
              <a:cs typeface="Merriweather Light"/>
              <a:sym typeface="Merriweather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1" name="Shape 731"/>
        <p:cNvGrpSpPr/>
        <p:nvPr/>
      </p:nvGrpSpPr>
      <p:grpSpPr>
        <a:xfrm>
          <a:off x="0" y="0"/>
          <a:ext cx="0" cy="0"/>
          <a:chOff x="0" y="0"/>
          <a:chExt cx="0" cy="0"/>
        </a:xfrm>
      </p:grpSpPr>
      <p:sp>
        <p:nvSpPr>
          <p:cNvPr id="732" name="Google Shape;732;p54"/>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33" name="Google Shape;733;p54"/>
          <p:cNvSpPr txBox="1"/>
          <p:nvPr>
            <p:ph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10+ years of development</a:t>
            </a:r>
            <a:endParaRPr sz="1100">
              <a:solidFill>
                <a:srgbClr val="FFFFFF"/>
              </a:solidFill>
              <a:latin typeface="Merriweather Sans"/>
              <a:ea typeface="Merriweather Sans"/>
              <a:cs typeface="Merriweather Sans"/>
              <a:sym typeface="Merriweather Sans"/>
            </a:endParaRPr>
          </a:p>
        </p:txBody>
      </p:sp>
      <p:grpSp>
        <p:nvGrpSpPr>
          <p:cNvPr id="734" name="Google Shape;734;p54"/>
          <p:cNvGrpSpPr/>
          <p:nvPr/>
        </p:nvGrpSpPr>
        <p:grpSpPr>
          <a:xfrm>
            <a:off x="40221" y="2230209"/>
            <a:ext cx="1218112" cy="1363564"/>
            <a:chOff x="495991" y="2223099"/>
            <a:chExt cx="1689709" cy="1363564"/>
          </a:xfrm>
        </p:grpSpPr>
        <p:sp>
          <p:nvSpPr>
            <p:cNvPr id="735" name="Google Shape;735;p54"/>
            <p:cNvSpPr/>
            <p:nvPr/>
          </p:nvSpPr>
          <p:spPr>
            <a:xfrm>
              <a:off x="932600" y="3079474"/>
              <a:ext cx="12531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6" name="Google Shape;736;p54"/>
            <p:cNvGrpSpPr/>
            <p:nvPr/>
          </p:nvGrpSpPr>
          <p:grpSpPr>
            <a:xfrm>
              <a:off x="495991" y="2223099"/>
              <a:ext cx="1500434" cy="1363564"/>
              <a:chOff x="495991" y="2223099"/>
              <a:chExt cx="1500434" cy="1363564"/>
            </a:xfrm>
          </p:grpSpPr>
          <p:sp>
            <p:nvSpPr>
              <p:cNvPr id="737" name="Google Shape;737;p54"/>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2003</a:t>
                </a:r>
                <a:endParaRPr b="1" sz="1200">
                  <a:latin typeface="Merriweather"/>
                  <a:ea typeface="Merriweather"/>
                  <a:cs typeface="Merriweather"/>
                  <a:sym typeface="Merriweather"/>
                </a:endParaRPr>
              </a:p>
            </p:txBody>
          </p:sp>
          <p:grpSp>
            <p:nvGrpSpPr>
              <p:cNvPr id="738" name="Google Shape;738;p54"/>
              <p:cNvGrpSpPr/>
              <p:nvPr/>
            </p:nvGrpSpPr>
            <p:grpSpPr>
              <a:xfrm>
                <a:off x="881025" y="2800065"/>
                <a:ext cx="92400" cy="411825"/>
                <a:chOff x="845575" y="2563700"/>
                <a:chExt cx="92400" cy="411825"/>
              </a:xfrm>
            </p:grpSpPr>
            <p:cxnSp>
              <p:nvCxnSpPr>
                <p:cNvPr id="739" name="Google Shape;739;p5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740" name="Google Shape;740;p5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1" name="Google Shape;741;p54"/>
              <p:cNvSpPr txBox="1"/>
              <p:nvPr/>
            </p:nvSpPr>
            <p:spPr>
              <a:xfrm>
                <a:off x="823125" y="2223099"/>
                <a:ext cx="11733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World Summit on the Information Society</a:t>
                </a:r>
                <a:endParaRPr sz="800">
                  <a:latin typeface="Merriweather"/>
                  <a:ea typeface="Merriweather"/>
                  <a:cs typeface="Merriweather"/>
                  <a:sym typeface="Merriweather"/>
                </a:endParaRPr>
              </a:p>
            </p:txBody>
          </p:sp>
        </p:grpSp>
      </p:grpSp>
      <p:grpSp>
        <p:nvGrpSpPr>
          <p:cNvPr id="742" name="Google Shape;742;p54"/>
          <p:cNvGrpSpPr/>
          <p:nvPr/>
        </p:nvGrpSpPr>
        <p:grpSpPr>
          <a:xfrm>
            <a:off x="894378" y="2709727"/>
            <a:ext cx="1187052" cy="1732500"/>
            <a:chOff x="2525603" y="2702599"/>
            <a:chExt cx="1487347" cy="1732500"/>
          </a:xfrm>
        </p:grpSpPr>
        <p:sp>
          <p:nvSpPr>
            <p:cNvPr id="743" name="Google Shape;743;p54"/>
            <p:cNvSpPr/>
            <p:nvPr/>
          </p:nvSpPr>
          <p:spPr>
            <a:xfrm>
              <a:off x="2890950" y="3079474"/>
              <a:ext cx="11220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4" name="Google Shape;744;p54"/>
            <p:cNvGrpSpPr/>
            <p:nvPr/>
          </p:nvGrpSpPr>
          <p:grpSpPr>
            <a:xfrm>
              <a:off x="2525603" y="2702599"/>
              <a:ext cx="1347997" cy="1732500"/>
              <a:chOff x="2525603" y="2702599"/>
              <a:chExt cx="1347997" cy="1732500"/>
            </a:xfrm>
          </p:grpSpPr>
          <p:sp>
            <p:nvSpPr>
              <p:cNvPr id="745" name="Google Shape;745;p54"/>
              <p:cNvSpPr txBox="1"/>
              <p:nvPr/>
            </p:nvSpPr>
            <p:spPr>
              <a:xfrm>
                <a:off x="2525603" y="2702599"/>
                <a:ext cx="11661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2006</a:t>
                </a:r>
                <a:endParaRPr b="1" sz="1200">
                  <a:latin typeface="Merriweather"/>
                  <a:ea typeface="Merriweather"/>
                  <a:cs typeface="Merriweather"/>
                  <a:sym typeface="Merriweather"/>
                </a:endParaRPr>
              </a:p>
            </p:txBody>
          </p:sp>
          <p:grpSp>
            <p:nvGrpSpPr>
              <p:cNvPr id="746" name="Google Shape;746;p54"/>
              <p:cNvGrpSpPr/>
              <p:nvPr/>
            </p:nvGrpSpPr>
            <p:grpSpPr>
              <a:xfrm rot="10800000">
                <a:off x="2849073" y="3079467"/>
                <a:ext cx="92400" cy="411825"/>
                <a:chOff x="2070100" y="2563700"/>
                <a:chExt cx="92400" cy="411825"/>
              </a:xfrm>
            </p:grpSpPr>
            <p:cxnSp>
              <p:nvCxnSpPr>
                <p:cNvPr id="747" name="Google Shape;747;p5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748" name="Google Shape;748;p5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9" name="Google Shape;749;p54"/>
              <p:cNvSpPr txBox="1"/>
              <p:nvPr/>
            </p:nvSpPr>
            <p:spPr>
              <a:xfrm>
                <a:off x="2707500" y="3491299"/>
                <a:ext cx="1166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Internet Governance Forum</a:t>
                </a:r>
                <a:endParaRPr sz="800">
                  <a:latin typeface="Merriweather"/>
                  <a:ea typeface="Merriweather"/>
                  <a:cs typeface="Merriweather"/>
                  <a:sym typeface="Merriweather"/>
                </a:endParaRPr>
              </a:p>
            </p:txBody>
          </p:sp>
        </p:grpSp>
      </p:grpSp>
      <p:grpSp>
        <p:nvGrpSpPr>
          <p:cNvPr id="750" name="Google Shape;750;p54"/>
          <p:cNvGrpSpPr/>
          <p:nvPr/>
        </p:nvGrpSpPr>
        <p:grpSpPr>
          <a:xfrm>
            <a:off x="1716621" y="2230209"/>
            <a:ext cx="1218112" cy="1363564"/>
            <a:chOff x="495991" y="2223099"/>
            <a:chExt cx="1689709" cy="1363564"/>
          </a:xfrm>
        </p:grpSpPr>
        <p:sp>
          <p:nvSpPr>
            <p:cNvPr id="751" name="Google Shape;751;p54"/>
            <p:cNvSpPr/>
            <p:nvPr/>
          </p:nvSpPr>
          <p:spPr>
            <a:xfrm>
              <a:off x="932600" y="3079474"/>
              <a:ext cx="12531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2" name="Google Shape;752;p54"/>
            <p:cNvGrpSpPr/>
            <p:nvPr/>
          </p:nvGrpSpPr>
          <p:grpSpPr>
            <a:xfrm>
              <a:off x="495991" y="2223099"/>
              <a:ext cx="1500434" cy="1363564"/>
              <a:chOff x="495991" y="2223099"/>
              <a:chExt cx="1500434" cy="1363564"/>
            </a:xfrm>
          </p:grpSpPr>
          <p:sp>
            <p:nvSpPr>
              <p:cNvPr id="753" name="Google Shape;753;p54"/>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2008</a:t>
                </a:r>
                <a:endParaRPr b="1" sz="1200">
                  <a:latin typeface="Merriweather"/>
                  <a:ea typeface="Merriweather"/>
                  <a:cs typeface="Merriweather"/>
                  <a:sym typeface="Merriweather"/>
                </a:endParaRPr>
              </a:p>
            </p:txBody>
          </p:sp>
          <p:grpSp>
            <p:nvGrpSpPr>
              <p:cNvPr id="754" name="Google Shape;754;p54"/>
              <p:cNvGrpSpPr/>
              <p:nvPr/>
            </p:nvGrpSpPr>
            <p:grpSpPr>
              <a:xfrm>
                <a:off x="881025" y="2800065"/>
                <a:ext cx="92400" cy="411825"/>
                <a:chOff x="845575" y="2563700"/>
                <a:chExt cx="92400" cy="411825"/>
              </a:xfrm>
            </p:grpSpPr>
            <p:cxnSp>
              <p:nvCxnSpPr>
                <p:cNvPr id="755" name="Google Shape;755;p5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756" name="Google Shape;756;p5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7" name="Google Shape;757;p54"/>
              <p:cNvSpPr txBox="1"/>
              <p:nvPr/>
            </p:nvSpPr>
            <p:spPr>
              <a:xfrm>
                <a:off x="823125" y="2223099"/>
                <a:ext cx="11733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Global Network Initiative</a:t>
                </a:r>
                <a:endParaRPr sz="800">
                  <a:latin typeface="Merriweather"/>
                  <a:ea typeface="Merriweather"/>
                  <a:cs typeface="Merriweather"/>
                  <a:sym typeface="Merriweather"/>
                </a:endParaRPr>
              </a:p>
            </p:txBody>
          </p:sp>
        </p:grpSp>
      </p:grpSp>
      <p:grpSp>
        <p:nvGrpSpPr>
          <p:cNvPr id="758" name="Google Shape;758;p54"/>
          <p:cNvGrpSpPr/>
          <p:nvPr/>
        </p:nvGrpSpPr>
        <p:grpSpPr>
          <a:xfrm>
            <a:off x="2570778" y="2709727"/>
            <a:ext cx="1187052" cy="1732500"/>
            <a:chOff x="2525603" y="2702599"/>
            <a:chExt cx="1487347" cy="1732500"/>
          </a:xfrm>
        </p:grpSpPr>
        <p:sp>
          <p:nvSpPr>
            <p:cNvPr id="759" name="Google Shape;759;p54"/>
            <p:cNvSpPr/>
            <p:nvPr/>
          </p:nvSpPr>
          <p:spPr>
            <a:xfrm>
              <a:off x="2890950" y="3079474"/>
              <a:ext cx="11220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0" name="Google Shape;760;p54"/>
            <p:cNvGrpSpPr/>
            <p:nvPr/>
          </p:nvGrpSpPr>
          <p:grpSpPr>
            <a:xfrm>
              <a:off x="2525603" y="2702599"/>
              <a:ext cx="1347997" cy="1732500"/>
              <a:chOff x="2525603" y="2702599"/>
              <a:chExt cx="1347997" cy="1732500"/>
            </a:xfrm>
          </p:grpSpPr>
          <p:sp>
            <p:nvSpPr>
              <p:cNvPr id="761" name="Google Shape;761;p54"/>
              <p:cNvSpPr txBox="1"/>
              <p:nvPr/>
            </p:nvSpPr>
            <p:spPr>
              <a:xfrm>
                <a:off x="2525603" y="2702599"/>
                <a:ext cx="11661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2011</a:t>
                </a:r>
                <a:endParaRPr b="1" sz="1200">
                  <a:latin typeface="Merriweather"/>
                  <a:ea typeface="Merriweather"/>
                  <a:cs typeface="Merriweather"/>
                  <a:sym typeface="Merriweather"/>
                </a:endParaRPr>
              </a:p>
            </p:txBody>
          </p:sp>
          <p:grpSp>
            <p:nvGrpSpPr>
              <p:cNvPr id="762" name="Google Shape;762;p54"/>
              <p:cNvGrpSpPr/>
              <p:nvPr/>
            </p:nvGrpSpPr>
            <p:grpSpPr>
              <a:xfrm rot="10800000">
                <a:off x="2849073" y="3079467"/>
                <a:ext cx="92400" cy="411825"/>
                <a:chOff x="2070100" y="2563700"/>
                <a:chExt cx="92400" cy="411825"/>
              </a:xfrm>
            </p:grpSpPr>
            <p:cxnSp>
              <p:nvCxnSpPr>
                <p:cNvPr id="763" name="Google Shape;763;p5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764" name="Google Shape;764;p5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5" name="Google Shape;765;p54"/>
              <p:cNvSpPr txBox="1"/>
              <p:nvPr/>
            </p:nvSpPr>
            <p:spPr>
              <a:xfrm>
                <a:off x="2707500" y="3491299"/>
                <a:ext cx="1166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Merriweather"/>
                    <a:ea typeface="Merriweather"/>
                    <a:cs typeface="Merriweather"/>
                    <a:sym typeface="Merriweather"/>
                  </a:rPr>
                  <a:t>Arab Spring</a:t>
                </a:r>
                <a:endParaRPr sz="800">
                  <a:latin typeface="Merriweather"/>
                  <a:ea typeface="Merriweather"/>
                  <a:cs typeface="Merriweather"/>
                  <a:sym typeface="Merriweather"/>
                </a:endParaRPr>
              </a:p>
              <a:p>
                <a:pPr indent="0" lvl="0" marL="0" rtl="0" algn="l">
                  <a:spcBef>
                    <a:spcPts val="1600"/>
                  </a:spcBef>
                  <a:spcAft>
                    <a:spcPts val="1600"/>
                  </a:spcAft>
                  <a:buNone/>
                </a:pPr>
                <a:r>
                  <a:rPr b="1" lang="en" sz="800">
                    <a:latin typeface="Merriweather"/>
                    <a:ea typeface="Merriweather"/>
                    <a:cs typeface="Merriweather"/>
                    <a:sym typeface="Merriweather"/>
                  </a:rPr>
                  <a:t>UNGPs</a:t>
                </a:r>
                <a:endParaRPr b="1" sz="800">
                  <a:latin typeface="Merriweather"/>
                  <a:ea typeface="Merriweather"/>
                  <a:cs typeface="Merriweather"/>
                  <a:sym typeface="Merriweather"/>
                </a:endParaRPr>
              </a:p>
            </p:txBody>
          </p:sp>
        </p:grpSp>
      </p:grpSp>
      <p:grpSp>
        <p:nvGrpSpPr>
          <p:cNvPr id="766" name="Google Shape;766;p54"/>
          <p:cNvGrpSpPr/>
          <p:nvPr/>
        </p:nvGrpSpPr>
        <p:grpSpPr>
          <a:xfrm>
            <a:off x="3393021" y="2230209"/>
            <a:ext cx="1218112" cy="1363564"/>
            <a:chOff x="495991" y="2223099"/>
            <a:chExt cx="1689709" cy="1363564"/>
          </a:xfrm>
        </p:grpSpPr>
        <p:sp>
          <p:nvSpPr>
            <p:cNvPr id="767" name="Google Shape;767;p54"/>
            <p:cNvSpPr/>
            <p:nvPr/>
          </p:nvSpPr>
          <p:spPr>
            <a:xfrm>
              <a:off x="932600" y="3079474"/>
              <a:ext cx="12531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8" name="Google Shape;768;p54"/>
            <p:cNvGrpSpPr/>
            <p:nvPr/>
          </p:nvGrpSpPr>
          <p:grpSpPr>
            <a:xfrm>
              <a:off x="495991" y="2223099"/>
              <a:ext cx="1500434" cy="1363564"/>
              <a:chOff x="495991" y="2223099"/>
              <a:chExt cx="1500434" cy="1363564"/>
            </a:xfrm>
          </p:grpSpPr>
          <p:sp>
            <p:nvSpPr>
              <p:cNvPr id="769" name="Google Shape;769;p54"/>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2012</a:t>
                </a:r>
                <a:endParaRPr b="1" sz="1200">
                  <a:latin typeface="Merriweather"/>
                  <a:ea typeface="Merriweather"/>
                  <a:cs typeface="Merriweather"/>
                  <a:sym typeface="Merriweather"/>
                </a:endParaRPr>
              </a:p>
            </p:txBody>
          </p:sp>
          <p:grpSp>
            <p:nvGrpSpPr>
              <p:cNvPr id="770" name="Google Shape;770;p54"/>
              <p:cNvGrpSpPr/>
              <p:nvPr/>
            </p:nvGrpSpPr>
            <p:grpSpPr>
              <a:xfrm>
                <a:off x="881025" y="2800065"/>
                <a:ext cx="92400" cy="411825"/>
                <a:chOff x="845575" y="2563700"/>
                <a:chExt cx="92400" cy="411825"/>
              </a:xfrm>
            </p:grpSpPr>
            <p:cxnSp>
              <p:nvCxnSpPr>
                <p:cNvPr id="771" name="Google Shape;771;p5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772" name="Google Shape;772;p5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3" name="Google Shape;773;p54"/>
              <p:cNvSpPr txBox="1"/>
              <p:nvPr/>
            </p:nvSpPr>
            <p:spPr>
              <a:xfrm>
                <a:off x="823125" y="2223099"/>
                <a:ext cx="11733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UNHRC resolution on the internet</a:t>
                </a:r>
                <a:endParaRPr sz="800">
                  <a:latin typeface="Merriweather"/>
                  <a:ea typeface="Merriweather"/>
                  <a:cs typeface="Merriweather"/>
                  <a:sym typeface="Merriweather"/>
                </a:endParaRPr>
              </a:p>
            </p:txBody>
          </p:sp>
        </p:grpSp>
      </p:grpSp>
      <p:grpSp>
        <p:nvGrpSpPr>
          <p:cNvPr id="774" name="Google Shape;774;p54"/>
          <p:cNvGrpSpPr/>
          <p:nvPr/>
        </p:nvGrpSpPr>
        <p:grpSpPr>
          <a:xfrm>
            <a:off x="4247178" y="2709727"/>
            <a:ext cx="1187052" cy="1732500"/>
            <a:chOff x="2525603" y="2702599"/>
            <a:chExt cx="1487347" cy="1732500"/>
          </a:xfrm>
        </p:grpSpPr>
        <p:sp>
          <p:nvSpPr>
            <p:cNvPr id="775" name="Google Shape;775;p54"/>
            <p:cNvSpPr/>
            <p:nvPr/>
          </p:nvSpPr>
          <p:spPr>
            <a:xfrm>
              <a:off x="2890950" y="3079474"/>
              <a:ext cx="11220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6" name="Google Shape;776;p54"/>
            <p:cNvGrpSpPr/>
            <p:nvPr/>
          </p:nvGrpSpPr>
          <p:grpSpPr>
            <a:xfrm>
              <a:off x="2525603" y="2702599"/>
              <a:ext cx="1347997" cy="1732500"/>
              <a:chOff x="2525603" y="2702599"/>
              <a:chExt cx="1347997" cy="1732500"/>
            </a:xfrm>
          </p:grpSpPr>
          <p:sp>
            <p:nvSpPr>
              <p:cNvPr id="777" name="Google Shape;777;p54"/>
              <p:cNvSpPr txBox="1"/>
              <p:nvPr/>
            </p:nvSpPr>
            <p:spPr>
              <a:xfrm>
                <a:off x="2525603" y="2702599"/>
                <a:ext cx="11661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2013</a:t>
                </a:r>
                <a:endParaRPr b="1" sz="1200">
                  <a:latin typeface="Merriweather"/>
                  <a:ea typeface="Merriweather"/>
                  <a:cs typeface="Merriweather"/>
                  <a:sym typeface="Merriweather"/>
                </a:endParaRPr>
              </a:p>
            </p:txBody>
          </p:sp>
          <p:grpSp>
            <p:nvGrpSpPr>
              <p:cNvPr id="778" name="Google Shape;778;p54"/>
              <p:cNvGrpSpPr/>
              <p:nvPr/>
            </p:nvGrpSpPr>
            <p:grpSpPr>
              <a:xfrm rot="10800000">
                <a:off x="2849073" y="3079467"/>
                <a:ext cx="92400" cy="411825"/>
                <a:chOff x="2070100" y="2563700"/>
                <a:chExt cx="92400" cy="411825"/>
              </a:xfrm>
            </p:grpSpPr>
            <p:cxnSp>
              <p:nvCxnSpPr>
                <p:cNvPr id="779" name="Google Shape;779;p5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780" name="Google Shape;780;p5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1" name="Google Shape;781;p54"/>
              <p:cNvSpPr txBox="1"/>
              <p:nvPr/>
            </p:nvSpPr>
            <p:spPr>
              <a:xfrm>
                <a:off x="2707500" y="3491299"/>
                <a:ext cx="1166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Snowden</a:t>
                </a:r>
                <a:endParaRPr sz="800">
                  <a:latin typeface="Merriweather"/>
                  <a:ea typeface="Merriweather"/>
                  <a:cs typeface="Merriweather"/>
                  <a:sym typeface="Merriweather"/>
                </a:endParaRPr>
              </a:p>
            </p:txBody>
          </p:sp>
        </p:grpSp>
      </p:grpSp>
      <p:grpSp>
        <p:nvGrpSpPr>
          <p:cNvPr id="782" name="Google Shape;782;p54"/>
          <p:cNvGrpSpPr/>
          <p:nvPr/>
        </p:nvGrpSpPr>
        <p:grpSpPr>
          <a:xfrm>
            <a:off x="5069421" y="2230209"/>
            <a:ext cx="1218112" cy="1363564"/>
            <a:chOff x="495991" y="2223099"/>
            <a:chExt cx="1689709" cy="1363564"/>
          </a:xfrm>
        </p:grpSpPr>
        <p:sp>
          <p:nvSpPr>
            <p:cNvPr id="783" name="Google Shape;783;p54"/>
            <p:cNvSpPr/>
            <p:nvPr/>
          </p:nvSpPr>
          <p:spPr>
            <a:xfrm>
              <a:off x="932600" y="3079474"/>
              <a:ext cx="12531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4" name="Google Shape;784;p54"/>
            <p:cNvGrpSpPr/>
            <p:nvPr/>
          </p:nvGrpSpPr>
          <p:grpSpPr>
            <a:xfrm>
              <a:off x="495991" y="2223099"/>
              <a:ext cx="1500434" cy="1363564"/>
              <a:chOff x="495991" y="2223099"/>
              <a:chExt cx="1500434" cy="1363564"/>
            </a:xfrm>
          </p:grpSpPr>
          <p:sp>
            <p:nvSpPr>
              <p:cNvPr id="785" name="Google Shape;785;p54"/>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2014</a:t>
                </a:r>
                <a:endParaRPr b="1" sz="1200">
                  <a:latin typeface="Merriweather"/>
                  <a:ea typeface="Merriweather"/>
                  <a:cs typeface="Merriweather"/>
                  <a:sym typeface="Merriweather"/>
                </a:endParaRPr>
              </a:p>
            </p:txBody>
          </p:sp>
          <p:grpSp>
            <p:nvGrpSpPr>
              <p:cNvPr id="786" name="Google Shape;786;p54"/>
              <p:cNvGrpSpPr/>
              <p:nvPr/>
            </p:nvGrpSpPr>
            <p:grpSpPr>
              <a:xfrm>
                <a:off x="881025" y="2800065"/>
                <a:ext cx="92400" cy="411825"/>
                <a:chOff x="845575" y="2563700"/>
                <a:chExt cx="92400" cy="411825"/>
              </a:xfrm>
            </p:grpSpPr>
            <p:cxnSp>
              <p:nvCxnSpPr>
                <p:cNvPr id="787" name="Google Shape;787;p5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788" name="Google Shape;788;p5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9" name="Google Shape;789;p54"/>
              <p:cNvSpPr txBox="1"/>
              <p:nvPr/>
            </p:nvSpPr>
            <p:spPr>
              <a:xfrm>
                <a:off x="823125" y="2223099"/>
                <a:ext cx="11733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Surveillance and increasing report from companies</a:t>
                </a:r>
                <a:endParaRPr sz="800">
                  <a:latin typeface="Merriweather"/>
                  <a:ea typeface="Merriweather"/>
                  <a:cs typeface="Merriweather"/>
                  <a:sym typeface="Merriweather"/>
                </a:endParaRPr>
              </a:p>
            </p:txBody>
          </p:sp>
        </p:grpSp>
      </p:grpSp>
      <p:grpSp>
        <p:nvGrpSpPr>
          <p:cNvPr id="790" name="Google Shape;790;p54"/>
          <p:cNvGrpSpPr/>
          <p:nvPr/>
        </p:nvGrpSpPr>
        <p:grpSpPr>
          <a:xfrm>
            <a:off x="5923578" y="2709727"/>
            <a:ext cx="1187052" cy="1732500"/>
            <a:chOff x="2525603" y="2702599"/>
            <a:chExt cx="1487347" cy="1732500"/>
          </a:xfrm>
        </p:grpSpPr>
        <p:sp>
          <p:nvSpPr>
            <p:cNvPr id="791" name="Google Shape;791;p54"/>
            <p:cNvSpPr/>
            <p:nvPr/>
          </p:nvSpPr>
          <p:spPr>
            <a:xfrm>
              <a:off x="2890950" y="3079474"/>
              <a:ext cx="11220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2" name="Google Shape;792;p54"/>
            <p:cNvGrpSpPr/>
            <p:nvPr/>
          </p:nvGrpSpPr>
          <p:grpSpPr>
            <a:xfrm>
              <a:off x="2525603" y="2702599"/>
              <a:ext cx="1347997" cy="1732500"/>
              <a:chOff x="2525603" y="2702599"/>
              <a:chExt cx="1347997" cy="1732500"/>
            </a:xfrm>
          </p:grpSpPr>
          <p:sp>
            <p:nvSpPr>
              <p:cNvPr id="793" name="Google Shape;793;p54"/>
              <p:cNvSpPr txBox="1"/>
              <p:nvPr/>
            </p:nvSpPr>
            <p:spPr>
              <a:xfrm>
                <a:off x="2525603" y="2702599"/>
                <a:ext cx="11661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2015</a:t>
                </a:r>
                <a:endParaRPr b="1" sz="1200">
                  <a:latin typeface="Merriweather"/>
                  <a:ea typeface="Merriweather"/>
                  <a:cs typeface="Merriweather"/>
                  <a:sym typeface="Merriweather"/>
                </a:endParaRPr>
              </a:p>
            </p:txBody>
          </p:sp>
          <p:grpSp>
            <p:nvGrpSpPr>
              <p:cNvPr id="794" name="Google Shape;794;p54"/>
              <p:cNvGrpSpPr/>
              <p:nvPr/>
            </p:nvGrpSpPr>
            <p:grpSpPr>
              <a:xfrm rot="10800000">
                <a:off x="2849073" y="3079467"/>
                <a:ext cx="92400" cy="411825"/>
                <a:chOff x="2070100" y="2563700"/>
                <a:chExt cx="92400" cy="411825"/>
              </a:xfrm>
            </p:grpSpPr>
            <p:cxnSp>
              <p:nvCxnSpPr>
                <p:cNvPr id="795" name="Google Shape;795;p5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796" name="Google Shape;796;p5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7" name="Google Shape;797;p54"/>
              <p:cNvSpPr txBox="1"/>
              <p:nvPr/>
            </p:nvSpPr>
            <p:spPr>
              <a:xfrm>
                <a:off x="2707500" y="3491299"/>
                <a:ext cx="1166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Big data, Internet of Things and data breaches</a:t>
                </a:r>
                <a:endParaRPr sz="800">
                  <a:latin typeface="Merriweather"/>
                  <a:ea typeface="Merriweather"/>
                  <a:cs typeface="Merriweather"/>
                  <a:sym typeface="Merriweather"/>
                </a:endParaRPr>
              </a:p>
            </p:txBody>
          </p:sp>
        </p:grpSp>
      </p:grpSp>
      <p:grpSp>
        <p:nvGrpSpPr>
          <p:cNvPr id="798" name="Google Shape;798;p54"/>
          <p:cNvGrpSpPr/>
          <p:nvPr/>
        </p:nvGrpSpPr>
        <p:grpSpPr>
          <a:xfrm>
            <a:off x="6745821" y="2230209"/>
            <a:ext cx="1218112" cy="1363564"/>
            <a:chOff x="495991" y="2223099"/>
            <a:chExt cx="1689709" cy="1363564"/>
          </a:xfrm>
        </p:grpSpPr>
        <p:sp>
          <p:nvSpPr>
            <p:cNvPr id="799" name="Google Shape;799;p54"/>
            <p:cNvSpPr/>
            <p:nvPr/>
          </p:nvSpPr>
          <p:spPr>
            <a:xfrm>
              <a:off x="932600" y="3079474"/>
              <a:ext cx="1253100" cy="133500"/>
            </a:xfrm>
            <a:prstGeom prst="rect">
              <a:avLst/>
            </a:prstGeom>
            <a:solidFill>
              <a:srgbClr val="4C9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0" name="Google Shape;800;p54"/>
            <p:cNvGrpSpPr/>
            <p:nvPr/>
          </p:nvGrpSpPr>
          <p:grpSpPr>
            <a:xfrm>
              <a:off x="495991" y="2223099"/>
              <a:ext cx="1500434" cy="1363564"/>
              <a:chOff x="495991" y="2223099"/>
              <a:chExt cx="1500434" cy="1363564"/>
            </a:xfrm>
          </p:grpSpPr>
          <p:sp>
            <p:nvSpPr>
              <p:cNvPr id="801" name="Google Shape;801;p54"/>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2016</a:t>
                </a:r>
                <a:endParaRPr b="1" sz="1200">
                  <a:latin typeface="Merriweather"/>
                  <a:ea typeface="Merriweather"/>
                  <a:cs typeface="Merriweather"/>
                  <a:sym typeface="Merriweather"/>
                </a:endParaRPr>
              </a:p>
            </p:txBody>
          </p:sp>
          <p:grpSp>
            <p:nvGrpSpPr>
              <p:cNvPr id="802" name="Google Shape;802;p54"/>
              <p:cNvGrpSpPr/>
              <p:nvPr/>
            </p:nvGrpSpPr>
            <p:grpSpPr>
              <a:xfrm>
                <a:off x="881025" y="2800065"/>
                <a:ext cx="92400" cy="411825"/>
                <a:chOff x="845575" y="2563700"/>
                <a:chExt cx="92400" cy="411825"/>
              </a:xfrm>
            </p:grpSpPr>
            <p:cxnSp>
              <p:nvCxnSpPr>
                <p:cNvPr id="803" name="Google Shape;803;p5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804" name="Google Shape;804;p5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5" name="Google Shape;805;p54"/>
              <p:cNvSpPr txBox="1"/>
              <p:nvPr/>
            </p:nvSpPr>
            <p:spPr>
              <a:xfrm>
                <a:off x="823125" y="2223099"/>
                <a:ext cx="11733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Free expression, misinformation and political elections</a:t>
                </a:r>
                <a:br>
                  <a:rPr lang="en" sz="800">
                    <a:latin typeface="Merriweather"/>
                    <a:ea typeface="Merriweather"/>
                    <a:cs typeface="Merriweather"/>
                    <a:sym typeface="Merriweather"/>
                  </a:rPr>
                </a:br>
                <a:br>
                  <a:rPr lang="en" sz="800">
                    <a:latin typeface="Merriweather"/>
                    <a:ea typeface="Merriweather"/>
                    <a:cs typeface="Merriweather"/>
                    <a:sym typeface="Merriweather"/>
                  </a:rPr>
                </a:br>
                <a:endParaRPr sz="800">
                  <a:latin typeface="Merriweather"/>
                  <a:ea typeface="Merriweather"/>
                  <a:cs typeface="Merriweather"/>
                  <a:sym typeface="Merriweather"/>
                </a:endParaRPr>
              </a:p>
            </p:txBody>
          </p:sp>
        </p:grpSp>
      </p:grpSp>
      <p:grpSp>
        <p:nvGrpSpPr>
          <p:cNvPr id="806" name="Google Shape;806;p54"/>
          <p:cNvGrpSpPr/>
          <p:nvPr/>
        </p:nvGrpSpPr>
        <p:grpSpPr>
          <a:xfrm>
            <a:off x="7599978" y="2709727"/>
            <a:ext cx="1187052" cy="1732498"/>
            <a:chOff x="2525603" y="2702599"/>
            <a:chExt cx="1487347" cy="1732498"/>
          </a:xfrm>
        </p:grpSpPr>
        <p:sp>
          <p:nvSpPr>
            <p:cNvPr id="807" name="Google Shape;807;p54"/>
            <p:cNvSpPr/>
            <p:nvPr/>
          </p:nvSpPr>
          <p:spPr>
            <a:xfrm>
              <a:off x="2890950" y="3079474"/>
              <a:ext cx="1122000" cy="133500"/>
            </a:xfrm>
            <a:prstGeom prst="rect">
              <a:avLst/>
            </a:prstGeom>
            <a:solidFill>
              <a:srgbClr val="4378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8" name="Google Shape;808;p54"/>
            <p:cNvGrpSpPr/>
            <p:nvPr/>
          </p:nvGrpSpPr>
          <p:grpSpPr>
            <a:xfrm>
              <a:off x="2525603" y="2702599"/>
              <a:ext cx="1487197" cy="1732498"/>
              <a:chOff x="2525603" y="2702599"/>
              <a:chExt cx="1487197" cy="1732498"/>
            </a:xfrm>
          </p:grpSpPr>
          <p:sp>
            <p:nvSpPr>
              <p:cNvPr id="809" name="Google Shape;809;p54"/>
              <p:cNvSpPr txBox="1"/>
              <p:nvPr/>
            </p:nvSpPr>
            <p:spPr>
              <a:xfrm>
                <a:off x="2525603" y="2702599"/>
                <a:ext cx="11661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Merriweather"/>
                    <a:ea typeface="Merriweather"/>
                    <a:cs typeface="Merriweather"/>
                    <a:sym typeface="Merriweather"/>
                  </a:rPr>
                  <a:t>2017</a:t>
                </a:r>
                <a:endParaRPr b="1" sz="1200">
                  <a:latin typeface="Merriweather"/>
                  <a:ea typeface="Merriweather"/>
                  <a:cs typeface="Merriweather"/>
                  <a:sym typeface="Merriweather"/>
                </a:endParaRPr>
              </a:p>
            </p:txBody>
          </p:sp>
          <p:grpSp>
            <p:nvGrpSpPr>
              <p:cNvPr id="810" name="Google Shape;810;p54"/>
              <p:cNvGrpSpPr/>
              <p:nvPr/>
            </p:nvGrpSpPr>
            <p:grpSpPr>
              <a:xfrm rot="10800000">
                <a:off x="2849073" y="3079467"/>
                <a:ext cx="92400" cy="411825"/>
                <a:chOff x="2070100" y="2563700"/>
                <a:chExt cx="92400" cy="411825"/>
              </a:xfrm>
            </p:grpSpPr>
            <p:cxnSp>
              <p:nvCxnSpPr>
                <p:cNvPr id="811" name="Google Shape;811;p5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812" name="Google Shape;812;p5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3" name="Google Shape;813;p54"/>
              <p:cNvSpPr txBox="1"/>
              <p:nvPr/>
            </p:nvSpPr>
            <p:spPr>
              <a:xfrm>
                <a:off x="2707500" y="3491297"/>
                <a:ext cx="13053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Merriweather"/>
                    <a:ea typeface="Merriweather"/>
                    <a:cs typeface="Merriweather"/>
                    <a:sym typeface="Merriweather"/>
                  </a:rPr>
                  <a:t>Misinformation and new HRs</a:t>
                </a:r>
                <a:endParaRPr sz="800">
                  <a:latin typeface="Merriweather"/>
                  <a:ea typeface="Merriweather"/>
                  <a:cs typeface="Merriweather"/>
                  <a:sym typeface="Merriweather"/>
                </a:endParaRPr>
              </a:p>
            </p:txBody>
          </p:sp>
        </p:gr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7" name="Shape 817"/>
        <p:cNvGrpSpPr/>
        <p:nvPr/>
      </p:nvGrpSpPr>
      <p:grpSpPr>
        <a:xfrm>
          <a:off x="0" y="0"/>
          <a:ext cx="0" cy="0"/>
          <a:chOff x="0" y="0"/>
          <a:chExt cx="0" cy="0"/>
        </a:xfrm>
      </p:grpSpPr>
      <p:sp>
        <p:nvSpPr>
          <p:cNvPr id="818" name="Google Shape;818;p55"/>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19" name="Google Shape;819;p55"/>
          <p:cNvSpPr txBox="1"/>
          <p:nvPr>
            <p:ph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10+ years of development</a:t>
            </a:r>
            <a:endParaRPr sz="1100">
              <a:solidFill>
                <a:srgbClr val="FFFFFF"/>
              </a:solidFill>
              <a:latin typeface="Merriweather Sans"/>
              <a:ea typeface="Merriweather Sans"/>
              <a:cs typeface="Merriweather Sans"/>
              <a:sym typeface="Merriweather Sans"/>
            </a:endParaRPr>
          </a:p>
        </p:txBody>
      </p:sp>
      <p:sp>
        <p:nvSpPr>
          <p:cNvPr id="820" name="Google Shape;820;p55"/>
          <p:cNvSpPr txBox="1"/>
          <p:nvPr/>
        </p:nvSpPr>
        <p:spPr>
          <a:xfrm>
            <a:off x="273275" y="1714525"/>
            <a:ext cx="51435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 Data protection</a:t>
            </a:r>
            <a:br>
              <a:rPr lang="en">
                <a:latin typeface="Merriweather"/>
                <a:ea typeface="Merriweather"/>
                <a:cs typeface="Merriweather"/>
                <a:sym typeface="Merriweather"/>
              </a:rPr>
            </a:br>
            <a:br>
              <a:rPr lang="en">
                <a:latin typeface="Merriweather"/>
                <a:ea typeface="Merriweather"/>
                <a:cs typeface="Merriweather"/>
                <a:sym typeface="Merriweather"/>
              </a:rPr>
            </a:br>
            <a:r>
              <a:rPr lang="en">
                <a:latin typeface="Merriweather"/>
                <a:ea typeface="Merriweather"/>
                <a:cs typeface="Merriweather"/>
                <a:sym typeface="Merriweather"/>
              </a:rPr>
              <a:t>· Government requests for user data</a:t>
            </a:r>
            <a:br>
              <a:rPr lang="en">
                <a:latin typeface="Merriweather"/>
                <a:ea typeface="Merriweather"/>
                <a:cs typeface="Merriweather"/>
                <a:sym typeface="Merriweather"/>
              </a:rPr>
            </a:br>
            <a:br>
              <a:rPr lang="en">
                <a:latin typeface="Merriweather"/>
                <a:ea typeface="Merriweather"/>
                <a:cs typeface="Merriweather"/>
                <a:sym typeface="Merriweather"/>
              </a:rPr>
            </a:br>
            <a:r>
              <a:rPr lang="en">
                <a:latin typeface="Merriweather"/>
                <a:ea typeface="Merriweather"/>
                <a:cs typeface="Merriweather"/>
                <a:sym typeface="Merriweather"/>
              </a:rPr>
              <a:t>· Freedom of expression online</a:t>
            </a:r>
            <a:br>
              <a:rPr lang="en">
                <a:latin typeface="Merriweather"/>
                <a:ea typeface="Merriweather"/>
                <a:cs typeface="Merriweather"/>
                <a:sym typeface="Merriweather"/>
              </a:rPr>
            </a:br>
            <a:br>
              <a:rPr lang="en">
                <a:latin typeface="Merriweather"/>
                <a:ea typeface="Merriweather"/>
                <a:cs typeface="Merriweather"/>
                <a:sym typeface="Merriweather"/>
              </a:rPr>
            </a:br>
            <a:r>
              <a:rPr lang="en">
                <a:latin typeface="Merriweather"/>
                <a:ea typeface="Merriweather"/>
                <a:cs typeface="Merriweather"/>
                <a:sym typeface="Merriweather"/>
              </a:rPr>
              <a:t>· Government requests for content removals</a:t>
            </a:r>
            <a:br>
              <a:rPr lang="en">
                <a:latin typeface="Merriweather"/>
                <a:ea typeface="Merriweather"/>
                <a:cs typeface="Merriweather"/>
                <a:sym typeface="Merriweather"/>
              </a:rPr>
            </a:br>
            <a:br>
              <a:rPr lang="en">
                <a:latin typeface="Merriweather"/>
                <a:ea typeface="Merriweather"/>
                <a:cs typeface="Merriweather"/>
                <a:sym typeface="Merriweather"/>
              </a:rPr>
            </a:br>
            <a:r>
              <a:rPr lang="en">
                <a:latin typeface="Merriweather"/>
                <a:ea typeface="Merriweather"/>
                <a:cs typeface="Merriweather"/>
                <a:sym typeface="Merriweather"/>
              </a:rPr>
              <a:t>· Corporate assistance in surveillance</a:t>
            </a:r>
            <a:br>
              <a:rPr lang="en">
                <a:latin typeface="Merriweather"/>
                <a:ea typeface="Merriweather"/>
                <a:cs typeface="Merriweather"/>
                <a:sym typeface="Merriweather"/>
              </a:rPr>
            </a:br>
            <a:br>
              <a:rPr lang="en">
                <a:latin typeface="Merriweather"/>
                <a:ea typeface="Merriweather"/>
                <a:cs typeface="Merriweather"/>
                <a:sym typeface="Merriweather"/>
              </a:rPr>
            </a:br>
            <a:r>
              <a:rPr lang="en">
                <a:latin typeface="Merriweather"/>
                <a:ea typeface="Merriweather"/>
                <a:cs typeface="Merriweather"/>
                <a:sym typeface="Merriweather"/>
              </a:rPr>
              <a:t>· Discrimination</a:t>
            </a:r>
            <a:br>
              <a:rPr lang="en">
                <a:latin typeface="Merriweather"/>
                <a:ea typeface="Merriweather"/>
                <a:cs typeface="Merriweather"/>
                <a:sym typeface="Merriweather"/>
              </a:rPr>
            </a:br>
            <a:br>
              <a:rPr lang="en">
                <a:latin typeface="Merriweather"/>
                <a:ea typeface="Merriweather"/>
                <a:cs typeface="Merriweather"/>
                <a:sym typeface="Merriweather"/>
              </a:rPr>
            </a:br>
            <a:r>
              <a:rPr lang="en">
                <a:latin typeface="Merriweather"/>
                <a:ea typeface="Merriweather"/>
                <a:cs typeface="Merriweather"/>
                <a:sym typeface="Merriweather"/>
              </a:rPr>
              <a:t>· Propaganda-misinformation (“fake news”)</a:t>
            </a:r>
            <a:br>
              <a:rPr lang="en">
                <a:latin typeface="Merriweather"/>
                <a:ea typeface="Merriweather"/>
                <a:cs typeface="Merriweather"/>
                <a:sym typeface="Merriweather"/>
              </a:rPr>
            </a:br>
            <a:br>
              <a:rPr lang="en">
                <a:latin typeface="Merriweather"/>
                <a:ea typeface="Merriweather"/>
                <a:cs typeface="Merriweather"/>
                <a:sym typeface="Merriweather"/>
              </a:rPr>
            </a:br>
            <a:endParaRPr>
              <a:latin typeface="Merriweather"/>
              <a:ea typeface="Merriweather"/>
              <a:cs typeface="Merriweather"/>
              <a:sym typeface="Merriweather"/>
            </a:endParaRPr>
          </a:p>
        </p:txBody>
      </p:sp>
      <p:sp>
        <p:nvSpPr>
          <p:cNvPr id="821" name="Google Shape;821;p55"/>
          <p:cNvSpPr txBox="1"/>
          <p:nvPr/>
        </p:nvSpPr>
        <p:spPr>
          <a:xfrm>
            <a:off x="4970250" y="1777000"/>
            <a:ext cx="51435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erriweather"/>
                <a:ea typeface="Merriweather"/>
                <a:cs typeface="Merriweather"/>
                <a:sym typeface="Merriweather"/>
              </a:rPr>
              <a:t>· Filtering and blocking</a:t>
            </a:r>
            <a:br>
              <a:rPr lang="en">
                <a:latin typeface="Merriweather"/>
                <a:ea typeface="Merriweather"/>
                <a:cs typeface="Merriweather"/>
                <a:sym typeface="Merriweather"/>
              </a:rPr>
            </a:br>
            <a:br>
              <a:rPr lang="en">
                <a:latin typeface="Merriweather"/>
                <a:ea typeface="Merriweather"/>
                <a:cs typeface="Merriweather"/>
                <a:sym typeface="Merriweather"/>
              </a:rPr>
            </a:br>
            <a:r>
              <a:rPr lang="en">
                <a:latin typeface="Merriweather"/>
                <a:ea typeface="Merriweather"/>
                <a:cs typeface="Merriweather"/>
                <a:sym typeface="Merriweather"/>
              </a:rPr>
              <a:t>· Internet shutdowns</a:t>
            </a:r>
            <a:br>
              <a:rPr lang="en">
                <a:latin typeface="Merriweather"/>
                <a:ea typeface="Merriweather"/>
                <a:cs typeface="Merriweather"/>
                <a:sym typeface="Merriweather"/>
              </a:rPr>
            </a:br>
            <a:br>
              <a:rPr lang="en">
                <a:latin typeface="Merriweather"/>
                <a:ea typeface="Merriweather"/>
                <a:cs typeface="Merriweather"/>
                <a:sym typeface="Merriweather"/>
              </a:rPr>
            </a:br>
            <a:r>
              <a:rPr lang="en">
                <a:latin typeface="Merriweather"/>
                <a:ea typeface="Merriweather"/>
                <a:cs typeface="Merriweather"/>
                <a:sym typeface="Merriweather"/>
              </a:rPr>
              <a:t>· Intermediary liability</a:t>
            </a:r>
            <a:br>
              <a:rPr lang="en">
                <a:latin typeface="Merriweather"/>
                <a:ea typeface="Merriweather"/>
                <a:cs typeface="Merriweather"/>
                <a:sym typeface="Merriweather"/>
              </a:rPr>
            </a:br>
            <a:br>
              <a:rPr lang="en">
                <a:latin typeface="Merriweather"/>
                <a:ea typeface="Merriweather"/>
                <a:cs typeface="Merriweather"/>
                <a:sym typeface="Merriweather"/>
              </a:rPr>
            </a:br>
            <a:r>
              <a:rPr lang="en">
                <a:latin typeface="Merriweather"/>
                <a:ea typeface="Merriweather"/>
                <a:cs typeface="Merriweather"/>
                <a:sym typeface="Merriweather"/>
              </a:rPr>
              <a:t>· Informed consent and big data</a:t>
            </a:r>
            <a:br>
              <a:rPr lang="en">
                <a:latin typeface="Merriweather"/>
                <a:ea typeface="Merriweather"/>
                <a:cs typeface="Merriweather"/>
                <a:sym typeface="Merriweather"/>
              </a:rPr>
            </a:br>
            <a:br>
              <a:rPr lang="en">
                <a:latin typeface="Merriweather"/>
                <a:ea typeface="Merriweather"/>
                <a:cs typeface="Merriweather"/>
                <a:sym typeface="Merriweather"/>
              </a:rPr>
            </a:br>
            <a:r>
              <a:rPr lang="en">
                <a:latin typeface="Merriweather"/>
                <a:ea typeface="Merriweather"/>
                <a:cs typeface="Merriweather"/>
                <a:sym typeface="Merriweather"/>
              </a:rPr>
              <a:t>· Gig economy and automation</a:t>
            </a:r>
            <a:endParaRPr>
              <a:latin typeface="Merriweather"/>
              <a:ea typeface="Merriweather"/>
              <a:cs typeface="Merriweather"/>
              <a:sym typeface="Merriweathe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5" name="Shape 825"/>
        <p:cNvGrpSpPr/>
        <p:nvPr/>
      </p:nvGrpSpPr>
      <p:grpSpPr>
        <a:xfrm>
          <a:off x="0" y="0"/>
          <a:ext cx="0" cy="0"/>
          <a:chOff x="0" y="0"/>
          <a:chExt cx="0" cy="0"/>
        </a:xfrm>
      </p:grpSpPr>
      <p:sp>
        <p:nvSpPr>
          <p:cNvPr id="826" name="Google Shape;826;p56"/>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27" name="Google Shape;827;p56"/>
          <p:cNvSpPr txBox="1"/>
          <p:nvPr>
            <p:ph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10+ years of development</a:t>
            </a:r>
            <a:endParaRPr sz="1100">
              <a:solidFill>
                <a:srgbClr val="FFFFFF"/>
              </a:solidFill>
              <a:latin typeface="Merriweather Sans"/>
              <a:ea typeface="Merriweather Sans"/>
              <a:cs typeface="Merriweather Sans"/>
              <a:sym typeface="Merriweather Sans"/>
            </a:endParaRPr>
          </a:p>
        </p:txBody>
      </p:sp>
      <p:sp>
        <p:nvSpPr>
          <p:cNvPr id="828" name="Google Shape;828;p56"/>
          <p:cNvSpPr txBox="1"/>
          <p:nvPr/>
        </p:nvSpPr>
        <p:spPr>
          <a:xfrm>
            <a:off x="273275" y="1714525"/>
            <a:ext cx="51435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Merriweather"/>
                <a:ea typeface="Merriweather"/>
                <a:cs typeface="Merriweather"/>
                <a:sym typeface="Merriweather"/>
              </a:rPr>
              <a:t>Of the issues outlined, </a:t>
            </a:r>
            <a:r>
              <a:rPr lang="en" sz="2000">
                <a:solidFill>
                  <a:srgbClr val="4C97D0"/>
                </a:solidFill>
                <a:latin typeface="Merriweather"/>
                <a:ea typeface="Merriweather"/>
                <a:cs typeface="Merriweather"/>
                <a:sym typeface="Merriweather"/>
              </a:rPr>
              <a:t>which do you think is most relevant in your national context?</a:t>
            </a:r>
            <a:br>
              <a:rPr lang="en" sz="2000">
                <a:solidFill>
                  <a:srgbClr val="4C97D0"/>
                </a:solidFill>
                <a:latin typeface="Merriweather"/>
                <a:ea typeface="Merriweather"/>
                <a:cs typeface="Merriweather"/>
                <a:sym typeface="Merriweather"/>
              </a:rPr>
            </a:br>
            <a:br>
              <a:rPr lang="en" sz="2000">
                <a:latin typeface="Merriweather"/>
                <a:ea typeface="Merriweather"/>
                <a:cs typeface="Merriweather"/>
                <a:sym typeface="Merriweather"/>
              </a:rPr>
            </a:br>
            <a:r>
              <a:rPr lang="en" sz="2000">
                <a:latin typeface="Merriweather"/>
                <a:ea typeface="Merriweather"/>
                <a:cs typeface="Merriweather"/>
                <a:sym typeface="Merriweather"/>
              </a:rPr>
              <a:t>Are there any business and human rights </a:t>
            </a:r>
            <a:r>
              <a:rPr lang="en" sz="2000">
                <a:solidFill>
                  <a:srgbClr val="4C97D0"/>
                </a:solidFill>
                <a:latin typeface="Merriweather"/>
                <a:ea typeface="Merriweather"/>
                <a:cs typeface="Merriweather"/>
                <a:sym typeface="Merriweather"/>
              </a:rPr>
              <a:t>issues that are not mentioned </a:t>
            </a:r>
            <a:r>
              <a:rPr lang="en" sz="2000">
                <a:latin typeface="Merriweather"/>
                <a:ea typeface="Merriweather"/>
                <a:cs typeface="Merriweather"/>
                <a:sym typeface="Merriweather"/>
              </a:rPr>
              <a:t>that you would add as priorities for your national context?</a:t>
            </a:r>
            <a:endParaRPr sz="2000">
              <a:latin typeface="Merriweather"/>
              <a:ea typeface="Merriweather"/>
              <a:cs typeface="Merriweather"/>
              <a:sym typeface="Merriweather"/>
            </a:endParaRPr>
          </a:p>
        </p:txBody>
      </p:sp>
      <p:grpSp>
        <p:nvGrpSpPr>
          <p:cNvPr id="829" name="Google Shape;829;p56"/>
          <p:cNvGrpSpPr/>
          <p:nvPr/>
        </p:nvGrpSpPr>
        <p:grpSpPr>
          <a:xfrm>
            <a:off x="7045516" y="2876062"/>
            <a:ext cx="1277072" cy="1696022"/>
            <a:chOff x="584925" y="922575"/>
            <a:chExt cx="415200" cy="502525"/>
          </a:xfrm>
        </p:grpSpPr>
        <p:sp>
          <p:nvSpPr>
            <p:cNvPr id="830" name="Google Shape;830;p56"/>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56"/>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56"/>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sp>
        <p:nvSpPr>
          <p:cNvPr id="837" name="Google Shape;837;p5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dk1"/>
              </a:buClr>
              <a:buSzPts val="4500"/>
              <a:buFont typeface="Calibri"/>
              <a:buNone/>
            </a:pPr>
            <a:r>
              <a:t/>
            </a:r>
            <a:endParaRPr b="0" i="0" sz="4500" u="none" cap="none" strike="noStrike">
              <a:solidFill>
                <a:schemeClr val="dk1"/>
              </a:solidFill>
              <a:latin typeface="Calibri"/>
              <a:ea typeface="Calibri"/>
              <a:cs typeface="Calibri"/>
              <a:sym typeface="Calibri"/>
            </a:endParaRPr>
          </a:p>
        </p:txBody>
      </p:sp>
      <p:sp>
        <p:nvSpPr>
          <p:cNvPr id="838" name="Google Shape;838;p57"/>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39" name="Google Shape;839;p57"/>
          <p:cNvSpPr/>
          <p:nvPr/>
        </p:nvSpPr>
        <p:spPr>
          <a:xfrm>
            <a:off x="0" y="0"/>
            <a:ext cx="9144000" cy="5143500"/>
          </a:xfrm>
          <a:prstGeom prst="rect">
            <a:avLst/>
          </a:prstGeom>
          <a:solidFill>
            <a:srgbClr val="4C97D0"/>
          </a:solidFill>
          <a:ln cap="flat" cmpd="sng" w="12700">
            <a:solidFill>
              <a:srgbClr val="4378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
        <p:nvSpPr>
          <p:cNvPr id="840" name="Google Shape;840;p57"/>
          <p:cNvSpPr txBox="1"/>
          <p:nvPr/>
        </p:nvSpPr>
        <p:spPr>
          <a:xfrm>
            <a:off x="1336127" y="2017752"/>
            <a:ext cx="6471600" cy="1107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lang="en" sz="5300">
                <a:solidFill>
                  <a:schemeClr val="lt1"/>
                </a:solidFill>
              </a:rPr>
              <a:t>Thank you!</a:t>
            </a:r>
            <a:endParaRPr b="1" i="0" sz="1500" u="none" cap="none" strike="noStrike">
              <a:solidFill>
                <a:schemeClr val="lt1"/>
              </a:solidFill>
              <a:latin typeface="Arial"/>
              <a:ea typeface="Arial"/>
              <a:cs typeface="Arial"/>
              <a:sym typeface="Arial"/>
            </a:endParaRPr>
          </a:p>
        </p:txBody>
      </p:sp>
      <p:sp>
        <p:nvSpPr>
          <p:cNvPr id="841" name="Google Shape;841;p57"/>
          <p:cNvSpPr txBox="1"/>
          <p:nvPr/>
        </p:nvSpPr>
        <p:spPr>
          <a:xfrm>
            <a:off x="4375575" y="4777975"/>
            <a:ext cx="51435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5F5F5"/>
                </a:solidFill>
              </a:rPr>
              <a:t>Designed by Kendall Lake and New America’s Open Technology Institute (2018)</a:t>
            </a:r>
            <a:endParaRPr sz="1000">
              <a:solidFill>
                <a:srgbClr val="F5F5F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1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SzPts val="4500"/>
              <a:buNone/>
            </a:pPr>
            <a:r>
              <a:t/>
            </a:r>
            <a:endParaRPr/>
          </a:p>
        </p:txBody>
      </p:sp>
      <p:sp>
        <p:nvSpPr>
          <p:cNvPr id="173" name="Google Shape;173;p18"/>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800"/>
              </a:spcBef>
              <a:spcAft>
                <a:spcPts val="0"/>
              </a:spcAft>
              <a:buSzPts val="1800"/>
              <a:buNone/>
            </a:pPr>
            <a:r>
              <a:t/>
            </a:r>
            <a:endParaRPr/>
          </a:p>
        </p:txBody>
      </p:sp>
      <p:pic>
        <p:nvPicPr>
          <p:cNvPr id="174" name="Google Shape;174;p18"/>
          <p:cNvPicPr preferRelativeResize="0"/>
          <p:nvPr/>
        </p:nvPicPr>
        <p:blipFill rotWithShape="1">
          <a:blip r:embed="rId3">
            <a:alphaModFix/>
          </a:blip>
          <a:srcRect b="1531" l="0" r="0" t="1531"/>
          <a:stretch/>
        </p:blipFill>
        <p:spPr>
          <a:xfrm>
            <a:off x="-5" y="0"/>
            <a:ext cx="9184950" cy="5938873"/>
          </a:xfrm>
          <a:prstGeom prst="rect">
            <a:avLst/>
          </a:prstGeom>
          <a:noFill/>
          <a:ln>
            <a:noFill/>
          </a:ln>
        </p:spPr>
      </p:pic>
      <p:sp>
        <p:nvSpPr>
          <p:cNvPr id="175" name="Google Shape;175;p18"/>
          <p:cNvSpPr/>
          <p:nvPr/>
        </p:nvSpPr>
        <p:spPr>
          <a:xfrm>
            <a:off x="0" y="-609625"/>
            <a:ext cx="9144000" cy="58251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18"/>
          <p:cNvSpPr txBox="1"/>
          <p:nvPr/>
        </p:nvSpPr>
        <p:spPr>
          <a:xfrm>
            <a:off x="345100" y="167400"/>
            <a:ext cx="8339700" cy="200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 sz="3000">
                <a:solidFill>
                  <a:srgbClr val="FFFFFF"/>
                </a:solidFill>
                <a:latin typeface="Merriweather Sans ExtraBold"/>
                <a:ea typeface="Merriweather Sans ExtraBold"/>
                <a:cs typeface="Merriweather Sans ExtraBold"/>
                <a:sym typeface="Merriweather Sans ExtraBold"/>
              </a:rPr>
              <a:t>1. States and businesses have the same duties and responsibilities with regard to human rights.</a:t>
            </a:r>
            <a:endParaRPr b="0" i="0" sz="3000" u="none" cap="none" strike="noStrike">
              <a:solidFill>
                <a:srgbClr val="FFFFFF"/>
              </a:solidFill>
              <a:latin typeface="Merriweather Sans ExtraBold"/>
              <a:ea typeface="Merriweather Sans ExtraBold"/>
              <a:cs typeface="Merriweather Sans ExtraBold"/>
              <a:sym typeface="Merriweather Sans ExtraBold"/>
            </a:endParaRPr>
          </a:p>
          <a:p>
            <a:pPr indent="0" lvl="0" marL="0" marR="0" rtl="0" algn="l">
              <a:lnSpc>
                <a:spcPct val="150000"/>
              </a:lnSpc>
              <a:spcBef>
                <a:spcPts val="0"/>
              </a:spcBef>
              <a:spcAft>
                <a:spcPts val="0"/>
              </a:spcAft>
              <a:buClr>
                <a:srgbClr val="000000"/>
              </a:buClr>
              <a:buSzPts val="1800"/>
              <a:buFont typeface="Arial"/>
              <a:buNone/>
            </a:pPr>
            <a:r>
              <a:t/>
            </a:r>
            <a:endParaRPr sz="1800">
              <a:solidFill>
                <a:srgbClr val="FFFFFF"/>
              </a:solidFill>
              <a:latin typeface="Merriweather"/>
              <a:ea typeface="Merriweather"/>
              <a:cs typeface="Merriweather"/>
              <a:sym typeface="Merriweather"/>
            </a:endParaRPr>
          </a:p>
          <a:p>
            <a:pPr indent="0" lvl="0" marL="0" marR="0" rtl="0" algn="l">
              <a:lnSpc>
                <a:spcPct val="150000"/>
              </a:lnSpc>
              <a:spcBef>
                <a:spcPts val="0"/>
              </a:spcBef>
              <a:spcAft>
                <a:spcPts val="0"/>
              </a:spcAft>
              <a:buClr>
                <a:srgbClr val="000000"/>
              </a:buClr>
              <a:buSzPts val="1800"/>
              <a:buFont typeface="Arial"/>
              <a:buNone/>
            </a:pPr>
            <a:r>
              <a:t/>
            </a:r>
            <a:endParaRPr b="1" sz="1800">
              <a:solidFill>
                <a:srgbClr val="4C97D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800"/>
              <a:buFont typeface="Arial"/>
              <a:buNone/>
            </a:pPr>
            <a:r>
              <a:rPr b="1" lang="en" sz="2200">
                <a:solidFill>
                  <a:srgbClr val="4C97D0"/>
                </a:solidFill>
                <a:latin typeface="Merriweather"/>
                <a:ea typeface="Merriweather"/>
                <a:cs typeface="Merriweather"/>
                <a:sym typeface="Merriweather"/>
              </a:rPr>
              <a:t>False</a:t>
            </a:r>
            <a:br>
              <a:rPr lang="en" sz="2200">
                <a:solidFill>
                  <a:srgbClr val="FFFFFF"/>
                </a:solidFill>
                <a:latin typeface="Merriweather"/>
                <a:ea typeface="Merriweather"/>
                <a:cs typeface="Merriweather"/>
                <a:sym typeface="Merriweather"/>
              </a:rPr>
            </a:br>
            <a:r>
              <a:rPr lang="en" sz="2200">
                <a:solidFill>
                  <a:srgbClr val="FFFFFF"/>
                </a:solidFill>
                <a:latin typeface="Merriweather"/>
                <a:ea typeface="Merriweather"/>
                <a:cs typeface="Merriweather"/>
                <a:sym typeface="Merriweather"/>
              </a:rPr>
              <a:t>Under the </a:t>
            </a:r>
            <a:r>
              <a:rPr lang="en" sz="2200">
                <a:solidFill>
                  <a:schemeClr val="lt1"/>
                </a:solidFill>
                <a:latin typeface="Merriweather"/>
                <a:ea typeface="Merriweather"/>
                <a:cs typeface="Merriweather"/>
                <a:sym typeface="Merriweather"/>
              </a:rPr>
              <a:t>UN Guiding Principles </a:t>
            </a:r>
            <a:r>
              <a:rPr lang="en" sz="2200">
                <a:solidFill>
                  <a:srgbClr val="FFFFFF"/>
                </a:solidFill>
                <a:latin typeface="Merriweather"/>
                <a:ea typeface="Merriweather"/>
                <a:cs typeface="Merriweather"/>
                <a:sym typeface="Merriweather"/>
              </a:rPr>
              <a:t>states have a duty to protect and businesses have a responsibility to respect human rights.</a:t>
            </a:r>
            <a:r>
              <a:rPr lang="en" sz="1800">
                <a:solidFill>
                  <a:srgbClr val="FFFFFF"/>
                </a:solidFill>
                <a:latin typeface="Merriweather"/>
                <a:ea typeface="Merriweather"/>
                <a:cs typeface="Merriweather"/>
                <a:sym typeface="Merriweather"/>
              </a:rPr>
              <a:t> </a:t>
            </a:r>
            <a:endParaRPr b="0" i="0" sz="1800" u="none" cap="none" strike="noStrike">
              <a:solidFill>
                <a:srgbClr val="FFFFFF"/>
              </a:solidFill>
              <a:latin typeface="Merriweather"/>
              <a:ea typeface="Merriweather"/>
              <a:cs typeface="Merriweather"/>
              <a:sym typeface="Merriweather"/>
            </a:endParaRPr>
          </a:p>
        </p:txBody>
      </p:sp>
      <p:cxnSp>
        <p:nvCxnSpPr>
          <p:cNvPr id="177" name="Google Shape;177;p18"/>
          <p:cNvCxnSpPr/>
          <p:nvPr/>
        </p:nvCxnSpPr>
        <p:spPr>
          <a:xfrm>
            <a:off x="408055" y="2024150"/>
            <a:ext cx="5324400" cy="0"/>
          </a:xfrm>
          <a:prstGeom prst="straightConnector1">
            <a:avLst/>
          </a:prstGeom>
          <a:noFill/>
          <a:ln cap="flat" cmpd="sng" w="9525">
            <a:solidFill>
              <a:srgbClr val="999999"/>
            </a:solidFill>
            <a:prstDash val="solid"/>
            <a:round/>
            <a:headEnd len="sm" w="sm" type="none"/>
            <a:tailEnd len="sm" w="sm" type="none"/>
          </a:ln>
        </p:spPr>
      </p:cxnSp>
      <p:sp>
        <p:nvSpPr>
          <p:cNvPr id="178" name="Google Shape;178;p18"/>
          <p:cNvSpPr txBox="1"/>
          <p:nvPr/>
        </p:nvSpPr>
        <p:spPr>
          <a:xfrm>
            <a:off x="6799250" y="44697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Joshua Earle</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1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SzPts val="4500"/>
              <a:buNone/>
            </a:pPr>
            <a:r>
              <a:t/>
            </a:r>
            <a:endParaRPr/>
          </a:p>
        </p:txBody>
      </p:sp>
      <p:sp>
        <p:nvSpPr>
          <p:cNvPr id="184" name="Google Shape;184;p19"/>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800"/>
              </a:spcBef>
              <a:spcAft>
                <a:spcPts val="0"/>
              </a:spcAft>
              <a:buSzPts val="1800"/>
              <a:buNone/>
            </a:pPr>
            <a:r>
              <a:t/>
            </a:r>
            <a:endParaRPr/>
          </a:p>
        </p:txBody>
      </p:sp>
      <p:pic>
        <p:nvPicPr>
          <p:cNvPr id="185" name="Google Shape;185;p19"/>
          <p:cNvPicPr preferRelativeResize="0"/>
          <p:nvPr/>
        </p:nvPicPr>
        <p:blipFill rotWithShape="1">
          <a:blip r:embed="rId3">
            <a:alphaModFix/>
          </a:blip>
          <a:srcRect b="1531" l="0" r="0" t="1531"/>
          <a:stretch/>
        </p:blipFill>
        <p:spPr>
          <a:xfrm>
            <a:off x="-5" y="0"/>
            <a:ext cx="9184950" cy="5938876"/>
          </a:xfrm>
          <a:prstGeom prst="rect">
            <a:avLst/>
          </a:prstGeom>
          <a:noFill/>
          <a:ln>
            <a:noFill/>
          </a:ln>
        </p:spPr>
      </p:pic>
      <p:sp>
        <p:nvSpPr>
          <p:cNvPr id="186" name="Google Shape;186;p19"/>
          <p:cNvSpPr/>
          <p:nvPr/>
        </p:nvSpPr>
        <p:spPr>
          <a:xfrm>
            <a:off x="0" y="-609625"/>
            <a:ext cx="9144000" cy="58251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9"/>
          <p:cNvSpPr txBox="1"/>
          <p:nvPr/>
        </p:nvSpPr>
        <p:spPr>
          <a:xfrm>
            <a:off x="230050" y="247225"/>
            <a:ext cx="8701200" cy="200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 sz="3000">
                <a:solidFill>
                  <a:srgbClr val="FFFFFF"/>
                </a:solidFill>
                <a:latin typeface="Merriweather Sans ExtraBold"/>
                <a:ea typeface="Merriweather Sans ExtraBold"/>
                <a:cs typeface="Merriweather Sans ExtraBold"/>
                <a:sym typeface="Merriweather Sans ExtraBold"/>
              </a:rPr>
              <a:t>2. The UN Guiding Principles don't require states to regulate the extraterritorial activities of businesses that are domiciled in their territory and/or jurisdiction</a:t>
            </a:r>
            <a:endParaRPr b="1" sz="2200">
              <a:solidFill>
                <a:srgbClr val="4C97D0"/>
              </a:solidFill>
              <a:latin typeface="Merriweather"/>
              <a:ea typeface="Merriweather"/>
              <a:cs typeface="Merriweather"/>
              <a:sym typeface="Merriweather"/>
            </a:endParaRPr>
          </a:p>
          <a:p>
            <a:pPr indent="0" lvl="0" marL="0" marR="0" rtl="0" algn="l">
              <a:lnSpc>
                <a:spcPct val="150000"/>
              </a:lnSpc>
              <a:spcBef>
                <a:spcPts val="0"/>
              </a:spcBef>
              <a:spcAft>
                <a:spcPts val="0"/>
              </a:spcAft>
              <a:buNone/>
            </a:pPr>
            <a:r>
              <a:t/>
            </a:r>
            <a:endParaRPr b="1" sz="2200">
              <a:solidFill>
                <a:srgbClr val="4C97D0"/>
              </a:solidFill>
              <a:latin typeface="Merriweather"/>
              <a:ea typeface="Merriweather"/>
              <a:cs typeface="Merriweather"/>
              <a:sym typeface="Merriweather"/>
            </a:endParaRPr>
          </a:p>
          <a:p>
            <a:pPr indent="0" lvl="0" marL="0" marR="0" rtl="0" algn="l">
              <a:lnSpc>
                <a:spcPct val="100000"/>
              </a:lnSpc>
              <a:spcBef>
                <a:spcPts val="0"/>
              </a:spcBef>
              <a:spcAft>
                <a:spcPts val="0"/>
              </a:spcAft>
              <a:buNone/>
            </a:pPr>
            <a:r>
              <a:t/>
            </a:r>
            <a:endParaRPr b="0" i="0" sz="2200" u="none" cap="none" strike="noStrike">
              <a:solidFill>
                <a:schemeClr val="lt1"/>
              </a:solidFill>
              <a:latin typeface="Merriweather"/>
              <a:ea typeface="Merriweather"/>
              <a:cs typeface="Merriweather"/>
              <a:sym typeface="Merriweather"/>
            </a:endParaRPr>
          </a:p>
        </p:txBody>
      </p:sp>
      <p:cxnSp>
        <p:nvCxnSpPr>
          <p:cNvPr id="188" name="Google Shape;188;p19"/>
          <p:cNvCxnSpPr/>
          <p:nvPr/>
        </p:nvCxnSpPr>
        <p:spPr>
          <a:xfrm>
            <a:off x="339405" y="2202775"/>
            <a:ext cx="5324400" cy="0"/>
          </a:xfrm>
          <a:prstGeom prst="straightConnector1">
            <a:avLst/>
          </a:prstGeom>
          <a:noFill/>
          <a:ln cap="flat" cmpd="sng" w="9525">
            <a:solidFill>
              <a:srgbClr val="999999"/>
            </a:solidFill>
            <a:prstDash val="solid"/>
            <a:round/>
            <a:headEnd len="sm" w="sm" type="none"/>
            <a:tailEnd len="sm" w="sm" type="none"/>
          </a:ln>
        </p:spPr>
      </p:cxnSp>
      <p:sp>
        <p:nvSpPr>
          <p:cNvPr id="189" name="Google Shape;189;p19"/>
          <p:cNvSpPr txBox="1"/>
          <p:nvPr/>
        </p:nvSpPr>
        <p:spPr>
          <a:xfrm>
            <a:off x="6818200" y="43899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LYCS LYCS</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SzPts val="4500"/>
              <a:buNone/>
            </a:pPr>
            <a:r>
              <a:t/>
            </a:r>
            <a:endParaRPr/>
          </a:p>
        </p:txBody>
      </p:sp>
      <p:sp>
        <p:nvSpPr>
          <p:cNvPr id="195" name="Google Shape;195;p20"/>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800"/>
              </a:spcBef>
              <a:spcAft>
                <a:spcPts val="0"/>
              </a:spcAft>
              <a:buSzPts val="1800"/>
              <a:buNone/>
            </a:pPr>
            <a:r>
              <a:t/>
            </a:r>
            <a:endParaRPr/>
          </a:p>
        </p:txBody>
      </p:sp>
      <p:pic>
        <p:nvPicPr>
          <p:cNvPr id="196" name="Google Shape;196;p20"/>
          <p:cNvPicPr preferRelativeResize="0"/>
          <p:nvPr/>
        </p:nvPicPr>
        <p:blipFill rotWithShape="1">
          <a:blip r:embed="rId3">
            <a:alphaModFix/>
          </a:blip>
          <a:srcRect b="1531" l="0" r="0" t="1531"/>
          <a:stretch/>
        </p:blipFill>
        <p:spPr>
          <a:xfrm>
            <a:off x="-5" y="0"/>
            <a:ext cx="9184950" cy="5938876"/>
          </a:xfrm>
          <a:prstGeom prst="rect">
            <a:avLst/>
          </a:prstGeom>
          <a:noFill/>
          <a:ln>
            <a:noFill/>
          </a:ln>
        </p:spPr>
      </p:pic>
      <p:sp>
        <p:nvSpPr>
          <p:cNvPr id="197" name="Google Shape;197;p20"/>
          <p:cNvSpPr/>
          <p:nvPr/>
        </p:nvSpPr>
        <p:spPr>
          <a:xfrm>
            <a:off x="0" y="-609625"/>
            <a:ext cx="9144000" cy="58251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20"/>
          <p:cNvSpPr txBox="1"/>
          <p:nvPr/>
        </p:nvSpPr>
        <p:spPr>
          <a:xfrm>
            <a:off x="230050" y="247225"/>
            <a:ext cx="8701200" cy="200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 sz="3000">
                <a:solidFill>
                  <a:srgbClr val="FFFFFF"/>
                </a:solidFill>
                <a:latin typeface="Merriweather Sans ExtraBold"/>
                <a:ea typeface="Merriweather Sans ExtraBold"/>
                <a:cs typeface="Merriweather Sans ExtraBold"/>
                <a:sym typeface="Merriweather Sans ExtraBold"/>
              </a:rPr>
              <a:t>2. The UN Guiding Principles don't require states to regulate the extraterritorial activities of businesses that are domiciled in their territory and/or jurisdiction</a:t>
            </a:r>
            <a:endParaRPr b="1" sz="2200">
              <a:solidFill>
                <a:srgbClr val="4C97D0"/>
              </a:solidFill>
              <a:latin typeface="Merriweather"/>
              <a:ea typeface="Merriweather"/>
              <a:cs typeface="Merriweather"/>
              <a:sym typeface="Merriweather"/>
            </a:endParaRPr>
          </a:p>
          <a:p>
            <a:pPr indent="0" lvl="0" marL="0" marR="0" rtl="0" algn="l">
              <a:lnSpc>
                <a:spcPct val="150000"/>
              </a:lnSpc>
              <a:spcBef>
                <a:spcPts val="0"/>
              </a:spcBef>
              <a:spcAft>
                <a:spcPts val="0"/>
              </a:spcAft>
              <a:buNone/>
            </a:pPr>
            <a:r>
              <a:t/>
            </a:r>
            <a:endParaRPr b="1" sz="2200">
              <a:solidFill>
                <a:srgbClr val="4C97D0"/>
              </a:solidFill>
              <a:latin typeface="Merriweather"/>
              <a:ea typeface="Merriweather"/>
              <a:cs typeface="Merriweather"/>
              <a:sym typeface="Merriweather"/>
            </a:endParaRPr>
          </a:p>
          <a:p>
            <a:pPr indent="0" lvl="0" marL="0" marR="0" rtl="0" algn="l">
              <a:lnSpc>
                <a:spcPct val="100000"/>
              </a:lnSpc>
              <a:spcBef>
                <a:spcPts val="0"/>
              </a:spcBef>
              <a:spcAft>
                <a:spcPts val="0"/>
              </a:spcAft>
              <a:buNone/>
            </a:pPr>
            <a:r>
              <a:rPr b="1" lang="en" sz="2200">
                <a:solidFill>
                  <a:srgbClr val="4C97D0"/>
                </a:solidFill>
                <a:latin typeface="Merriweather"/>
                <a:ea typeface="Merriweather"/>
                <a:cs typeface="Merriweather"/>
                <a:sym typeface="Merriweather"/>
              </a:rPr>
              <a:t>True: </a:t>
            </a:r>
            <a:br>
              <a:rPr b="1" lang="en" sz="2200">
                <a:solidFill>
                  <a:srgbClr val="4C97D0"/>
                </a:solidFill>
                <a:latin typeface="Merriweather"/>
                <a:ea typeface="Merriweather"/>
                <a:cs typeface="Merriweather"/>
                <a:sym typeface="Merriweather"/>
              </a:rPr>
            </a:br>
            <a:r>
              <a:rPr lang="en" sz="2200">
                <a:solidFill>
                  <a:schemeClr val="lt1"/>
                </a:solidFill>
                <a:latin typeface="Merriweather"/>
                <a:ea typeface="Merriweather"/>
                <a:cs typeface="Merriweather"/>
                <a:sym typeface="Merriweather"/>
              </a:rPr>
              <a:t>The UN Guiding Principles take the position that states are not generally required to regulate the extraterritorial activities of businesses domiciled in their territory and/or jurisdiction.</a:t>
            </a:r>
            <a:endParaRPr b="0" i="0" sz="2200" u="none" cap="none" strike="noStrike">
              <a:solidFill>
                <a:schemeClr val="lt1"/>
              </a:solidFill>
              <a:latin typeface="Merriweather"/>
              <a:ea typeface="Merriweather"/>
              <a:cs typeface="Merriweather"/>
              <a:sym typeface="Merriweather"/>
            </a:endParaRPr>
          </a:p>
        </p:txBody>
      </p:sp>
      <p:cxnSp>
        <p:nvCxnSpPr>
          <p:cNvPr id="199" name="Google Shape;199;p20"/>
          <p:cNvCxnSpPr/>
          <p:nvPr/>
        </p:nvCxnSpPr>
        <p:spPr>
          <a:xfrm>
            <a:off x="339405" y="2202775"/>
            <a:ext cx="5324400" cy="0"/>
          </a:xfrm>
          <a:prstGeom prst="straightConnector1">
            <a:avLst/>
          </a:prstGeom>
          <a:noFill/>
          <a:ln cap="flat" cmpd="sng" w="9525">
            <a:solidFill>
              <a:srgbClr val="999999"/>
            </a:solidFill>
            <a:prstDash val="solid"/>
            <a:round/>
            <a:headEnd len="sm" w="sm" type="none"/>
            <a:tailEnd len="sm" w="sm" type="none"/>
          </a:ln>
        </p:spPr>
      </p:cxnSp>
      <p:sp>
        <p:nvSpPr>
          <p:cNvPr id="200" name="Google Shape;200;p20"/>
          <p:cNvSpPr txBox="1"/>
          <p:nvPr/>
        </p:nvSpPr>
        <p:spPr>
          <a:xfrm>
            <a:off x="6818200" y="43899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LYCS LYCS</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SzPts val="4500"/>
              <a:buNone/>
            </a:pPr>
            <a:r>
              <a:t/>
            </a:r>
            <a:endParaRPr/>
          </a:p>
        </p:txBody>
      </p:sp>
      <p:sp>
        <p:nvSpPr>
          <p:cNvPr id="206" name="Google Shape;206;p21"/>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800"/>
              </a:spcBef>
              <a:spcAft>
                <a:spcPts val="0"/>
              </a:spcAft>
              <a:buSzPts val="1800"/>
              <a:buNone/>
            </a:pPr>
            <a:r>
              <a:t/>
            </a:r>
            <a:endParaRPr/>
          </a:p>
        </p:txBody>
      </p:sp>
      <p:pic>
        <p:nvPicPr>
          <p:cNvPr id="207" name="Google Shape;207;p21"/>
          <p:cNvPicPr preferRelativeResize="0"/>
          <p:nvPr/>
        </p:nvPicPr>
        <p:blipFill rotWithShape="1">
          <a:blip r:embed="rId3">
            <a:alphaModFix/>
          </a:blip>
          <a:srcRect b="1512" l="0" r="0" t="1503"/>
          <a:stretch/>
        </p:blipFill>
        <p:spPr>
          <a:xfrm>
            <a:off x="-5" y="0"/>
            <a:ext cx="9184946" cy="5938877"/>
          </a:xfrm>
          <a:prstGeom prst="rect">
            <a:avLst/>
          </a:prstGeom>
          <a:noFill/>
          <a:ln>
            <a:noFill/>
          </a:ln>
        </p:spPr>
      </p:pic>
      <p:sp>
        <p:nvSpPr>
          <p:cNvPr id="208" name="Google Shape;208;p21"/>
          <p:cNvSpPr/>
          <p:nvPr/>
        </p:nvSpPr>
        <p:spPr>
          <a:xfrm>
            <a:off x="0" y="-533425"/>
            <a:ext cx="9144000" cy="58251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1"/>
          <p:cNvSpPr txBox="1"/>
          <p:nvPr/>
        </p:nvSpPr>
        <p:spPr>
          <a:xfrm>
            <a:off x="295800" y="255450"/>
            <a:ext cx="8627100" cy="200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 sz="3000">
                <a:solidFill>
                  <a:srgbClr val="FFFFFF"/>
                </a:solidFill>
                <a:latin typeface="Merriweather Sans ExtraBold"/>
                <a:ea typeface="Merriweather Sans ExtraBold"/>
                <a:cs typeface="Merriweather Sans ExtraBold"/>
                <a:sym typeface="Merriweather Sans ExtraBold"/>
              </a:rPr>
              <a:t>3. The corporate responsibility to respect human rights is a legal duty under international human rights law that obliges businesses to implement human rights due diligence.</a:t>
            </a:r>
            <a:endParaRPr b="0" i="0" sz="3000" u="none" cap="none" strike="noStrike">
              <a:solidFill>
                <a:srgbClr val="FFFFFF"/>
              </a:solidFill>
              <a:latin typeface="Merriweather Sans ExtraBold"/>
              <a:ea typeface="Merriweather Sans ExtraBold"/>
              <a:cs typeface="Merriweather Sans ExtraBold"/>
              <a:sym typeface="Merriweather Sans ExtraBold"/>
            </a:endParaRPr>
          </a:p>
          <a:p>
            <a:pPr indent="0" lvl="0" marL="0" marR="0" rtl="0" algn="l">
              <a:lnSpc>
                <a:spcPct val="150000"/>
              </a:lnSpc>
              <a:spcBef>
                <a:spcPts val="0"/>
              </a:spcBef>
              <a:spcAft>
                <a:spcPts val="0"/>
              </a:spcAft>
              <a:buClr>
                <a:srgbClr val="000000"/>
              </a:buClr>
              <a:buSzPts val="1800"/>
              <a:buFont typeface="Arial"/>
              <a:buNone/>
            </a:pPr>
            <a:r>
              <a:t/>
            </a:r>
            <a:endParaRPr sz="1800">
              <a:solidFill>
                <a:srgbClr val="FFFFFF"/>
              </a:solidFill>
              <a:latin typeface="Merriweather"/>
              <a:ea typeface="Merriweather"/>
              <a:cs typeface="Merriweather"/>
              <a:sym typeface="Merriweather"/>
            </a:endParaRPr>
          </a:p>
          <a:p>
            <a:pPr indent="0" lvl="0" marL="0" marR="0" rtl="0" algn="l">
              <a:lnSpc>
                <a:spcPct val="150000"/>
              </a:lnSpc>
              <a:spcBef>
                <a:spcPts val="0"/>
              </a:spcBef>
              <a:spcAft>
                <a:spcPts val="0"/>
              </a:spcAft>
              <a:buClr>
                <a:srgbClr val="000000"/>
              </a:buClr>
              <a:buSzPts val="1800"/>
              <a:buFont typeface="Arial"/>
              <a:buNone/>
            </a:pPr>
            <a:br>
              <a:rPr lang="en" sz="1800">
                <a:solidFill>
                  <a:srgbClr val="FFFFFF"/>
                </a:solidFill>
                <a:latin typeface="Merriweather"/>
                <a:ea typeface="Merriweather"/>
                <a:cs typeface="Merriweather"/>
                <a:sym typeface="Merriweather"/>
              </a:rPr>
            </a:br>
            <a:br>
              <a:rPr lang="en" sz="1800">
                <a:solidFill>
                  <a:srgbClr val="FFFFFF"/>
                </a:solidFill>
                <a:latin typeface="Merriweather"/>
                <a:ea typeface="Merriweather"/>
                <a:cs typeface="Merriweather"/>
                <a:sym typeface="Merriweather"/>
              </a:rPr>
            </a:br>
            <a:endParaRPr b="0" i="0" sz="1800" u="none" cap="none" strike="noStrike">
              <a:solidFill>
                <a:srgbClr val="FFFFFF"/>
              </a:solidFill>
              <a:latin typeface="Merriweather"/>
              <a:ea typeface="Merriweather"/>
              <a:cs typeface="Merriweather"/>
              <a:sym typeface="Merriweather"/>
            </a:endParaRPr>
          </a:p>
        </p:txBody>
      </p:sp>
      <p:cxnSp>
        <p:nvCxnSpPr>
          <p:cNvPr id="210" name="Google Shape;210;p21"/>
          <p:cNvCxnSpPr/>
          <p:nvPr/>
        </p:nvCxnSpPr>
        <p:spPr>
          <a:xfrm>
            <a:off x="408055" y="2786150"/>
            <a:ext cx="5324400" cy="0"/>
          </a:xfrm>
          <a:prstGeom prst="straightConnector1">
            <a:avLst/>
          </a:prstGeom>
          <a:noFill/>
          <a:ln cap="flat" cmpd="sng" w="9525">
            <a:solidFill>
              <a:srgbClr val="999999"/>
            </a:solidFill>
            <a:prstDash val="solid"/>
            <a:round/>
            <a:headEnd len="sm" w="sm" type="none"/>
            <a:tailEnd len="sm" w="sm" type="none"/>
          </a:ln>
        </p:spPr>
      </p:cxnSp>
      <p:sp>
        <p:nvSpPr>
          <p:cNvPr id="211" name="Google Shape;211;p21"/>
          <p:cNvSpPr txBox="1"/>
          <p:nvPr/>
        </p:nvSpPr>
        <p:spPr>
          <a:xfrm>
            <a:off x="6646850" y="44697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Samantha Sophia</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2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SzPts val="4500"/>
              <a:buNone/>
            </a:pPr>
            <a:r>
              <a:t/>
            </a:r>
            <a:endParaRPr/>
          </a:p>
        </p:txBody>
      </p:sp>
      <p:sp>
        <p:nvSpPr>
          <p:cNvPr id="217" name="Google Shape;217;p22"/>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800"/>
              </a:spcBef>
              <a:spcAft>
                <a:spcPts val="0"/>
              </a:spcAft>
              <a:buSzPts val="1800"/>
              <a:buNone/>
            </a:pPr>
            <a:r>
              <a:t/>
            </a:r>
            <a:endParaRPr/>
          </a:p>
        </p:txBody>
      </p:sp>
      <p:pic>
        <p:nvPicPr>
          <p:cNvPr id="218" name="Google Shape;218;p22"/>
          <p:cNvPicPr preferRelativeResize="0"/>
          <p:nvPr/>
        </p:nvPicPr>
        <p:blipFill rotWithShape="1">
          <a:blip r:embed="rId3">
            <a:alphaModFix/>
          </a:blip>
          <a:srcRect b="1512" l="0" r="0" t="1503"/>
          <a:stretch/>
        </p:blipFill>
        <p:spPr>
          <a:xfrm>
            <a:off x="-5" y="0"/>
            <a:ext cx="9184946" cy="5938877"/>
          </a:xfrm>
          <a:prstGeom prst="rect">
            <a:avLst/>
          </a:prstGeom>
          <a:noFill/>
          <a:ln>
            <a:noFill/>
          </a:ln>
        </p:spPr>
      </p:pic>
      <p:sp>
        <p:nvSpPr>
          <p:cNvPr id="219" name="Google Shape;219;p22"/>
          <p:cNvSpPr/>
          <p:nvPr/>
        </p:nvSpPr>
        <p:spPr>
          <a:xfrm>
            <a:off x="0" y="-533425"/>
            <a:ext cx="9144000" cy="58251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2"/>
          <p:cNvSpPr txBox="1"/>
          <p:nvPr/>
        </p:nvSpPr>
        <p:spPr>
          <a:xfrm>
            <a:off x="295800" y="255450"/>
            <a:ext cx="8627100" cy="200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 sz="3000">
                <a:solidFill>
                  <a:srgbClr val="FFFFFF"/>
                </a:solidFill>
                <a:latin typeface="Merriweather Sans ExtraBold"/>
                <a:ea typeface="Merriweather Sans ExtraBold"/>
                <a:cs typeface="Merriweather Sans ExtraBold"/>
                <a:sym typeface="Merriweather Sans ExtraBold"/>
              </a:rPr>
              <a:t>3. The corporate responsibility to respect human rights is a legal duty under international human rights law that obliges businesses to implement human rights due diligence.</a:t>
            </a:r>
            <a:endParaRPr sz="3000">
              <a:solidFill>
                <a:srgbClr val="FFFFFF"/>
              </a:solidFill>
              <a:latin typeface="Merriweather Sans ExtraBold"/>
              <a:ea typeface="Merriweather Sans ExtraBold"/>
              <a:cs typeface="Merriweather Sans ExtraBold"/>
              <a:sym typeface="Merriweather Sans ExtraBold"/>
            </a:endParaRPr>
          </a:p>
          <a:p>
            <a:pPr indent="0" lvl="0" marL="0" marR="0" rtl="0" algn="l">
              <a:lnSpc>
                <a:spcPct val="100000"/>
              </a:lnSpc>
              <a:spcBef>
                <a:spcPts val="0"/>
              </a:spcBef>
              <a:spcAft>
                <a:spcPts val="0"/>
              </a:spcAft>
              <a:buClr>
                <a:srgbClr val="000000"/>
              </a:buClr>
              <a:buSzPts val="1800"/>
              <a:buFont typeface="Arial"/>
              <a:buNone/>
            </a:pPr>
            <a:r>
              <a:t/>
            </a:r>
            <a:endParaRPr sz="3000">
              <a:solidFill>
                <a:srgbClr val="FFFFFF"/>
              </a:solidFill>
              <a:latin typeface="Merriweather Sans ExtraBold"/>
              <a:ea typeface="Merriweather Sans ExtraBold"/>
              <a:cs typeface="Merriweather Sans ExtraBold"/>
              <a:sym typeface="Merriweather Sans ExtraBold"/>
            </a:endParaRPr>
          </a:p>
          <a:p>
            <a:pPr indent="0" lvl="0" marL="0" marR="0" rtl="0" algn="l">
              <a:lnSpc>
                <a:spcPct val="100000"/>
              </a:lnSpc>
              <a:spcBef>
                <a:spcPts val="0"/>
              </a:spcBef>
              <a:spcAft>
                <a:spcPts val="0"/>
              </a:spcAft>
              <a:buClr>
                <a:srgbClr val="000000"/>
              </a:buClr>
              <a:buSzPts val="1800"/>
              <a:buFont typeface="Arial"/>
              <a:buNone/>
            </a:pPr>
            <a:r>
              <a:rPr lang="en" sz="2200">
                <a:solidFill>
                  <a:srgbClr val="4C97D0"/>
                </a:solidFill>
                <a:latin typeface="Merriweather"/>
                <a:ea typeface="Merriweather"/>
                <a:cs typeface="Merriweather"/>
                <a:sym typeface="Merriweather"/>
              </a:rPr>
              <a:t>False: </a:t>
            </a:r>
            <a:br>
              <a:rPr lang="en" sz="2200">
                <a:solidFill>
                  <a:srgbClr val="FFFFFF"/>
                </a:solidFill>
                <a:latin typeface="Merriweather"/>
                <a:ea typeface="Merriweather"/>
                <a:cs typeface="Merriweather"/>
                <a:sym typeface="Merriweather"/>
              </a:rPr>
            </a:br>
            <a:r>
              <a:rPr lang="en" sz="2200">
                <a:solidFill>
                  <a:srgbClr val="FFFFFF"/>
                </a:solidFill>
                <a:latin typeface="Merriweather"/>
                <a:ea typeface="Merriweather"/>
                <a:cs typeface="Merriweather"/>
                <a:sym typeface="Merriweather"/>
              </a:rPr>
              <a:t>The corporate responsibility to respect requires businesses to avoid infringing on human rights and to address any adverse human rights impacts with which they are involved. Businesses </a:t>
            </a:r>
            <a:r>
              <a:rPr lang="en" sz="2200">
                <a:solidFill>
                  <a:srgbClr val="4C97D0"/>
                </a:solidFill>
                <a:latin typeface="Merriweather"/>
                <a:ea typeface="Merriweather"/>
                <a:cs typeface="Merriweather"/>
                <a:sym typeface="Merriweather"/>
              </a:rPr>
              <a:t>are not</a:t>
            </a:r>
            <a:r>
              <a:rPr lang="en" sz="2200">
                <a:solidFill>
                  <a:srgbClr val="FFFFFF"/>
                </a:solidFill>
                <a:latin typeface="Merriweather"/>
                <a:ea typeface="Merriweather"/>
                <a:cs typeface="Merriweather"/>
                <a:sym typeface="Merriweather"/>
              </a:rPr>
              <a:t> required to take steps to ensure the fulfilment of human rights; this is a state duty.</a:t>
            </a:r>
            <a:r>
              <a:rPr lang="en" sz="2200">
                <a:solidFill>
                  <a:srgbClr val="4378A0"/>
                </a:solidFill>
                <a:latin typeface="Merriweather"/>
                <a:ea typeface="Merriweather"/>
                <a:cs typeface="Merriweather"/>
                <a:sym typeface="Merriweather"/>
              </a:rPr>
              <a:t> </a:t>
            </a:r>
            <a:br>
              <a:rPr lang="en" sz="1800">
                <a:solidFill>
                  <a:srgbClr val="FFFFFF"/>
                </a:solidFill>
                <a:latin typeface="Merriweather"/>
                <a:ea typeface="Merriweather"/>
                <a:cs typeface="Merriweather"/>
                <a:sym typeface="Merriweather"/>
              </a:rPr>
            </a:br>
            <a:br>
              <a:rPr lang="en" sz="1800">
                <a:solidFill>
                  <a:srgbClr val="FFFFFF"/>
                </a:solidFill>
                <a:latin typeface="Merriweather"/>
                <a:ea typeface="Merriweather"/>
                <a:cs typeface="Merriweather"/>
                <a:sym typeface="Merriweather"/>
              </a:rPr>
            </a:br>
            <a:endParaRPr b="0" i="0" sz="1800" u="none" cap="none" strike="noStrike">
              <a:solidFill>
                <a:srgbClr val="FFFFFF"/>
              </a:solidFill>
              <a:latin typeface="Merriweather"/>
              <a:ea typeface="Merriweather"/>
              <a:cs typeface="Merriweather"/>
              <a:sym typeface="Merriweather"/>
            </a:endParaRPr>
          </a:p>
        </p:txBody>
      </p:sp>
      <p:cxnSp>
        <p:nvCxnSpPr>
          <p:cNvPr id="221" name="Google Shape;221;p22"/>
          <p:cNvCxnSpPr/>
          <p:nvPr/>
        </p:nvCxnSpPr>
        <p:spPr>
          <a:xfrm>
            <a:off x="408055" y="2862350"/>
            <a:ext cx="5324400" cy="0"/>
          </a:xfrm>
          <a:prstGeom prst="straightConnector1">
            <a:avLst/>
          </a:prstGeom>
          <a:noFill/>
          <a:ln cap="flat" cmpd="sng" w="9525">
            <a:solidFill>
              <a:srgbClr val="999999"/>
            </a:solidFill>
            <a:prstDash val="solid"/>
            <a:round/>
            <a:headEnd len="sm" w="sm" type="none"/>
            <a:tailEnd len="sm" w="sm" type="none"/>
          </a:ln>
        </p:spPr>
      </p:cxnSp>
      <p:sp>
        <p:nvSpPr>
          <p:cNvPr id="222" name="Google Shape;222;p22"/>
          <p:cNvSpPr txBox="1"/>
          <p:nvPr/>
        </p:nvSpPr>
        <p:spPr>
          <a:xfrm>
            <a:off x="6646850" y="46221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11111"/>
                </a:solidFill>
                <a:highlight>
                  <a:srgbClr val="F5F5F5"/>
                </a:highlight>
                <a:latin typeface="Helvetica Neue"/>
                <a:ea typeface="Helvetica Neue"/>
                <a:cs typeface="Helvetica Neue"/>
                <a:sym typeface="Helvetica Neue"/>
              </a:rPr>
              <a:t>Photo by </a:t>
            </a:r>
            <a:r>
              <a:rPr lang="en" sz="1050" u="sng">
                <a:solidFill>
                  <a:srgbClr val="999999"/>
                </a:solidFill>
                <a:highlight>
                  <a:srgbClr val="F5F5F5"/>
                </a:highlight>
                <a:latin typeface="Helvetica Neue"/>
                <a:ea typeface="Helvetica Neue"/>
                <a:cs typeface="Helvetica Neue"/>
                <a:sym typeface="Helvetica Neue"/>
                <a:hlinkClick r:id="rId4"/>
              </a:rPr>
              <a:t>Samantha Sophia</a:t>
            </a:r>
            <a:r>
              <a:rPr lang="en" sz="1050">
                <a:solidFill>
                  <a:srgbClr val="111111"/>
                </a:solidFill>
                <a:highlight>
                  <a:srgbClr val="F5F5F5"/>
                </a:highlight>
                <a:latin typeface="Helvetica Neue"/>
                <a:ea typeface="Helvetica Neue"/>
                <a:cs typeface="Helvetica Neue"/>
                <a:sym typeface="Helvetica Neue"/>
              </a:rPr>
              <a:t> on </a:t>
            </a:r>
            <a:r>
              <a:rPr lang="en" sz="1050" u="sng">
                <a:solidFill>
                  <a:srgbClr val="999999"/>
                </a:solidFill>
                <a:highlight>
                  <a:srgbClr val="F5F5F5"/>
                </a:highlight>
                <a:latin typeface="Helvetica Neue"/>
                <a:ea typeface="Helvetica Neue"/>
                <a:cs typeface="Helvetica Neue"/>
                <a:sym typeface="Helvetica Neue"/>
                <a:hlinkClick r:id="rId5"/>
              </a:rPr>
              <a:t>Unsplash</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