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Merriweather Sans"/>
      <p:regular r:id="rId45"/>
      <p:bold r:id="rId46"/>
      <p:italic r:id="rId47"/>
      <p:boldItalic r:id="rId48"/>
    </p:embeddedFont>
    <p:embeddedFont>
      <p:font typeface="Roboto"/>
      <p:regular r:id="rId49"/>
      <p:bold r:id="rId50"/>
      <p:italic r:id="rId51"/>
      <p:boldItalic r:id="rId52"/>
    </p:embeddedFont>
    <p:embeddedFont>
      <p:font typeface="Franklin Gothic"/>
      <p:bold r:id="rId53"/>
    </p:embeddedFont>
    <p:embeddedFont>
      <p:font typeface="Amatic SC"/>
      <p:regular r:id="rId54"/>
      <p:bold r:id="rId55"/>
    </p:embeddedFont>
    <p:embeddedFont>
      <p:font typeface="Merriweather Light"/>
      <p:regular r:id="rId56"/>
      <p:bold r:id="rId57"/>
      <p:italic r:id="rId58"/>
      <p:boldItalic r:id="rId59"/>
    </p:embeddedFont>
    <p:embeddedFont>
      <p:font typeface="Merriweather Sans ExtraBold"/>
      <p:bold r:id="rId60"/>
      <p:boldItalic r:id="rId61"/>
    </p:embeddedFont>
    <p:embeddedFont>
      <p:font typeface="Merriweather"/>
      <p:regular r:id="rId62"/>
      <p:bold r:id="rId63"/>
      <p:italic r:id="rId64"/>
      <p:boldItalic r:id="rId65"/>
    </p:embeddedFont>
    <p:embeddedFont>
      <p:font typeface="Merriweather Sans Light"/>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MerriweatherSans-bold.fntdata"/><Relationship Id="rId45" Type="http://schemas.openxmlformats.org/officeDocument/2006/relationships/font" Target="fonts/Merriweather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Sans-boldItalic.fntdata"/><Relationship Id="rId47" Type="http://schemas.openxmlformats.org/officeDocument/2006/relationships/font" Target="fonts/MerriweatherSans-italic.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erriweather-regular.fntdata"/><Relationship Id="rId61" Type="http://schemas.openxmlformats.org/officeDocument/2006/relationships/font" Target="fonts/MerriweatherSansExtraBold-boldItalic.fntdata"/><Relationship Id="rId20" Type="http://schemas.openxmlformats.org/officeDocument/2006/relationships/slide" Target="slides/slide15.xml"/><Relationship Id="rId64" Type="http://schemas.openxmlformats.org/officeDocument/2006/relationships/font" Target="fonts/Merriweather-italic.fntdata"/><Relationship Id="rId63" Type="http://schemas.openxmlformats.org/officeDocument/2006/relationships/font" Target="fonts/Merriweather-bold.fntdata"/><Relationship Id="rId22" Type="http://schemas.openxmlformats.org/officeDocument/2006/relationships/slide" Target="slides/slide17.xml"/><Relationship Id="rId66" Type="http://schemas.openxmlformats.org/officeDocument/2006/relationships/font" Target="fonts/MerriweatherSansLight-regular.fntdata"/><Relationship Id="rId21" Type="http://schemas.openxmlformats.org/officeDocument/2006/relationships/slide" Target="slides/slide16.xml"/><Relationship Id="rId65" Type="http://schemas.openxmlformats.org/officeDocument/2006/relationships/font" Target="fonts/Merriweather-boldItalic.fntdata"/><Relationship Id="rId24" Type="http://schemas.openxmlformats.org/officeDocument/2006/relationships/slide" Target="slides/slide19.xml"/><Relationship Id="rId68" Type="http://schemas.openxmlformats.org/officeDocument/2006/relationships/font" Target="fonts/MerriweatherSansLight-italic.fntdata"/><Relationship Id="rId23" Type="http://schemas.openxmlformats.org/officeDocument/2006/relationships/slide" Target="slides/slide18.xml"/><Relationship Id="rId67" Type="http://schemas.openxmlformats.org/officeDocument/2006/relationships/font" Target="fonts/MerriweatherSansLight-bold.fntdata"/><Relationship Id="rId60" Type="http://schemas.openxmlformats.org/officeDocument/2006/relationships/font" Target="fonts/MerriweatherSansExtraBold-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erriweatherSansLight-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FranklinGothic-bold.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AmaticSC-bold.fntdata"/><Relationship Id="rId10" Type="http://schemas.openxmlformats.org/officeDocument/2006/relationships/slide" Target="slides/slide5.xml"/><Relationship Id="rId54" Type="http://schemas.openxmlformats.org/officeDocument/2006/relationships/font" Target="fonts/AmaticSC-regular.fntdata"/><Relationship Id="rId13" Type="http://schemas.openxmlformats.org/officeDocument/2006/relationships/slide" Target="slides/slide8.xml"/><Relationship Id="rId57" Type="http://schemas.openxmlformats.org/officeDocument/2006/relationships/font" Target="fonts/MerriweatherLight-bold.fntdata"/><Relationship Id="rId12" Type="http://schemas.openxmlformats.org/officeDocument/2006/relationships/slide" Target="slides/slide7.xml"/><Relationship Id="rId56" Type="http://schemas.openxmlformats.org/officeDocument/2006/relationships/font" Target="fonts/MerriweatherLight-regular.fntdata"/><Relationship Id="rId15" Type="http://schemas.openxmlformats.org/officeDocument/2006/relationships/slide" Target="slides/slide10.xml"/><Relationship Id="rId59" Type="http://schemas.openxmlformats.org/officeDocument/2006/relationships/font" Target="fonts/MerriweatherLight-boldItalic.fntdata"/><Relationship Id="rId14" Type="http://schemas.openxmlformats.org/officeDocument/2006/relationships/slide" Target="slides/slide9.xml"/><Relationship Id="rId58" Type="http://schemas.openxmlformats.org/officeDocument/2006/relationships/font" Target="fonts/Merriweather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qNXf5NxRTpftuIf9v2etM9fOq5NDI9iT-D-hPudtHRo/edit#slide=id.p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wxhuZW_rpzenh5eXcTsTeYRLciEQeP_Jx7gGXcDFQ8/edi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qNXf5NxRTpftuIf9v2etM9fOq5NDI9iT-D-hPudtHRo/edit#slide=id.p1"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X_4WTFzhD-F6c84YOtHQzmIRrE1cvDbg6eL7-jwTFI/edit"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X_4WTFzhD-F6c84YOtHQzmIRrE1cvDbg6eL7-jwTFI/edi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ls0tB-7uW6FzLuhdQUsxxeyuwaqaHD9_EoBALLHE9k/edi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2tmsdoGc1dq1qYE5ToONj0BuUWo87hfjXOqhGfSWsg/edi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Created July 2018 by Kendall Lake; draft: </a:t>
            </a:r>
            <a:r>
              <a:rPr lang="en" u="sng">
                <a:solidFill>
                  <a:schemeClr val="hlink"/>
                </a:solidFill>
                <a:hlinkClick r:id="rId2"/>
              </a:rPr>
              <a:t>https://docs.google.com/presentation/d/1qNXf5NxRTpftuIf9v2etM9fOq5NDI9iT-D-hPudtHRo/edit#slide=id.p1</a:t>
            </a:r>
            <a:endParaRPr>
              <a:solidFill>
                <a:schemeClr val="dk1"/>
              </a:solidFill>
            </a:endParaRPr>
          </a:p>
        </p:txBody>
      </p:sp>
      <p:sp>
        <p:nvSpPr>
          <p:cNvPr id="133" name="Google Shape;133;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Explain effective control. [There will also be a one-page handout that expands a bit on this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 you can see here and in the associated hand-out, there are two primary readings of the highlighted clause - one is conjunctive, requiring both control over territory and an assertion of jurisdiction; while the other, disjunctive reading reads territory as one ground for obligations, and opens up the idea of that jurisdiction and thus obligations may also be established outside a State’s borders.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Example of how different theories apply to a particular fact-pattern (NSA surveillance?)</a:t>
            </a:r>
            <a:endParaRPr/>
          </a:p>
        </p:txBody>
      </p:sp>
      <p:sp>
        <p:nvSpPr>
          <p:cNvPr id="228" name="Google Shape;228;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Transition slide</a:t>
            </a:r>
            <a:endParaRPr/>
          </a:p>
          <a:p>
            <a:pPr indent="0" lvl="0" marL="0" rtl="0" algn="l">
              <a:lnSpc>
                <a:spcPct val="100000"/>
              </a:lnSpc>
              <a:spcBef>
                <a:spcPts val="0"/>
              </a:spcBef>
              <a:spcAft>
                <a:spcPts val="0"/>
              </a:spcAft>
              <a:buSzPts val="1100"/>
              <a:buNone/>
            </a:pPr>
            <a:r>
              <a:t/>
            </a:r>
            <a:endParaRPr/>
          </a:p>
        </p:txBody>
      </p:sp>
      <p:sp>
        <p:nvSpPr>
          <p:cNvPr id="238" name="Google Shape;238;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Handout: </a:t>
            </a:r>
            <a:r>
              <a:rPr lang="en" u="sng">
                <a:solidFill>
                  <a:schemeClr val="hlink"/>
                </a:solidFill>
                <a:hlinkClick r:id="rId2"/>
              </a:rPr>
              <a:t>https://docs.google.com/document/d/1RwxhuZW_rpzenh5eXcTsTeYRLciEQeP_Jx7gGXcDFQ8/edit</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AutoNum type="arabicPeriod"/>
            </a:pPr>
            <a:r>
              <a:rPr lang="en"/>
              <a:t>States must protect against human rights abuse within their territory and/or jurisdiction by third parties, including business enterprises. This requires taking appropriate steps to prevent, investigate, punish and redress such abuse through effective policies, legislation, regulations and adjudication.</a:t>
            </a:r>
            <a:endParaRPr/>
          </a:p>
          <a:p>
            <a:pPr indent="0" lvl="0" marL="0" rtl="0" algn="l">
              <a:lnSpc>
                <a:spcPct val="100000"/>
              </a:lnSpc>
              <a:spcBef>
                <a:spcPts val="0"/>
              </a:spcBef>
              <a:spcAft>
                <a:spcPts val="0"/>
              </a:spcAft>
              <a:buClr>
                <a:schemeClr val="dk1"/>
              </a:buClr>
              <a:buSzPts val="1100"/>
              <a:buFont typeface="Arial"/>
              <a:buNone/>
            </a:pPr>
            <a:r>
              <a:rPr lang="en">
                <a:solidFill>
                  <a:srgbClr val="FF0000"/>
                </a:solidFill>
              </a:rPr>
              <a:t>Note: Recall the earlier discuss on interpretations of “territory and/or jurisdiction”.</a:t>
            </a:r>
            <a:endParaRPr>
              <a:solidFill>
                <a:srgbClr val="FF0000"/>
              </a:solidFill>
            </a:endParaRPr>
          </a:p>
          <a:p>
            <a:pPr indent="0" lvl="0" marL="0" rtl="0" algn="l">
              <a:lnSpc>
                <a:spcPct val="100000"/>
              </a:lnSpc>
              <a:spcBef>
                <a:spcPts val="0"/>
              </a:spcBef>
              <a:spcAft>
                <a:spcPts val="0"/>
              </a:spcAft>
              <a:buSzPts val="1100"/>
              <a:buNone/>
            </a:pPr>
            <a:r>
              <a:rPr lang="en">
                <a:solidFill>
                  <a:srgbClr val="FF0000"/>
                </a:solidFill>
              </a:rPr>
              <a:t>Example: WG on BHR and ICAR recommend assessment of existing laws as a initial step prior to conducting a NAP.  Several govts have taken this step.</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2. States should set out clearly the expectation that all business enterprises domiciled in their territory and/or jurisdiction respect human rights throughout their operations.</a:t>
            </a:r>
            <a:endParaRPr/>
          </a:p>
          <a:p>
            <a:pPr indent="0" lvl="0" marL="0" rtl="0" algn="l">
              <a:lnSpc>
                <a:spcPct val="100000"/>
              </a:lnSpc>
              <a:spcBef>
                <a:spcPts val="0"/>
              </a:spcBef>
              <a:spcAft>
                <a:spcPts val="0"/>
              </a:spcAft>
              <a:buSzPts val="1100"/>
              <a:buNone/>
            </a:pPr>
            <a:r>
              <a:rPr lang="en">
                <a:solidFill>
                  <a:srgbClr val="FF0000"/>
                </a:solidFill>
              </a:rPr>
              <a:t>Note: How can States do this? Clear, available and enforced laws and regulations.  But also guidance, encouragement, and engagement </a:t>
            </a:r>
            <a:endParaRPr>
              <a:solidFill>
                <a:srgbClr val="FF0000"/>
              </a:solidFill>
            </a:endParaRPr>
          </a:p>
          <a:p>
            <a:pPr indent="0" lvl="0" marL="0" rtl="0" algn="l">
              <a:lnSpc>
                <a:spcPct val="100000"/>
              </a:lnSpc>
              <a:spcBef>
                <a:spcPts val="0"/>
              </a:spcBef>
              <a:spcAft>
                <a:spcPts val="0"/>
              </a:spcAft>
              <a:buSzPts val="1100"/>
              <a:buNone/>
            </a:pPr>
            <a:r>
              <a:rPr lang="en">
                <a:solidFill>
                  <a:srgbClr val="FF0000"/>
                </a:solidFill>
              </a:rPr>
              <a:t>Example: This is what a lot of NAPs have focused on to date – lots of hortatory language.</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3. In meeting their duty to protect, States should: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Enforce laws that are aimed at, or have the effect of, requiring business enterprises to respect human rights, and periodically assess the adequacy of such laws and address any gaps; </a:t>
            </a:r>
            <a:endParaRPr/>
          </a:p>
          <a:p>
            <a:pPr indent="0" lvl="0" marL="0" rtl="0" algn="l">
              <a:lnSpc>
                <a:spcPct val="100000"/>
              </a:lnSpc>
              <a:spcBef>
                <a:spcPts val="0"/>
              </a:spcBef>
              <a:spcAft>
                <a:spcPts val="0"/>
              </a:spcAft>
              <a:buSzPts val="1100"/>
              <a:buNone/>
            </a:pPr>
            <a:r>
              <a:rPr lang="en">
                <a:solidFill>
                  <a:srgbClr val="FF0000"/>
                </a:solidFill>
              </a:rPr>
              <a:t>Note: E.g., consumer protection, environmental protection, criminal/civil liability. </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Ensure that other laws and policies governing the creation and ongoing operation of business enterprises, such as corporate law, do not constrain but enable business respect for human rights; </a:t>
            </a:r>
            <a:endParaRPr/>
          </a:p>
          <a:p>
            <a:pPr indent="0" lvl="0" marL="0" rtl="0" algn="l">
              <a:lnSpc>
                <a:spcPct val="100000"/>
              </a:lnSpc>
              <a:spcBef>
                <a:spcPts val="0"/>
              </a:spcBef>
              <a:spcAft>
                <a:spcPts val="0"/>
              </a:spcAft>
              <a:buSzPts val="1100"/>
              <a:buNone/>
            </a:pPr>
            <a:r>
              <a:rPr lang="en">
                <a:solidFill>
                  <a:srgbClr val="FF0000"/>
                </a:solidFill>
              </a:rPr>
              <a:t>Note: Make sure cost of being a business, and doing business, doesn’t incentivize rights abuses.</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Provide effective guidance to business enterprises on how to respect human rights throughout their operations; </a:t>
            </a:r>
            <a:endParaRPr/>
          </a:p>
          <a:p>
            <a:pPr indent="0" lvl="0" marL="0" rtl="0" algn="l">
              <a:lnSpc>
                <a:spcPct val="100000"/>
              </a:lnSpc>
              <a:spcBef>
                <a:spcPts val="0"/>
              </a:spcBef>
              <a:spcAft>
                <a:spcPts val="0"/>
              </a:spcAft>
              <a:buSzPts val="1100"/>
              <a:buNone/>
            </a:pPr>
            <a:r>
              <a:rPr lang="en">
                <a:solidFill>
                  <a:srgbClr val="FF0000"/>
                </a:solidFill>
              </a:rPr>
              <a:t>Note: Beyond law, this is about proactive assistance.</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Encourage, and where appropriate require, business enterprises to communicate how they address their human rights impacts.</a:t>
            </a:r>
            <a:endParaRPr/>
          </a:p>
          <a:p>
            <a:pPr indent="0" lvl="0" marL="0" rtl="0" algn="l">
              <a:lnSpc>
                <a:spcPct val="100000"/>
              </a:lnSpc>
              <a:spcBef>
                <a:spcPts val="0"/>
              </a:spcBef>
              <a:spcAft>
                <a:spcPts val="0"/>
              </a:spcAft>
              <a:buClr>
                <a:schemeClr val="dk1"/>
              </a:buClr>
              <a:buSzPts val="1100"/>
              <a:buFont typeface="Arial"/>
              <a:buNone/>
            </a:pPr>
            <a:r>
              <a:rPr lang="en">
                <a:solidFill>
                  <a:srgbClr val="FF0000"/>
                </a:solidFill>
              </a:rPr>
              <a:t>Note: Transparency.</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4. States should take additional steps to protect against human rights abuses by business enterprises that are owned or controlled by the State, or that receive substantial support and services from State agencies such as export credit agencies and official investment insurance or guarantee agencies, including, where appropriate, by requiring human rights due diligence.</a:t>
            </a:r>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lang="en">
                <a:solidFill>
                  <a:srgbClr val="FF0000"/>
                </a:solidFill>
              </a:rPr>
              <a:t>Note: States have special responsibilities for the conduct of state-owned enterprises (SOEs). This principle also addresses state-assistance to private businesses such as export credits, investments, insurance, etc. </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Example: Canadian commitment to tie provision of these services to demonstratations of respect for human rights.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5. States should exercise adequate oversight in order to meet their international human rights obligations when they contract with, or legislate for, business enterprises to provide services that may impact upon the enjoyment of human rights.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solidFill>
                  <a:srgbClr val="FF0000"/>
                </a:solidFill>
              </a:rPr>
              <a:t>Note: This primarily has to do with concessions – i.e., mineral extraction, oil &amp; gas operations, hydroelectric facilities, transportation, utilities. The ability to exercise adequate oversight in this regard can also be a condition for external support for projects by International Financial Institutions (IFIs) like the World Bank.</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6. States should promote respect for human rights by business enterprises with which they conduct commercial transactions. </a:t>
            </a:r>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lang="en">
                <a:solidFill>
                  <a:srgbClr val="FF0000"/>
                </a:solidFill>
              </a:rPr>
              <a:t>Note: This includes ways to use procurement as an incentive for promoting respect for human rights.</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lang="en">
                <a:solidFill>
                  <a:srgbClr val="FF0000"/>
                </a:solidFill>
              </a:rPr>
              <a:t>Example: US State Department requires companies bidding on large, private security contracts to be certified against human rights standards and members of a multistakeholder, human rights initiative (the ”International Code of Conduct on Private Security Service Providers Association” or ICOCA)</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244" name="Google Shape;244;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Hi everyone, following that quick introduction to international law and review of the UNGPs, we will now move into an in-depth review of National Action Plans, or NAPs – hopefully this section won’t put anyone to sleep!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We’re going to go over the basic elements of and the process related to NAPs, and I will occasionally provide some personal reflections based on my experience in helping to lead the development of the US NAP.</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252" name="Google Shape;252;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NAPs are “State policy strategies outlining the strategic orientation and concrete activities to address a specific policy issue” and have long been used by governments to define and address a wide array of issues, from human trafficking to climate change, to women, peace, and security. These are just a few examples of NAPs developed by different countries to address these types of issues. </a:t>
            </a:r>
            <a:endParaRPr/>
          </a:p>
          <a:p>
            <a:pPr indent="0" lvl="0" marL="0" rtl="0" algn="l">
              <a:lnSpc>
                <a:spcPct val="100000"/>
              </a:lnSpc>
              <a:spcBef>
                <a:spcPts val="0"/>
              </a:spcBef>
              <a:spcAft>
                <a:spcPts val="0"/>
              </a:spcAft>
              <a:buSzPts val="1100"/>
              <a:buNone/>
            </a:pPr>
            <a:r>
              <a:t/>
            </a:r>
            <a:endParaRPr/>
          </a:p>
        </p:txBody>
      </p:sp>
      <p:sp>
        <p:nvSpPr>
          <p:cNvPr id="260" name="Google Shape;260;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 the business and human rights context, a NAP is defined as a ““An evolving policy strategy developed by a State to protect against adverse human rights impacts by business enterprises in conformity with the UN Guiding Principles on Business and Human Rights”.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 </a:t>
            </a:r>
            <a:endParaRPr b="1">
              <a:solidFill>
                <a:schemeClr val="dk1"/>
              </a:solidFill>
            </a:endParaRPr>
          </a:p>
          <a:p>
            <a:pPr indent="0" lvl="0" marL="0" rtl="0" algn="l">
              <a:lnSpc>
                <a:spcPct val="100000"/>
              </a:lnSpc>
              <a:spcBef>
                <a:spcPts val="0"/>
              </a:spcBef>
              <a:spcAft>
                <a:spcPts val="0"/>
              </a:spcAft>
              <a:buSzPts val="1100"/>
              <a:buNone/>
            </a:pPr>
            <a:r>
              <a:rPr lang="en">
                <a:solidFill>
                  <a:schemeClr val="dk1"/>
                </a:solidFill>
              </a:rPr>
              <a:t>This definition comes from the UN Working Group on Business and Human Rights, and much of the substance of this section is drawn from the guidance on NAPs that the working group published in November 2016. </a:t>
            </a:r>
            <a:endParaRPr/>
          </a:p>
        </p:txBody>
      </p:sp>
      <p:sp>
        <p:nvSpPr>
          <p:cNvPr id="270" name="Google Shape;270;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Since you’ve been listening to us talk for awhile now, we thougth we’d spice things up with a short video about NAPs from the Danish Institute for Human Rights (b/c nothing spices up a presentation like a video from the Danish Institute!)</a:t>
            </a:r>
            <a:endParaRPr/>
          </a:p>
        </p:txBody>
      </p:sp>
      <p:sp>
        <p:nvSpPr>
          <p:cNvPr id="278" name="Google Shape;278;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The video gave the Danish Institute’s 6 criteria for BHR NAPs, but today we’re going to instead look at the 4 criteria defined by the UNWG.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First, a NAP has to be founded on the UNGPs – meaning that is has to be based on international human rights standards and reflect the Guiding Principles’ emphasis on state obligations and business responsibilities. [The UN Working Group makes two key recommendations to ensure that a NAP is based on the Guiding Principles: 1)</a:t>
            </a:r>
            <a:r>
              <a:rPr lang="en" sz="700">
                <a:solidFill>
                  <a:schemeClr val="dk1"/>
                </a:solidFill>
                <a:latin typeface="Times New Roman"/>
                <a:ea typeface="Times New Roman"/>
                <a:cs typeface="Times New Roman"/>
                <a:sym typeface="Times New Roman"/>
              </a:rPr>
              <a:t>	</a:t>
            </a:r>
            <a:r>
              <a:rPr lang="en">
                <a:solidFill>
                  <a:schemeClr val="dk1"/>
                </a:solidFill>
              </a:rPr>
              <a:t>States should conduct capacity building on the UNGPs within government; 2)</a:t>
            </a:r>
            <a:r>
              <a:rPr lang="en" sz="700">
                <a:solidFill>
                  <a:schemeClr val="dk1"/>
                </a:solidFill>
                <a:latin typeface="Times New Roman"/>
                <a:ea typeface="Times New Roman"/>
                <a:cs typeface="Times New Roman"/>
                <a:sym typeface="Times New Roman"/>
              </a:rPr>
              <a:t> </a:t>
            </a:r>
            <a:r>
              <a:rPr lang="en">
                <a:solidFill>
                  <a:schemeClr val="dk1"/>
                </a:solidFill>
              </a:rPr>
              <a:t>Take UNGPs as guiding instrument (with underlying international instruments) when identifying and deciding on measures to address protection gaps].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Now, in the case of the US experience, we actually decided to frame our NAP around both the UNGPs and the OECD Guidelines on Multinational Enterprises.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Second, NAPs must respond to specific challenges in the national context. In other words, one size will not fit all. Key differences include: host or home government for multinationals, nationally important sectors, etc.</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Third, NAPs should be developed transparently and inclusively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Fourth, NAPs need to be regularly reviewed and updated</a:t>
            </a:r>
            <a:endParaRPr/>
          </a:p>
        </p:txBody>
      </p:sp>
      <p:sp>
        <p:nvSpPr>
          <p:cNvPr id="286" name="Google Shape;286;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 UNWG sets out a five phase process for creating, implementing, and updating NAPs</a:t>
            </a:r>
            <a:endParaRPr/>
          </a:p>
          <a:p>
            <a:pPr indent="0" lvl="0" marL="0" rtl="0" algn="l">
              <a:lnSpc>
                <a:spcPct val="100000"/>
              </a:lnSpc>
              <a:spcBef>
                <a:spcPts val="0"/>
              </a:spcBef>
              <a:spcAft>
                <a:spcPts val="0"/>
              </a:spcAft>
              <a:buClr>
                <a:schemeClr val="dk1"/>
              </a:buClr>
              <a:buSzPts val="1100"/>
              <a:buFont typeface="Arial"/>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t>Note that there are different views about some elements of the process. The Danish Institute and the International Corporate Accountability Roundtable (coaliton of corporate accountability focused NGOs) stress the need for national baseline assessments for NAPs, but not all governments have employed this practice. Only 6 of 21 NAPs published as of late 2018 conducted baseline assessments. </a:t>
            </a:r>
            <a:endParaRPr/>
          </a:p>
          <a:p>
            <a:pPr indent="0" lvl="0" marL="0" rtl="0" algn="l">
              <a:lnSpc>
                <a:spcPct val="100000"/>
              </a:lnSpc>
              <a:spcBef>
                <a:spcPts val="0"/>
              </a:spcBef>
              <a:spcAft>
                <a:spcPts val="0"/>
              </a:spcAft>
              <a:buSzPts val="1100"/>
              <a:buNone/>
            </a:pPr>
            <a:r>
              <a:t/>
            </a:r>
            <a:endParaRPr/>
          </a:p>
        </p:txBody>
      </p:sp>
      <p:sp>
        <p:nvSpPr>
          <p:cNvPr id="294" name="Google Shape;29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Steps that the UNWG flags as key to initiating a NAP include: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1)</a:t>
            </a:r>
            <a:r>
              <a:rPr lang="en" sz="700">
                <a:solidFill>
                  <a:schemeClr val="dk1"/>
                </a:solidFill>
                <a:latin typeface="Times New Roman"/>
                <a:ea typeface="Times New Roman"/>
                <a:cs typeface="Times New Roman"/>
                <a:sym typeface="Times New Roman"/>
              </a:rPr>
              <a:t>	</a:t>
            </a:r>
            <a:r>
              <a:rPr lang="en">
                <a:solidFill>
                  <a:schemeClr val="dk1"/>
                </a:solidFill>
              </a:rPr>
              <a:t>Seeking formal commitment from the Government to a NAP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2)</a:t>
            </a:r>
            <a:r>
              <a:rPr lang="en" sz="700">
                <a:solidFill>
                  <a:schemeClr val="dk1"/>
                </a:solidFill>
                <a:latin typeface="Times New Roman"/>
                <a:ea typeface="Times New Roman"/>
                <a:cs typeface="Times New Roman"/>
                <a:sym typeface="Times New Roman"/>
              </a:rPr>
              <a:t>	</a:t>
            </a:r>
            <a:r>
              <a:rPr lang="en">
                <a:solidFill>
                  <a:schemeClr val="dk1"/>
                </a:solidFill>
              </a:rPr>
              <a:t>Creating a format for cross-departmental collaboration and designate leadership within government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3)</a:t>
            </a:r>
            <a:r>
              <a:rPr lang="en" sz="700">
                <a:solidFill>
                  <a:schemeClr val="dk1"/>
                </a:solidFill>
                <a:latin typeface="Times New Roman"/>
                <a:ea typeface="Times New Roman"/>
                <a:cs typeface="Times New Roman"/>
                <a:sym typeface="Times New Roman"/>
              </a:rPr>
              <a:t>	</a:t>
            </a:r>
            <a:r>
              <a:rPr lang="en">
                <a:solidFill>
                  <a:schemeClr val="dk1"/>
                </a:solidFill>
              </a:rPr>
              <a:t>Create a format for engagement with non-governmental stakeholders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4)</a:t>
            </a:r>
            <a:r>
              <a:rPr lang="en" sz="700">
                <a:solidFill>
                  <a:schemeClr val="dk1"/>
                </a:solidFill>
                <a:latin typeface="Times New Roman"/>
                <a:ea typeface="Times New Roman"/>
                <a:cs typeface="Times New Roman"/>
                <a:sym typeface="Times New Roman"/>
              </a:rPr>
              <a:t>	</a:t>
            </a:r>
            <a:r>
              <a:rPr lang="en">
                <a:solidFill>
                  <a:schemeClr val="dk1"/>
                </a:solidFill>
              </a:rPr>
              <a:t>Develop and publish a workplan and allocate adequate resources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Examples: NHRIs and academic institutions have raised awareness, conducted research and laid groundwork for NAPs in Philippines, Ghana, Korea, Malaysia, Morocco, and South Africa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Switzerland and Netherlands – Parliament called on Govt to develop NAP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Spain – workplan published early, updated frequently</a:t>
            </a:r>
            <a:endParaRPr/>
          </a:p>
        </p:txBody>
      </p:sp>
      <p:sp>
        <p:nvSpPr>
          <p:cNvPr id="322" name="Google Shape;32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Created July 2018 by Kendall Lake; draft: </a:t>
            </a:r>
            <a:r>
              <a:rPr lang="en" u="sng">
                <a:solidFill>
                  <a:schemeClr val="hlink"/>
                </a:solidFill>
                <a:hlinkClick r:id="rId2"/>
              </a:rPr>
              <a:t>https://docs.google.com/presentation/d/1qNXf5NxRTpftuIf9v2etM9fOq5NDI9iT-D-hPudtHRo/edit#slide=id.p1</a:t>
            </a:r>
            <a:endParaRPr/>
          </a:p>
        </p:txBody>
      </p:sp>
      <p:sp>
        <p:nvSpPr>
          <p:cNvPr id="144" name="Google Shape;14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500"/>
              </a:spcBef>
              <a:spcAft>
                <a:spcPts val="0"/>
              </a:spcAft>
              <a:buClr>
                <a:schemeClr val="dk1"/>
              </a:buClr>
              <a:buSzPts val="1100"/>
              <a:buFont typeface="Arial"/>
              <a:buNone/>
            </a:pPr>
            <a:r>
              <a:rPr lang="en"/>
              <a:t>Identify main adverse human rights impacts and gaps in government and corporate responses. Need input from stakeholders.</a:t>
            </a:r>
            <a:endParaRPr/>
          </a:p>
          <a:p>
            <a:pPr indent="0" lvl="0" marL="0" rtl="0" algn="l">
              <a:lnSpc>
                <a:spcPct val="90000"/>
              </a:lnSpc>
              <a:spcBef>
                <a:spcPts val="500"/>
              </a:spcBef>
              <a:spcAft>
                <a:spcPts val="0"/>
              </a:spcAft>
              <a:buClr>
                <a:schemeClr val="dk1"/>
              </a:buClr>
              <a:buSzPts val="1100"/>
              <a:buFont typeface="Arial"/>
              <a:buNone/>
            </a:pPr>
            <a:r>
              <a:rPr lang="en"/>
              <a:t>“Adverse impacts” - includes impacts occurring on the State’s territory as well as abroad with the involvement of a company domiciled in the country.</a:t>
            </a:r>
            <a:endParaRPr/>
          </a:p>
          <a:p>
            <a:pPr indent="0" lvl="0" marL="0" rtl="0" algn="l">
              <a:lnSpc>
                <a:spcPct val="90000"/>
              </a:lnSpc>
              <a:spcBef>
                <a:spcPts val="500"/>
              </a:spcBef>
              <a:spcAft>
                <a:spcPts val="0"/>
              </a:spcAft>
              <a:buClr>
                <a:schemeClr val="dk1"/>
              </a:buClr>
              <a:buSzPts val="1100"/>
              <a:buFont typeface="Arial"/>
              <a:buNone/>
            </a:pPr>
            <a:r>
              <a:rPr lang="en"/>
              <a:t> </a:t>
            </a:r>
            <a:endParaRPr/>
          </a:p>
          <a:p>
            <a:pPr indent="0" lvl="0" marL="0" rtl="0" algn="l">
              <a:lnSpc>
                <a:spcPct val="90000"/>
              </a:lnSpc>
              <a:spcBef>
                <a:spcPts val="500"/>
              </a:spcBef>
              <a:spcAft>
                <a:spcPts val="0"/>
              </a:spcAft>
              <a:buClr>
                <a:schemeClr val="dk1"/>
              </a:buClr>
              <a:buSzPts val="1100"/>
              <a:buFont typeface="Arial"/>
              <a:buNone/>
            </a:pPr>
            <a:r>
              <a:rPr lang="en"/>
              <a:t>“Identify Gaps” – outline laws, regulations and policies in relation to 3 pillars of the UNGPs and identify protection gaps. Same with business enterprises in country’s territory. (Baseline assessment Template can be  useful here)  </a:t>
            </a:r>
            <a:endParaRPr/>
          </a:p>
          <a:p>
            <a:pPr indent="0" lvl="0" marL="0" rtl="0" algn="l">
              <a:lnSpc>
                <a:spcPct val="90000"/>
              </a:lnSpc>
              <a:spcBef>
                <a:spcPts val="500"/>
              </a:spcBef>
              <a:spcAft>
                <a:spcPts val="0"/>
              </a:spcAft>
              <a:buClr>
                <a:schemeClr val="dk1"/>
              </a:buClr>
              <a:buSzPts val="1100"/>
              <a:buFont typeface="Arial"/>
              <a:buNone/>
            </a:pPr>
            <a:r>
              <a:rPr lang="en"/>
              <a:t> </a:t>
            </a:r>
            <a:endParaRPr/>
          </a:p>
          <a:p>
            <a:pPr indent="0" lvl="0" marL="0" rtl="0" algn="l">
              <a:lnSpc>
                <a:spcPct val="90000"/>
              </a:lnSpc>
              <a:spcBef>
                <a:spcPts val="500"/>
              </a:spcBef>
              <a:spcAft>
                <a:spcPts val="0"/>
              </a:spcAft>
              <a:buSzPts val="1100"/>
              <a:buNone/>
            </a:pPr>
            <a:r>
              <a:rPr lang="en"/>
              <a:t>Consult stakeholders on priorities and concrete actions to include in the NAP. UNWG criteria: 1) severity of human rights impacts 2) leverage of government to make change on the ground.</a:t>
            </a:r>
            <a:endParaRPr/>
          </a:p>
        </p:txBody>
      </p:sp>
      <p:sp>
        <p:nvSpPr>
          <p:cNvPr id="362" name="Google Shape;36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Draft should be consulted on and revised before it is published</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rPr lang="en"/>
              <a:t>Key role for leading government entity – ensure participation, mediate interests, ensure coherence</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rPr lang="en"/>
              <a:t>Structure and content – UNWG guidance includes outline (section 4.1) underlying principles (4.2) and non-exhaustive list of measures to consider on each guiding principle</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rPr lang="en"/>
              <a:t>Consulting on the draft – seek written comments [explain US decision not to do a first draft]</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rPr lang="en"/>
              <a:t>Finalize and launch – key opportunity to raise awareness of BHR issues in the country, and to engage business on their responsibilities</a:t>
            </a:r>
            <a:endParaRPr/>
          </a:p>
          <a:p>
            <a:pPr indent="0" lvl="0" marL="0" rtl="0" algn="l">
              <a:lnSpc>
                <a:spcPct val="100000"/>
              </a:lnSpc>
              <a:spcBef>
                <a:spcPts val="0"/>
              </a:spcBef>
              <a:spcAft>
                <a:spcPts val="0"/>
              </a:spcAft>
              <a:buSzPts val="1100"/>
              <a:buNone/>
            </a:pPr>
            <a:r>
              <a:rPr lang="en"/>
              <a:t> </a:t>
            </a:r>
            <a:endParaRPr/>
          </a:p>
          <a:p>
            <a:pPr indent="0" lvl="0" marL="0" rtl="0" algn="l">
              <a:lnSpc>
                <a:spcPct val="100000"/>
              </a:lnSpc>
              <a:spcBef>
                <a:spcPts val="0"/>
              </a:spcBef>
              <a:spcAft>
                <a:spcPts val="0"/>
              </a:spcAft>
              <a:buSzPts val="1100"/>
              <a:buNone/>
            </a:pPr>
            <a:r>
              <a:rPr lang="en"/>
              <a:t>Examples of good practice:</a:t>
            </a:r>
            <a:endParaRPr/>
          </a:p>
          <a:p>
            <a:pPr indent="0" lvl="0" marL="0" rtl="0" algn="l">
              <a:lnSpc>
                <a:spcPct val="100000"/>
              </a:lnSpc>
              <a:spcBef>
                <a:spcPts val="0"/>
              </a:spcBef>
              <a:spcAft>
                <a:spcPts val="0"/>
              </a:spcAft>
              <a:buSzPts val="1100"/>
              <a:buNone/>
            </a:pPr>
            <a:r>
              <a:rPr lang="en"/>
              <a:t>        	Finland, Spain, Switzerland invited written feedback</a:t>
            </a:r>
            <a:endParaRPr/>
          </a:p>
          <a:p>
            <a:pPr indent="0" lvl="0" marL="0" rtl="0" algn="l">
              <a:lnSpc>
                <a:spcPct val="100000"/>
              </a:lnSpc>
              <a:spcBef>
                <a:spcPts val="0"/>
              </a:spcBef>
              <a:spcAft>
                <a:spcPts val="0"/>
              </a:spcAft>
              <a:buSzPts val="1100"/>
              <a:buNone/>
            </a:pPr>
            <a:r>
              <a:rPr lang="en"/>
              <a:t>        	India just published a zero draft for consultation</a:t>
            </a:r>
            <a:endParaRPr/>
          </a:p>
          <a:p>
            <a:pPr indent="0" lvl="0" marL="0" rtl="0" algn="l">
              <a:lnSpc>
                <a:spcPct val="100000"/>
              </a:lnSpc>
              <a:spcBef>
                <a:spcPts val="0"/>
              </a:spcBef>
              <a:spcAft>
                <a:spcPts val="0"/>
              </a:spcAft>
              <a:buSzPts val="1100"/>
              <a:buNone/>
            </a:pPr>
            <a:r>
              <a:rPr lang="en"/>
              <a:t>        	Colombia – public consultations with stakeholders on draft</a:t>
            </a:r>
            <a:endParaRPr/>
          </a:p>
          <a:p>
            <a:pPr indent="0" lvl="0" marL="0" rtl="0" algn="l">
              <a:lnSpc>
                <a:spcPct val="100000"/>
              </a:lnSpc>
              <a:spcBef>
                <a:spcPts val="0"/>
              </a:spcBef>
              <a:spcAft>
                <a:spcPts val="0"/>
              </a:spcAft>
              <a:buSzPts val="1100"/>
              <a:buNone/>
            </a:pPr>
            <a:r>
              <a:rPr lang="en"/>
              <a:t>        	UK NAP – launched by 2 ministers – cross-ministerial and high level signals of support </a:t>
            </a:r>
            <a:endParaRPr/>
          </a:p>
          <a:p>
            <a:pPr indent="0" lvl="0" marL="0" rtl="0" algn="l">
              <a:lnSpc>
                <a:spcPct val="100000"/>
              </a:lnSpc>
              <a:spcBef>
                <a:spcPts val="0"/>
              </a:spcBef>
              <a:spcAft>
                <a:spcPts val="0"/>
              </a:spcAft>
              <a:buSzPts val="1100"/>
              <a:buNone/>
            </a:pPr>
            <a:r>
              <a:t/>
            </a:r>
            <a:endParaRPr/>
          </a:p>
        </p:txBody>
      </p:sp>
      <p:sp>
        <p:nvSpPr>
          <p:cNvPr id="375" name="Google Shape;375;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Easier to implement and monitor if actions in NAP have cleaer objectives, responsibilities and timelines</a:t>
            </a:r>
            <a:endParaRPr/>
          </a:p>
          <a:p>
            <a:pPr indent="0" lvl="0" marL="0" rtl="0" algn="l">
              <a:lnSpc>
                <a:spcPct val="100000"/>
              </a:lnSpc>
              <a:spcBef>
                <a:spcPts val="0"/>
              </a:spcBef>
              <a:spcAft>
                <a:spcPts val="0"/>
              </a:spcAft>
              <a:buClr>
                <a:schemeClr val="dk1"/>
              </a:buClr>
              <a:buSzPts val="1100"/>
              <a:buFont typeface="Arial"/>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t>Multi-stakeholder monitoring group – independent monitoring (e.g. Finland Committee on Corporate Social Responsibility)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
              <a:t>Government focal point – respond to requests and concerns from non-govt stakeholders</a:t>
            </a:r>
            <a:endParaRPr/>
          </a:p>
        </p:txBody>
      </p:sp>
      <p:sp>
        <p:nvSpPr>
          <p:cNvPr id="392" name="Google Shape;392;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Include date for evaluation and update in the NAP</a:t>
            </a:r>
            <a:endParaRPr/>
          </a:p>
          <a:p>
            <a:pPr indent="0" lvl="0" marL="0" rtl="0" algn="l">
              <a:lnSpc>
                <a:spcPct val="100000"/>
              </a:lnSpc>
              <a:spcBef>
                <a:spcPts val="0"/>
              </a:spcBef>
              <a:spcAft>
                <a:spcPts val="0"/>
              </a:spcAft>
              <a:buClr>
                <a:schemeClr val="dk1"/>
              </a:buClr>
              <a:buSzPts val="1100"/>
              <a:buFont typeface="Arial"/>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t>Evaluation by independent entity, such as NHRI, and consult with relevant stakeholders</a:t>
            </a:r>
            <a:endParaRPr/>
          </a:p>
          <a:p>
            <a:pPr indent="0" lvl="0" marL="0" rtl="0" algn="l">
              <a:lnSpc>
                <a:spcPct val="100000"/>
              </a:lnSpc>
              <a:spcBef>
                <a:spcPts val="0"/>
              </a:spcBef>
              <a:spcAft>
                <a:spcPts val="0"/>
              </a:spcAft>
              <a:buClr>
                <a:schemeClr val="dk1"/>
              </a:buClr>
              <a:buSzPts val="1100"/>
              <a:buFont typeface="Arial"/>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t>Update assessments of adverse impacts and protection gaps</a:t>
            </a:r>
            <a:endParaRPr/>
          </a:p>
          <a:p>
            <a:pPr indent="0" lvl="0" marL="0" rtl="0" algn="l">
              <a:lnSpc>
                <a:spcPct val="100000"/>
              </a:lnSpc>
              <a:spcBef>
                <a:spcPts val="0"/>
              </a:spcBef>
              <a:spcAft>
                <a:spcPts val="0"/>
              </a:spcAft>
              <a:buClr>
                <a:schemeClr val="dk1"/>
              </a:buClr>
              <a:buSzPts val="1100"/>
              <a:buFont typeface="Arial"/>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t>Inform and consult with stakeholders in preparation for updated NAP</a:t>
            </a:r>
            <a:endParaRPr/>
          </a:p>
          <a:p>
            <a:pPr indent="0" lvl="0" marL="0" rtl="0" algn="l">
              <a:lnSpc>
                <a:spcPct val="100000"/>
              </a:lnSpc>
              <a:spcBef>
                <a:spcPts val="0"/>
              </a:spcBef>
              <a:spcAft>
                <a:spcPts val="0"/>
              </a:spcAft>
              <a:buClr>
                <a:schemeClr val="dk1"/>
              </a:buClr>
              <a:buSzPts val="1100"/>
              <a:buFont typeface="Arial"/>
              <a:buNone/>
            </a:pPr>
            <a:r>
              <a:rPr lang="en"/>
              <a:t> </a:t>
            </a:r>
            <a:endParaRPr/>
          </a:p>
          <a:p>
            <a:pPr indent="0" lvl="0" marL="0" rtl="0" algn="l">
              <a:lnSpc>
                <a:spcPct val="100000"/>
              </a:lnSpc>
              <a:spcBef>
                <a:spcPts val="0"/>
              </a:spcBef>
              <a:spcAft>
                <a:spcPts val="0"/>
              </a:spcAft>
              <a:buClr>
                <a:schemeClr val="dk1"/>
              </a:buClr>
              <a:buSzPts val="1100"/>
              <a:buFont typeface="Arial"/>
              <a:buNone/>
            </a:pPr>
            <a:r>
              <a:rPr lang="en"/>
              <a:t>Examples:</a:t>
            </a:r>
            <a:endParaRPr/>
          </a:p>
          <a:p>
            <a:pPr indent="0" lvl="0" marL="0" rtl="0" algn="l">
              <a:lnSpc>
                <a:spcPct val="100000"/>
              </a:lnSpc>
              <a:spcBef>
                <a:spcPts val="0"/>
              </a:spcBef>
              <a:spcAft>
                <a:spcPts val="0"/>
              </a:spcAft>
              <a:buClr>
                <a:schemeClr val="dk1"/>
              </a:buClr>
              <a:buSzPts val="1100"/>
              <a:buFont typeface="Arial"/>
              <a:buNone/>
            </a:pPr>
            <a:r>
              <a:rPr lang="en"/>
              <a:t>UK has published updated NAP</a:t>
            </a:r>
            <a:endParaRPr/>
          </a:p>
          <a:p>
            <a:pPr indent="0" lvl="0" marL="0" rtl="0" algn="l">
              <a:lnSpc>
                <a:spcPct val="100000"/>
              </a:lnSpc>
              <a:spcBef>
                <a:spcPts val="0"/>
              </a:spcBef>
              <a:spcAft>
                <a:spcPts val="0"/>
              </a:spcAft>
              <a:buSzPts val="1100"/>
              <a:buNone/>
            </a:pPr>
            <a:r>
              <a:rPr lang="en"/>
              <a:t>Denmark committed to regular updates in alignment with country action plan on CSR</a:t>
            </a:r>
            <a:endParaRPr/>
          </a:p>
        </p:txBody>
      </p:sp>
      <p:sp>
        <p:nvSpPr>
          <p:cNvPr id="400" name="Google Shape;40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Central element of NAPs is defining government response to adverse business HR impacts. UNWG recommends incorporating 4 principles when drafting: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Concrete impacts – severity and leverage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Use UNGPs to identify </a:t>
            </a:r>
            <a:r>
              <a:rPr i="1" lang="en">
                <a:solidFill>
                  <a:schemeClr val="dk1"/>
                </a:solidFill>
              </a:rPr>
              <a:t>how</a:t>
            </a:r>
            <a:r>
              <a:rPr lang="en">
                <a:solidFill>
                  <a:schemeClr val="dk1"/>
                </a:solidFill>
              </a:rPr>
              <a:t> to address impacts – use operational guidance from the UNGPs, promote human rights due diligence, and refer to principles for all 3 pillars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“Smart mix”- mandatory and voluntary, national and international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Genders sensitivity – gender analysis, disaggregated data, commit to measures to prevent, mitigate, and remediate gender-based impacts </a:t>
            </a:r>
            <a:endParaRPr/>
          </a:p>
        </p:txBody>
      </p:sp>
      <p:sp>
        <p:nvSpPr>
          <p:cNvPr id="408" name="Google Shape;408;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Transition slide</a:t>
            </a:r>
            <a:endParaRPr/>
          </a:p>
          <a:p>
            <a:pPr indent="0" lvl="0" marL="0" rtl="0" algn="l">
              <a:lnSpc>
                <a:spcPct val="100000"/>
              </a:lnSpc>
              <a:spcBef>
                <a:spcPts val="0"/>
              </a:spcBef>
              <a:spcAft>
                <a:spcPts val="0"/>
              </a:spcAft>
              <a:buSzPts val="1100"/>
              <a:buNone/>
            </a:pPr>
            <a:r>
              <a:t/>
            </a:r>
            <a:endParaRPr/>
          </a:p>
        </p:txBody>
      </p:sp>
      <p:sp>
        <p:nvSpPr>
          <p:cNvPr id="416" name="Google Shape;416;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latin typeface="Merriweather"/>
                <a:ea typeface="Merriweather"/>
                <a:cs typeface="Merriweather"/>
                <a:sym typeface="Merriweather"/>
              </a:rPr>
              <a:t>Here is a timeline with an overview of the rollout of BHR NAPs in parallel with other key BHR initiatives since 2011 - as Sebastian mentioned yesterday there have been several new NAPs since then. The 2011 “communication” by the European Commission inviting MSs to conduct BHR NAPs is why so many of the first NAPs published were from EU member states.   Since then, other regional and multilateral bodies have encouraged and, in some instances, facilitated the development of NAPS, including the AU, ASEAN, the Council of Europe, and the G7 and G20, and the OAS.</a:t>
            </a:r>
            <a:endParaRPr/>
          </a:p>
        </p:txBody>
      </p:sp>
      <p:sp>
        <p:nvSpPr>
          <p:cNvPr id="425" name="Google Shape;425;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here is where we understand the countries that you are working in are on this issue.  According to the UN, Argentina, Kenya, Malaysia, and Mexico are all in the process of developing NAPs, while in Nigeria and the Philippines there are efforts underway by either the National Human Rights Institution and/or civil society to begin working on NAPs. But of course, you likely know better than we do whether this is accurate.</a:t>
            </a:r>
            <a:endParaRPr/>
          </a:p>
        </p:txBody>
      </p:sp>
      <p:sp>
        <p:nvSpPr>
          <p:cNvPr id="472" name="Google Shape;472;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latin typeface="Merriweather"/>
                <a:ea typeface="Merriweather"/>
                <a:cs typeface="Merriweather"/>
                <a:sym typeface="Merriweather"/>
              </a:rPr>
              <a:t>(From UNGP background module)</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100"/>
              <a:buNone/>
            </a:pPr>
            <a:r>
              <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100"/>
              <a:buNone/>
            </a:pPr>
            <a:r>
              <a:rPr lang="en" sz="1200">
                <a:solidFill>
                  <a:schemeClr val="dk1"/>
                </a:solidFill>
                <a:latin typeface="Merriweather"/>
                <a:ea typeface="Merriweather"/>
                <a:cs typeface="Merriweather"/>
                <a:sym typeface="Merriweather"/>
              </a:rPr>
              <a:t>Creation of the intergovernmental working group on transnational corporations </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latin typeface="Merriweather"/>
                <a:ea typeface="Merriweather"/>
                <a:cs typeface="Merriweather"/>
                <a:sym typeface="Merriweather"/>
              </a:rPr>
              <a:t>and other business enterprises with respect to human rights</a:t>
            </a:r>
            <a:endParaRPr sz="1200">
              <a:solidFill>
                <a:schemeClr val="dk1"/>
              </a:solidFill>
              <a:latin typeface="Merriweather"/>
              <a:ea typeface="Merriweather"/>
              <a:cs typeface="Merriweather"/>
              <a:sym typeface="Merriweather"/>
            </a:endParaRPr>
          </a:p>
          <a:p>
            <a:pPr indent="0" lvl="0" marL="0" rtl="0" algn="l">
              <a:lnSpc>
                <a:spcPct val="100000"/>
              </a:lnSpc>
              <a:spcBef>
                <a:spcPts val="0"/>
              </a:spcBef>
              <a:spcAft>
                <a:spcPts val="0"/>
              </a:spcAft>
              <a:buSzPts val="1100"/>
              <a:buNone/>
            </a:pPr>
            <a:r>
              <a:t/>
            </a:r>
            <a:endParaRPr/>
          </a:p>
        </p:txBody>
      </p:sp>
      <p:sp>
        <p:nvSpPr>
          <p:cNvPr id="483" name="Google Shape;483;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Transition slide</a:t>
            </a:r>
            <a:endParaRPr/>
          </a:p>
          <a:p>
            <a:pPr indent="0" lvl="0" marL="0" rtl="0" algn="l">
              <a:lnSpc>
                <a:spcPct val="100000"/>
              </a:lnSpc>
              <a:spcBef>
                <a:spcPts val="0"/>
              </a:spcBef>
              <a:spcAft>
                <a:spcPts val="0"/>
              </a:spcAft>
              <a:buSzPts val="1100"/>
              <a:buNone/>
            </a:pPr>
            <a:r>
              <a:t/>
            </a:r>
            <a:endParaRPr/>
          </a:p>
        </p:txBody>
      </p:sp>
      <p:sp>
        <p:nvSpPr>
          <p:cNvPr id="491" name="Google Shape;491;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Title slide</a:t>
            </a:r>
            <a:endParaRPr/>
          </a:p>
        </p:txBody>
      </p:sp>
      <p:sp>
        <p:nvSpPr>
          <p:cNvPr id="154" name="Google Shape;15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Many first NAPs were European because they had done something similar (plan on CSR) and had already established a process for that</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Czech Republic, Finland, France, Lithuania, Luxembourg, Netherlands, Poland, Spain, Sweden, Switzerland, United Kingdom, United States</a:t>
            </a:r>
            <a:endParaRPr/>
          </a:p>
        </p:txBody>
      </p:sp>
      <p:sp>
        <p:nvSpPr>
          <p:cNvPr id="497" name="Google Shape;497;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Belgium, Chile, Colombia, Denmark, Georgia, Germany, Ireland, Italy, Norway, South Korea </a:t>
            </a:r>
            <a:endParaRPr/>
          </a:p>
        </p:txBody>
      </p:sp>
      <p:sp>
        <p:nvSpPr>
          <p:cNvPr id="516" name="Google Shape;516;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2013 NAP: Develop guidance on ICT exports with impact on human rights and FoE online</a:t>
            </a:r>
            <a:br>
              <a:rPr lang="en"/>
            </a:br>
            <a:br>
              <a:rPr lang="en"/>
            </a:br>
            <a:r>
              <a:rPr lang="en"/>
              <a:t>2016 updated NAP: Report on work in Wassenaar Arrangement; work on cybersecurity export risk</a:t>
            </a:r>
            <a:br>
              <a:rPr lang="en"/>
            </a:b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br>
              <a:rPr lang="en"/>
            </a:br>
            <a:r>
              <a:rPr lang="en"/>
              <a:t>Develop a regular mechanism to identify, document, and publicize lessons learned and best practices related to corporate actions that promote and protect human rights online. </a:t>
            </a:r>
            <a:br>
              <a:rPr lang="en"/>
            </a:br>
            <a:br>
              <a:rPr lang="en"/>
            </a:br>
            <a:br>
              <a:rPr lang="en"/>
            </a:br>
            <a:r>
              <a:rPr lang="en"/>
              <a:t>Foster continued engagement among relevant stakeholders to support ongoing dialogue and collaboration on respecting human rights within the ICT sector.</a:t>
            </a:r>
            <a:br>
              <a:rPr lang="en"/>
            </a:b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Other Related Efforts Handout: </a:t>
            </a:r>
            <a:r>
              <a:rPr lang="en" u="sng">
                <a:solidFill>
                  <a:schemeClr val="hlink"/>
                </a:solidFill>
                <a:hlinkClick r:id="rId2"/>
              </a:rPr>
              <a:t>https://docs.google.com/document/d/1tX_4WTFzhD-F6c84YOtHQzmIRrE1cvDbg6eL7-jwTFI/edit</a:t>
            </a:r>
            <a:endParaRPr/>
          </a:p>
        </p:txBody>
      </p:sp>
      <p:sp>
        <p:nvSpPr>
          <p:cNvPr id="576" name="Google Shape;576;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Other Related Efforts handout: </a:t>
            </a:r>
            <a:r>
              <a:rPr lang="en" u="sng">
                <a:solidFill>
                  <a:schemeClr val="hlink"/>
                </a:solidFill>
                <a:hlinkClick r:id="rId2"/>
              </a:rPr>
              <a:t>https://docs.google.com/document/d/1tX_4WTFzhD-F6c84YOtHQzmIRrE1cvDbg6eL7-jwTFI/edit</a:t>
            </a:r>
            <a:endParaRPr/>
          </a:p>
          <a:p>
            <a:pPr indent="0" lvl="0" marL="0" rtl="0" algn="l">
              <a:lnSpc>
                <a:spcPct val="100000"/>
              </a:lnSpc>
              <a:spcBef>
                <a:spcPts val="0"/>
              </a:spcBef>
              <a:spcAft>
                <a:spcPts val="0"/>
              </a:spcAft>
              <a:buSzPts val="1100"/>
              <a:buNone/>
            </a:pPr>
            <a:r>
              <a:t/>
            </a:r>
            <a:endParaRPr/>
          </a:p>
        </p:txBody>
      </p:sp>
      <p:sp>
        <p:nvSpPr>
          <p:cNvPr id="583" name="Google Shape;583;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Handout: </a:t>
            </a:r>
            <a:r>
              <a:rPr lang="en" u="sng">
                <a:solidFill>
                  <a:schemeClr val="hlink"/>
                </a:solidFill>
                <a:hlinkClick r:id="rId2"/>
              </a:rPr>
              <a:t>https://docs.google.com/document/d/1Yls0tB-7uW6FzLuhdQUsxxeyuwaqaHD9_EoBALLHE9k/edit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many of you are trained in the law?  If you aren’t, then you are about to be!  If you are, well then we can argue about what I’m about to present!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Law, in essence, is the codification of power by the State.  For our purposes today, the most important element of law to understand is its “binding and enforceable nature.”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Domestic law is implemented by “sovereign right”, which can be sourced to notions of “divine power”, “royal/hereditary power”, or “democratic legitimacy”.  By contrast, international law is generally based either on the concept of “international norms/customs” or “international agreements”.  International law informs - and in some instances, where it is incorporated directly, can be synonymous - with domestic law. Meanwhile, domestic law can both implement and inform international law.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International human rights law is a subset of international law focused on the “rights and dignity of individuals” vis-a-vis States. As such, it is one of the areas of international law that is most directly in tension with concepts of sovereignty.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78" name="Google Shape;178;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BHR is a relatively new area of human rights practice.  But it has roots in older concepts about the roles and responsibilities of the private sector.  Early multilateral companies - like the Dutch and British East India Companies - were essentially extensions of the State’s in which they were incorporated, and were thus cloaked with certain state functions and responsibilities.  </a:t>
            </a:r>
            <a:endParaRPr/>
          </a:p>
        </p:txBody>
      </p:sp>
      <p:sp>
        <p:nvSpPr>
          <p:cNvPr id="188" name="Google Shape;18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Handout:</a:t>
            </a:r>
            <a:r>
              <a:rPr lang="en" u="sng">
                <a:solidFill>
                  <a:schemeClr val="hlink"/>
                </a:solidFill>
                <a:hlinkClick r:id="rId2"/>
              </a:rPr>
              <a:t> https://docs.google.com/document/d/1G2tmsdoGc1dq1qYE5ToONj0BuUWo87hfjXOqhGfSWsg/edit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concept of “corporate philanthropy” articulates an expectation that large, powerful companies should use some of their largesse for public benefit. This typically manifests through charitable activities for workers, local communities, or other stakeholders and/or causes identified as salient for the companies reputation.  As such, it is often perceived as “green or blue washing” meant to serve as some sort of compensation for impacts that the company is perceived to be responsible for.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More contemporary concepts like “responsible business conduct” (the terminology used in the OECD Guidelines for Multinational Enterprises) and “business and human rights” focus more on the need for companies to scrutinize and modify their </a:t>
            </a:r>
            <a:r>
              <a:rPr i="1" lang="en"/>
              <a:t>business activities</a:t>
            </a:r>
            <a:r>
              <a:rPr lang="en"/>
              <a:t> in order to avoid or mitigate negative impacts in the first place. </a:t>
            </a:r>
            <a:endParaRPr/>
          </a:p>
        </p:txBody>
      </p:sp>
      <p:sp>
        <p:nvSpPr>
          <p:cNvPr id="196" name="Google Shape;196;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Preview how NAPs can address each level of “obligation”; UNGPs vs. binding treaty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Because BHR is grounded in notions of international human rights law, it raises expectations about compliance and enforcement.  Early BHR efforts focused on “voluntary” corporate commitments to identify and address human rights impacts. Over time, these have proven insufficient, leading stakeholders to pursue methods for grounding those commitments in shared expectations, and finding ways to objectively evaluate and compare company efforts.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Questions about the relative-value of more-voluntary vs. more-binding initiatives are hotly contested and we’ll discuss some of this further later in the day.</a:t>
            </a:r>
            <a:endParaRPr/>
          </a:p>
        </p:txBody>
      </p:sp>
      <p:sp>
        <p:nvSpPr>
          <p:cNvPr id="204" name="Google Shape;204;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Extraterritorial obligations of states -- can really dive into details, but will try to keep to the point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Another important area of contestation related to BHR is the question of whose laws apply to which impacts, and thus where and how victims can seek remedy.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Different international treaties have different jurisdictional provisions, but for our purposes the most important treaty is the ICCPR, whose jurisdictional provision is very much contested.</a:t>
            </a:r>
            <a:endParaRPr/>
          </a:p>
        </p:txBody>
      </p:sp>
      <p:sp>
        <p:nvSpPr>
          <p:cNvPr id="220" name="Google Shape;220;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3" name="Google Shape;13;p2"/>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0" name="Google Shape;70;p11"/>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6" name="Google Shape;76;p12"/>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pattern">
  <p:cSld name="BLANK_2_1">
    <p:spTree>
      <p:nvGrpSpPr>
        <p:cNvPr id="80" name="Shape 80"/>
        <p:cNvGrpSpPr/>
        <p:nvPr/>
      </p:nvGrpSpPr>
      <p:grpSpPr>
        <a:xfrm>
          <a:off x="0" y="0"/>
          <a:ext cx="0" cy="0"/>
          <a:chOff x="0" y="0"/>
          <a:chExt cx="0" cy="0"/>
        </a:xfrm>
      </p:grpSpPr>
      <p:grpSp>
        <p:nvGrpSpPr>
          <p:cNvPr id="81" name="Google Shape;81;p13"/>
          <p:cNvGrpSpPr/>
          <p:nvPr/>
        </p:nvGrpSpPr>
        <p:grpSpPr>
          <a:xfrm flipH="1" rot="10800000">
            <a:off x="900" y="3856776"/>
            <a:ext cx="9143992" cy="1286720"/>
            <a:chOff x="900" y="0"/>
            <a:chExt cx="9143992" cy="1286720"/>
          </a:xfrm>
        </p:grpSpPr>
        <p:sp>
          <p:nvSpPr>
            <p:cNvPr id="82" name="Google Shape;82;p13"/>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3"/>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3"/>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3"/>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3"/>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3"/>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3"/>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3"/>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3"/>
            <p:cNvSpPr/>
            <p:nvPr/>
          </p:nvSpPr>
          <p:spPr>
            <a:xfrm>
              <a:off x="900"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3"/>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3"/>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a:off x="4266958" y="0"/>
              <a:ext cx="609899"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3"/>
            <p:cNvSpPr/>
            <p:nvPr/>
          </p:nvSpPr>
          <p:spPr>
            <a:xfrm>
              <a:off x="3657035"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3"/>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3"/>
            <p:cNvSpPr/>
            <p:nvPr/>
          </p:nvSpPr>
          <p:spPr>
            <a:xfrm>
              <a:off x="2438861" y="0"/>
              <a:ext cx="609929"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3"/>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13"/>
          <p:cNvSpPr txBox="1"/>
          <p:nvPr>
            <p:ph idx="12" type="sldNum"/>
          </p:nvPr>
        </p:nvSpPr>
        <p:spPr>
          <a:xfrm>
            <a:off x="8556784" y="4749851"/>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9" name="Google Shape;19;p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5" name="Google Shape;25;p4"/>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31" name="Google Shape;31;p5"/>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38" name="Google Shape;38;p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47" name="Google Shape;47;p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56" name="Google Shape;56;p9"/>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marR="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3" name="Google Shape;63;p10"/>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QHJX151TgbI"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6.png"/></Relationships>
</file>

<file path=ppt/slides/_rels/slide30.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png"/><Relationship Id="rId13" Type="http://schemas.openxmlformats.org/officeDocument/2006/relationships/image" Target="../media/image25.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3.png"/></Relationships>
</file>

<file path=ppt/slides/_rels/slide31.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2.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34.png"/><Relationship Id="rId7" Type="http://schemas.openxmlformats.org/officeDocument/2006/relationships/image" Target="../media/image23.png"/><Relationship Id="rId8"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136" name="Google Shape;136;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14"/>
          <p:cNvSpPr/>
          <p:nvPr/>
        </p:nvSpPr>
        <p:spPr>
          <a:xfrm>
            <a:off x="0" y="-7883"/>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138" name="Google Shape;138;p14"/>
          <p:cNvSpPr txBox="1"/>
          <p:nvPr/>
        </p:nvSpPr>
        <p:spPr>
          <a:xfrm>
            <a:off x="1336126" y="674194"/>
            <a:ext cx="6471600" cy="1107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800"/>
              <a:buFont typeface="Arial"/>
              <a:buNone/>
            </a:pPr>
            <a:r>
              <a:rPr b="0" i="0" lang="en" sz="3600" u="none" cap="none" strike="noStrike">
                <a:solidFill>
                  <a:schemeClr val="lt1"/>
                </a:solidFill>
                <a:latin typeface="Merriweather Sans ExtraBold"/>
                <a:ea typeface="Merriweather Sans ExtraBold"/>
                <a:cs typeface="Merriweather Sans ExtraBold"/>
                <a:sym typeface="Merriweather Sans ExtraBold"/>
              </a:rPr>
              <a:t>Business and Human Rights in the Digital Environment</a:t>
            </a:r>
            <a:endParaRPr b="0" i="0" sz="3600" u="none" cap="none" strike="noStrike">
              <a:solidFill>
                <a:srgbClr val="000000"/>
              </a:solidFill>
              <a:latin typeface="Merriweather Sans ExtraBold"/>
              <a:ea typeface="Merriweather Sans ExtraBold"/>
              <a:cs typeface="Merriweather Sans ExtraBold"/>
              <a:sym typeface="Merriweather Sans ExtraBold"/>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Franklin Gothic"/>
              <a:ea typeface="Franklin Gothic"/>
              <a:cs typeface="Franklin Gothic"/>
              <a:sym typeface="Franklin Gothic"/>
            </a:endParaRPr>
          </a:p>
        </p:txBody>
      </p:sp>
      <p:sp>
        <p:nvSpPr>
          <p:cNvPr id="139" name="Google Shape;139;p14"/>
          <p:cNvSpPr txBox="1"/>
          <p:nvPr/>
        </p:nvSpPr>
        <p:spPr>
          <a:xfrm>
            <a:off x="1399925" y="2970425"/>
            <a:ext cx="6669300" cy="70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chemeClr val="lt1"/>
                </a:solidFill>
                <a:latin typeface="Merriweather Sans"/>
                <a:ea typeface="Merriweather Sans"/>
                <a:cs typeface="Merriweather Sans"/>
                <a:sym typeface="Merriweather Sans"/>
              </a:rPr>
              <a:t>Module 3:</a:t>
            </a:r>
            <a:r>
              <a:rPr b="0" i="0" lang="en" sz="2600" u="none" cap="none" strike="noStrike">
                <a:solidFill>
                  <a:schemeClr val="lt1"/>
                </a:solidFill>
                <a:latin typeface="Merriweather Sans"/>
                <a:ea typeface="Merriweather Sans"/>
                <a:cs typeface="Merriweather Sans"/>
                <a:sym typeface="Merriweather Sans"/>
              </a:rPr>
              <a:t> UN Guiding Principles Pillar I: The state duty to protect human rights</a:t>
            </a:r>
            <a:endParaRPr b="0" i="0" sz="1100" u="none" cap="none" strike="noStrike">
              <a:solidFill>
                <a:srgbClr val="000000"/>
              </a:solidFill>
              <a:latin typeface="Franklin Gothic"/>
              <a:ea typeface="Franklin Gothic"/>
              <a:cs typeface="Franklin Gothic"/>
              <a:sym typeface="Franklin Gothic"/>
            </a:endParaRPr>
          </a:p>
        </p:txBody>
      </p:sp>
      <p:sp>
        <p:nvSpPr>
          <p:cNvPr id="140" name="Google Shape;140;p14"/>
          <p:cNvSpPr/>
          <p:nvPr/>
        </p:nvSpPr>
        <p:spPr>
          <a:xfrm>
            <a:off x="908487" y="2541869"/>
            <a:ext cx="7326900" cy="57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1" name="Google Shape;141;p14"/>
          <p:cNvSpPr txBox="1"/>
          <p:nvPr/>
        </p:nvSpPr>
        <p:spPr>
          <a:xfrm>
            <a:off x="235950" y="4195200"/>
            <a:ext cx="5001900" cy="94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Merriweather Sans Light"/>
                <a:ea typeface="Merriweather Sans Light"/>
                <a:cs typeface="Merriweather Sans Light"/>
                <a:sym typeface="Merriweather Sans Light"/>
              </a:rPr>
              <a:t>Global Network Initiative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Key Areas of Contestation</a:t>
            </a:r>
            <a:endParaRPr b="1">
              <a:latin typeface="Merriweather Sans"/>
              <a:ea typeface="Merriweather Sans"/>
              <a:cs typeface="Merriweather Sans"/>
              <a:sym typeface="Merriweather Sans"/>
            </a:endParaRPr>
          </a:p>
        </p:txBody>
      </p:sp>
      <p:sp>
        <p:nvSpPr>
          <p:cNvPr id="231" name="Google Shape;231;p2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0" lvl="0" marL="457200" marR="0" rtl="0" algn="l">
              <a:lnSpc>
                <a:spcPct val="115000"/>
              </a:lnSpc>
              <a:spcBef>
                <a:spcPts val="0"/>
              </a:spcBef>
              <a:spcAft>
                <a:spcPts val="0"/>
              </a:spcAft>
              <a:buSzPts val="2400"/>
              <a:buFont typeface="Merriweather"/>
              <a:buAutoNum type="arabicPeriod" startAt="2"/>
            </a:pPr>
            <a:r>
              <a:rPr lang="en" sz="2400">
                <a:latin typeface="Merriweather"/>
                <a:ea typeface="Merriweather"/>
                <a:cs typeface="Merriweather"/>
                <a:sym typeface="Merriweather"/>
              </a:rPr>
              <a:t>Scope of Application</a:t>
            </a:r>
            <a:endParaRPr sz="2400">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rPr lang="en">
                <a:latin typeface="Arial"/>
                <a:ea typeface="Arial"/>
                <a:cs typeface="Arial"/>
                <a:sym typeface="Arial"/>
              </a:rPr>
              <a:t>→</a:t>
            </a:r>
            <a:r>
              <a:rPr lang="en">
                <a:latin typeface="Merriweather"/>
                <a:ea typeface="Merriweather"/>
                <a:cs typeface="Merriweather"/>
                <a:sym typeface="Merriweather"/>
              </a:rPr>
              <a:t> Extraterritorial obligations of States?</a:t>
            </a:r>
            <a:endParaRPr>
              <a:latin typeface="Merriweather"/>
              <a:ea typeface="Merriweather"/>
              <a:cs typeface="Merriweather"/>
              <a:sym typeface="Merriweather"/>
            </a:endParaRPr>
          </a:p>
          <a:p>
            <a:pPr indent="0" lvl="0" marL="139700" marR="0" rtl="0" algn="l">
              <a:lnSpc>
                <a:spcPct val="90000"/>
              </a:lnSpc>
              <a:spcBef>
                <a:spcPts val="800"/>
              </a:spcBef>
              <a:spcAft>
                <a:spcPts val="0"/>
              </a:spcAft>
              <a:buClr>
                <a:schemeClr val="dk1"/>
              </a:buClr>
              <a:buSzPts val="2100"/>
              <a:buFont typeface="Arial"/>
              <a:buNone/>
            </a:pPr>
            <a:r>
              <a:t/>
            </a:r>
            <a:endParaRPr sz="1000">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rPr lang="en">
                <a:latin typeface="Merriweather"/>
                <a:ea typeface="Merriweather"/>
                <a:cs typeface="Merriweather"/>
                <a:sym typeface="Merriweather"/>
              </a:rPr>
              <a:t>“Each State Party to the present Covenant undertakes to respect and to ensure to all individuals </a:t>
            </a:r>
            <a:r>
              <a:rPr lang="en">
                <a:highlight>
                  <a:srgbClr val="F4CCCC"/>
                </a:highlight>
                <a:latin typeface="Merriweather"/>
                <a:ea typeface="Merriweather"/>
                <a:cs typeface="Merriweather"/>
                <a:sym typeface="Merriweather"/>
              </a:rPr>
              <a:t>within its territory and subject to its jurisdiction</a:t>
            </a:r>
            <a:r>
              <a:rPr lang="en">
                <a:latin typeface="Merriweather"/>
                <a:ea typeface="Merriweather"/>
                <a:cs typeface="Merriweather"/>
                <a:sym typeface="Merriweather"/>
              </a:rPr>
              <a:t> the rights recognized in the present Convention…” </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a:latin typeface="Arial"/>
              <a:ea typeface="Arial"/>
              <a:cs typeface="Arial"/>
              <a:sym typeface="Arial"/>
            </a:endParaRPr>
          </a:p>
        </p:txBody>
      </p:sp>
      <p:sp>
        <p:nvSpPr>
          <p:cNvPr id="232" name="Google Shape;232;p2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3" name="Google Shape;233;p23"/>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4" name="Google Shape;234;p23"/>
          <p:cNvSpPr/>
          <p:nvPr/>
        </p:nvSpPr>
        <p:spPr>
          <a:xfrm>
            <a:off x="1065600" y="4077925"/>
            <a:ext cx="3285600" cy="7788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matic SC"/>
                <a:ea typeface="Amatic SC"/>
                <a:cs typeface="Amatic SC"/>
                <a:sym typeface="Amatic SC"/>
              </a:rPr>
              <a:t>N A R R O W</a:t>
            </a:r>
            <a:r>
              <a:rPr b="0" i="0" lang="en" sz="1600" u="none" cap="none" strike="noStrike">
                <a:solidFill>
                  <a:srgbClr val="000000"/>
                </a:solidFill>
                <a:latin typeface="Merriweather"/>
                <a:ea typeface="Merriweather"/>
                <a:cs typeface="Merriweather"/>
                <a:sym typeface="Merriweather"/>
              </a:rPr>
              <a:t> </a:t>
            </a:r>
            <a:r>
              <a:rPr b="0" i="0" lang="en" sz="1200" u="none" cap="none" strike="noStrike">
                <a:solidFill>
                  <a:srgbClr val="000000"/>
                </a:solidFill>
                <a:latin typeface="Merriweather"/>
                <a:ea typeface="Merriweather"/>
                <a:cs typeface="Merriweather"/>
                <a:sym typeface="Merriweather"/>
              </a:rPr>
              <a:t>reading:</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Territory and jurisdiction overlap</a:t>
            </a:r>
            <a:endParaRPr b="0" i="0" sz="1200" u="none" cap="none" strike="noStrike">
              <a:solidFill>
                <a:srgbClr val="000000"/>
              </a:solidFill>
              <a:latin typeface="Merriweather"/>
              <a:ea typeface="Merriweather"/>
              <a:cs typeface="Merriweather"/>
              <a:sym typeface="Merriweather"/>
            </a:endParaRPr>
          </a:p>
        </p:txBody>
      </p:sp>
      <p:sp>
        <p:nvSpPr>
          <p:cNvPr id="235" name="Google Shape;235;p23"/>
          <p:cNvSpPr/>
          <p:nvPr/>
        </p:nvSpPr>
        <p:spPr>
          <a:xfrm>
            <a:off x="5111500" y="4013125"/>
            <a:ext cx="3285600" cy="908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ourier New"/>
                <a:ea typeface="Courier New"/>
                <a:cs typeface="Courier New"/>
                <a:sym typeface="Courier New"/>
              </a:rPr>
              <a:t>B R O A D E R</a:t>
            </a:r>
            <a:r>
              <a:rPr b="0" i="0" lang="en" sz="1600" u="none" cap="none" strike="noStrike">
                <a:solidFill>
                  <a:srgbClr val="000000"/>
                </a:solidFill>
                <a:latin typeface="Merriweather"/>
                <a:ea typeface="Merriweather"/>
                <a:cs typeface="Merriweather"/>
                <a:sym typeface="Merriweather"/>
              </a:rPr>
              <a:t>  </a:t>
            </a:r>
            <a:r>
              <a:rPr b="0" i="0" lang="en" sz="1200" u="none" cap="none" strike="noStrike">
                <a:solidFill>
                  <a:srgbClr val="000000"/>
                </a:solidFill>
                <a:latin typeface="Merriweather"/>
                <a:ea typeface="Merriweather"/>
                <a:cs typeface="Merriweather"/>
                <a:sym typeface="Merriweather"/>
              </a:rPr>
              <a:t>reading:</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Understanding jurisdiction through “effective control”</a:t>
            </a:r>
            <a:endParaRPr b="0" i="0" sz="12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4"/>
          <p:cNvSpPr/>
          <p:nvPr/>
        </p:nvSpPr>
        <p:spPr>
          <a:xfrm>
            <a:off x="4995050" y="-7875"/>
            <a:ext cx="4149000" cy="5143500"/>
          </a:xfrm>
          <a:prstGeom prst="rect">
            <a:avLst/>
          </a:prstGeom>
          <a:solidFill>
            <a:srgbClr val="4C97D0"/>
          </a:solidFill>
          <a:ln>
            <a:noFill/>
          </a:ln>
          <a:effectLst>
            <a:outerShdw blurRad="57150" rotWithShape="0" algn="bl" dir="14220000" dist="66675">
              <a:srgbClr val="000000">
                <a:alpha val="4941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241" name="Google Shape;241;p24"/>
          <p:cNvSpPr txBox="1"/>
          <p:nvPr/>
        </p:nvSpPr>
        <p:spPr>
          <a:xfrm>
            <a:off x="649975" y="1303725"/>
            <a:ext cx="4149000" cy="252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UN Guiding Principles </a:t>
            </a:r>
            <a:br>
              <a:rPr b="0" i="0" lang="en" sz="4000" u="none" cap="none" strike="noStrike">
                <a:solidFill>
                  <a:srgbClr val="4C97D0"/>
                </a:solidFill>
                <a:latin typeface="Merriweather Sans ExtraBold"/>
                <a:ea typeface="Merriweather Sans ExtraBold"/>
                <a:cs typeface="Merriweather Sans ExtraBold"/>
                <a:sym typeface="Merriweather Sans ExtraBold"/>
              </a:rPr>
            </a:br>
            <a:r>
              <a:rPr b="0" i="0" lang="en" sz="4000" u="none" cap="none" strike="noStrike">
                <a:solidFill>
                  <a:srgbClr val="4C97D0"/>
                </a:solidFill>
                <a:latin typeface="Merriweather Sans"/>
                <a:ea typeface="Merriweather Sans"/>
                <a:cs typeface="Merriweather Sans"/>
                <a:sym typeface="Merriweather Sans"/>
              </a:rPr>
              <a:t>on Business &amp; Human Rights</a:t>
            </a:r>
            <a:endParaRPr b="0" i="0" sz="4000" u="none" cap="none" strike="noStrike">
              <a:solidFill>
                <a:srgbClr val="4C97D0"/>
              </a:solidFill>
              <a:latin typeface="Merriweather Sans"/>
              <a:ea typeface="Merriweather Sans"/>
              <a:cs typeface="Merriweather Sans"/>
              <a:sym typeface="Merriweather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Review: UNGPs</a:t>
            </a:r>
            <a:endParaRPr b="1">
              <a:latin typeface="Merriweather Sans"/>
              <a:ea typeface="Merriweather Sans"/>
              <a:cs typeface="Merriweather Sans"/>
              <a:sym typeface="Merriweather Sans"/>
            </a:endParaRPr>
          </a:p>
        </p:txBody>
      </p:sp>
      <p:sp>
        <p:nvSpPr>
          <p:cNvPr id="247" name="Google Shape;247;p25"/>
          <p:cNvSpPr txBox="1"/>
          <p:nvPr>
            <p:ph idx="1" type="body"/>
          </p:nvPr>
        </p:nvSpPr>
        <p:spPr>
          <a:xfrm>
            <a:off x="823625" y="1485475"/>
            <a:ext cx="8238000" cy="3249300"/>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0"/>
              </a:spcBef>
              <a:spcAft>
                <a:spcPts val="0"/>
              </a:spcAft>
              <a:buSzPts val="1600"/>
              <a:buFont typeface="Merriweather"/>
              <a:buChar char="➢"/>
            </a:pPr>
            <a:r>
              <a:rPr lang="en" sz="1600">
                <a:latin typeface="Merriweather"/>
                <a:ea typeface="Merriweather"/>
                <a:cs typeface="Merriweather"/>
                <a:sym typeface="Merriweather"/>
              </a:rPr>
              <a:t>Apply to all States</a:t>
            </a:r>
            <a:endParaRPr sz="1600">
              <a:latin typeface="Merriweather"/>
              <a:ea typeface="Merriweather"/>
              <a:cs typeface="Merriweather"/>
              <a:sym typeface="Merriweather"/>
            </a:endParaRPr>
          </a:p>
          <a:p>
            <a:pPr indent="0" lvl="0" marL="457200" rtl="0" algn="l">
              <a:lnSpc>
                <a:spcPct val="115000"/>
              </a:lnSpc>
              <a:spcBef>
                <a:spcPts val="0"/>
              </a:spcBef>
              <a:spcAft>
                <a:spcPts val="0"/>
              </a:spcAft>
              <a:buSzPts val="2100"/>
              <a:buNone/>
            </a:pPr>
            <a:r>
              <a:t/>
            </a:r>
            <a:endParaRPr sz="1600">
              <a:latin typeface="Merriweather"/>
              <a:ea typeface="Merriweather"/>
              <a:cs typeface="Merriweather"/>
              <a:sym typeface="Merriweather"/>
            </a:endParaRPr>
          </a:p>
          <a:p>
            <a:pPr indent="-330200" lvl="0" marL="457200" rtl="0" algn="l">
              <a:lnSpc>
                <a:spcPct val="115000"/>
              </a:lnSpc>
              <a:spcBef>
                <a:spcPts val="0"/>
              </a:spcBef>
              <a:spcAft>
                <a:spcPts val="0"/>
              </a:spcAft>
              <a:buSzPts val="1600"/>
              <a:buFont typeface="Merriweather"/>
              <a:buChar char="➢"/>
            </a:pPr>
            <a:r>
              <a:rPr lang="en" sz="1600">
                <a:latin typeface="Merriweather"/>
                <a:ea typeface="Merriweather"/>
                <a:cs typeface="Merriweather"/>
                <a:sym typeface="Merriweather"/>
              </a:rPr>
              <a:t>Apply to all business enterprises -- regardless of size, sector, location, ownership, and structure</a:t>
            </a:r>
            <a:endParaRPr sz="1600">
              <a:latin typeface="Merriweather"/>
              <a:ea typeface="Merriweather"/>
              <a:cs typeface="Merriweather"/>
              <a:sym typeface="Merriweather"/>
            </a:endParaRPr>
          </a:p>
          <a:p>
            <a:pPr indent="0" lvl="0" marL="457200" rtl="0" algn="l">
              <a:lnSpc>
                <a:spcPct val="115000"/>
              </a:lnSpc>
              <a:spcBef>
                <a:spcPts val="0"/>
              </a:spcBef>
              <a:spcAft>
                <a:spcPts val="0"/>
              </a:spcAft>
              <a:buSzPts val="2100"/>
              <a:buNone/>
            </a:pPr>
            <a:r>
              <a:t/>
            </a:r>
            <a:endParaRPr sz="1600">
              <a:latin typeface="Merriweather"/>
              <a:ea typeface="Merriweather"/>
              <a:cs typeface="Merriweather"/>
              <a:sym typeface="Merriweather"/>
            </a:endParaRPr>
          </a:p>
          <a:p>
            <a:pPr indent="-330200" lvl="0" marL="457200" rtl="0" algn="l">
              <a:lnSpc>
                <a:spcPct val="115000"/>
              </a:lnSpc>
              <a:spcBef>
                <a:spcPts val="0"/>
              </a:spcBef>
              <a:spcAft>
                <a:spcPts val="0"/>
              </a:spcAft>
              <a:buSzPts val="1600"/>
              <a:buFont typeface="Merriweather"/>
              <a:buChar char="➢"/>
            </a:pPr>
            <a:r>
              <a:rPr lang="en" sz="1600">
                <a:latin typeface="Merriweather"/>
                <a:ea typeface="Merriweather"/>
                <a:cs typeface="Merriweather"/>
                <a:sym typeface="Merriweather"/>
              </a:rPr>
              <a:t>Do not create new international law obligations</a:t>
            </a:r>
            <a:endParaRPr sz="1600">
              <a:latin typeface="Merriweather"/>
              <a:ea typeface="Merriweather"/>
              <a:cs typeface="Merriweather"/>
              <a:sym typeface="Merriweather"/>
            </a:endParaRPr>
          </a:p>
          <a:p>
            <a:pPr indent="0" lvl="0" marL="457200" rtl="0" algn="l">
              <a:lnSpc>
                <a:spcPct val="115000"/>
              </a:lnSpc>
              <a:spcBef>
                <a:spcPts val="0"/>
              </a:spcBef>
              <a:spcAft>
                <a:spcPts val="0"/>
              </a:spcAft>
              <a:buSzPts val="2100"/>
              <a:buNone/>
            </a:pPr>
            <a:r>
              <a:t/>
            </a:r>
            <a:endParaRPr sz="1600">
              <a:latin typeface="Merriweather"/>
              <a:ea typeface="Merriweather"/>
              <a:cs typeface="Merriweather"/>
              <a:sym typeface="Merriweather"/>
            </a:endParaRPr>
          </a:p>
          <a:p>
            <a:pPr indent="-330200" lvl="0" marL="457200" rtl="0" algn="l">
              <a:lnSpc>
                <a:spcPct val="115000"/>
              </a:lnSpc>
              <a:spcBef>
                <a:spcPts val="0"/>
              </a:spcBef>
              <a:spcAft>
                <a:spcPts val="0"/>
              </a:spcAft>
              <a:buSzPts val="1600"/>
              <a:buFont typeface="Merriweather"/>
              <a:buChar char="➢"/>
            </a:pPr>
            <a:r>
              <a:rPr lang="en" sz="1600">
                <a:latin typeface="Merriweather"/>
                <a:ea typeface="Merriweather"/>
                <a:cs typeface="Merriweather"/>
                <a:sym typeface="Merriweather"/>
              </a:rPr>
              <a:t>Do not limit or undermine any legal obligations a State may have undertaken or be subject to under international law with regard to human rights</a:t>
            </a:r>
            <a:endParaRPr sz="1600">
              <a:latin typeface="Merriweather"/>
              <a:ea typeface="Merriweather"/>
              <a:cs typeface="Merriweather"/>
              <a:sym typeface="Merriweather"/>
            </a:endParaRPr>
          </a:p>
          <a:p>
            <a:pPr indent="0" lvl="0" marL="457200" rtl="0" algn="l">
              <a:lnSpc>
                <a:spcPct val="115000"/>
              </a:lnSpc>
              <a:spcBef>
                <a:spcPts val="0"/>
              </a:spcBef>
              <a:spcAft>
                <a:spcPts val="0"/>
              </a:spcAft>
              <a:buSzPts val="2100"/>
              <a:buNone/>
            </a:pPr>
            <a:r>
              <a:t/>
            </a:r>
            <a:endParaRPr sz="1600">
              <a:latin typeface="Merriweather"/>
              <a:ea typeface="Merriweather"/>
              <a:cs typeface="Merriweather"/>
              <a:sym typeface="Merriweather"/>
            </a:endParaRPr>
          </a:p>
          <a:p>
            <a:pPr indent="-330200" lvl="0" marL="457200" rtl="0" algn="l">
              <a:lnSpc>
                <a:spcPct val="115000"/>
              </a:lnSpc>
              <a:spcBef>
                <a:spcPts val="0"/>
              </a:spcBef>
              <a:spcAft>
                <a:spcPts val="0"/>
              </a:spcAft>
              <a:buSzPts val="1600"/>
              <a:buFont typeface="Merriweather"/>
              <a:buChar char="➢"/>
            </a:pPr>
            <a:r>
              <a:rPr lang="en" sz="1600">
                <a:latin typeface="Merriweather"/>
                <a:ea typeface="Merriweather"/>
                <a:cs typeface="Merriweather"/>
                <a:sym typeface="Merriweather"/>
              </a:rPr>
              <a:t>Should be implemented in a non-discriminatory manner</a:t>
            </a:r>
            <a:endParaRPr sz="1600">
              <a:latin typeface="Merriweather"/>
              <a:ea typeface="Merriweather"/>
              <a:cs typeface="Merriweather"/>
              <a:sym typeface="Merriweather"/>
            </a:endParaRPr>
          </a:p>
        </p:txBody>
      </p:sp>
      <p:sp>
        <p:nvSpPr>
          <p:cNvPr id="248" name="Google Shape;248;p2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49" name="Google Shape;249;p25"/>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6"/>
          <p:cNvSpPr/>
          <p:nvPr/>
        </p:nvSpPr>
        <p:spPr>
          <a:xfrm>
            <a:off x="4995050" y="-7875"/>
            <a:ext cx="4149000" cy="5143500"/>
          </a:xfrm>
          <a:prstGeom prst="rect">
            <a:avLst/>
          </a:prstGeom>
          <a:solidFill>
            <a:srgbClr val="4C97D0"/>
          </a:solidFill>
          <a:ln>
            <a:noFill/>
          </a:ln>
          <a:effectLst>
            <a:outerShdw blurRad="57150" rotWithShape="0" algn="bl" dir="14220000" dist="66675">
              <a:srgbClr val="000000">
                <a:alpha val="4941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255" name="Google Shape;255;p26"/>
          <p:cNvSpPr txBox="1"/>
          <p:nvPr/>
        </p:nvSpPr>
        <p:spPr>
          <a:xfrm>
            <a:off x="628750" y="1510750"/>
            <a:ext cx="3658800" cy="179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National Action Plans</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sp>
        <p:nvSpPr>
          <p:cNvPr id="256" name="Google Shape;256;p26"/>
          <p:cNvSpPr/>
          <p:nvPr/>
        </p:nvSpPr>
        <p:spPr>
          <a:xfrm>
            <a:off x="3005500" y="2896225"/>
            <a:ext cx="2274600" cy="56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Merriweather"/>
                <a:ea typeface="Merriweather"/>
                <a:cs typeface="Merriweather"/>
                <a:sym typeface="Merriweather"/>
              </a:rPr>
              <a:t>… or NAPs!</a:t>
            </a:r>
            <a:endParaRPr b="0" i="0" sz="2400" u="none" cap="none" strike="noStrike">
              <a:solidFill>
                <a:srgbClr val="000000"/>
              </a:solidFill>
              <a:latin typeface="Merriweather"/>
              <a:ea typeface="Merriweather"/>
              <a:cs typeface="Merriweather"/>
              <a:sym typeface="Merriweather"/>
            </a:endParaRPr>
          </a:p>
        </p:txBody>
      </p:sp>
      <p:pic>
        <p:nvPicPr>
          <p:cNvPr id="257" name="Google Shape;257;p26"/>
          <p:cNvPicPr preferRelativeResize="0"/>
          <p:nvPr/>
        </p:nvPicPr>
        <p:blipFill rotWithShape="1">
          <a:blip r:embed="rId3">
            <a:alphaModFix/>
          </a:blip>
          <a:srcRect b="0" l="0" r="0" t="0"/>
          <a:stretch/>
        </p:blipFill>
        <p:spPr>
          <a:xfrm>
            <a:off x="5637688" y="1856963"/>
            <a:ext cx="2863725" cy="2645526"/>
          </a:xfrm>
          <a:prstGeom prst="rect">
            <a:avLst/>
          </a:prstGeom>
          <a:noFill/>
          <a:ln>
            <a:noFill/>
          </a:ln>
          <a:effectLst>
            <a:outerShdw blurRad="57150" rotWithShape="0" algn="bl" dir="14220000" dist="66675">
              <a:srgbClr val="000000">
                <a:alpha val="49411"/>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in Action!</a:t>
            </a:r>
            <a:endParaRPr b="1">
              <a:latin typeface="Merriweather Sans"/>
              <a:ea typeface="Merriweather Sans"/>
              <a:cs typeface="Merriweather Sans"/>
              <a:sym typeface="Merriweather Sans"/>
            </a:endParaRPr>
          </a:p>
        </p:txBody>
      </p:sp>
      <p:sp>
        <p:nvSpPr>
          <p:cNvPr id="263" name="Google Shape;263;p27"/>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4" name="Google Shape;264;p27"/>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65" name="Google Shape;265;p27"/>
          <p:cNvPicPr preferRelativeResize="0"/>
          <p:nvPr/>
        </p:nvPicPr>
        <p:blipFill rotWithShape="1">
          <a:blip r:embed="rId3">
            <a:alphaModFix/>
          </a:blip>
          <a:srcRect b="0" l="0" r="0" t="0"/>
          <a:stretch/>
        </p:blipFill>
        <p:spPr>
          <a:xfrm>
            <a:off x="628650" y="1288012"/>
            <a:ext cx="2475349" cy="3381424"/>
          </a:xfrm>
          <a:prstGeom prst="rect">
            <a:avLst/>
          </a:prstGeom>
          <a:noFill/>
          <a:ln>
            <a:noFill/>
          </a:ln>
        </p:spPr>
      </p:pic>
      <p:pic>
        <p:nvPicPr>
          <p:cNvPr id="266" name="Google Shape;266;p27"/>
          <p:cNvPicPr preferRelativeResize="0"/>
          <p:nvPr/>
        </p:nvPicPr>
        <p:blipFill rotWithShape="1">
          <a:blip r:embed="rId4">
            <a:alphaModFix/>
          </a:blip>
          <a:srcRect b="0" l="0" r="0" t="0"/>
          <a:stretch/>
        </p:blipFill>
        <p:spPr>
          <a:xfrm>
            <a:off x="6100700" y="1268050"/>
            <a:ext cx="2525025" cy="3564750"/>
          </a:xfrm>
          <a:prstGeom prst="rect">
            <a:avLst/>
          </a:prstGeom>
          <a:noFill/>
          <a:ln>
            <a:noFill/>
          </a:ln>
        </p:spPr>
      </p:pic>
      <p:pic>
        <p:nvPicPr>
          <p:cNvPr id="267" name="Google Shape;267;p27"/>
          <p:cNvPicPr preferRelativeResize="0"/>
          <p:nvPr/>
        </p:nvPicPr>
        <p:blipFill rotWithShape="1">
          <a:blip r:embed="rId5">
            <a:alphaModFix/>
          </a:blip>
          <a:srcRect b="0" l="0" r="0" t="0"/>
          <a:stretch/>
        </p:blipFill>
        <p:spPr>
          <a:xfrm>
            <a:off x="3256399" y="1302919"/>
            <a:ext cx="2691901" cy="34950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a:t>
            </a:r>
            <a:endParaRPr b="1">
              <a:latin typeface="Merriweather Sans"/>
              <a:ea typeface="Merriweather Sans"/>
              <a:cs typeface="Merriweather Sans"/>
              <a:sym typeface="Merriweather Sans"/>
            </a:endParaRPr>
          </a:p>
        </p:txBody>
      </p:sp>
      <p:sp>
        <p:nvSpPr>
          <p:cNvPr id="273" name="Google Shape;273;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457200" marR="0" rtl="0" algn="l">
              <a:lnSpc>
                <a:spcPct val="115000"/>
              </a:lnSpc>
              <a:spcBef>
                <a:spcPts val="0"/>
              </a:spcBef>
              <a:spcAft>
                <a:spcPts val="0"/>
              </a:spcAft>
              <a:buSzPts val="2100"/>
              <a:buNone/>
            </a:pPr>
            <a:r>
              <a:t/>
            </a:r>
            <a:endParaRPr>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rPr lang="en" sz="2400">
                <a:latin typeface="Merriweather"/>
                <a:ea typeface="Merriweather"/>
                <a:cs typeface="Merriweather"/>
                <a:sym typeface="Merriweather"/>
              </a:rPr>
              <a:t>“An </a:t>
            </a:r>
            <a:r>
              <a:rPr lang="en" sz="2400">
                <a:highlight>
                  <a:srgbClr val="F4CCCC"/>
                </a:highlight>
                <a:latin typeface="Merriweather"/>
                <a:ea typeface="Merriweather"/>
                <a:cs typeface="Merriweather"/>
                <a:sym typeface="Merriweather"/>
              </a:rPr>
              <a:t>evolving policy strategy</a:t>
            </a:r>
            <a:r>
              <a:rPr lang="en" sz="2400">
                <a:latin typeface="Merriweather"/>
                <a:ea typeface="Merriweather"/>
                <a:cs typeface="Merriweather"/>
                <a:sym typeface="Merriweather"/>
              </a:rPr>
              <a:t> developed by a State to protect against adverse human rights impacts by business enterprises in conformity with the UN Guiding Principles on Business and Human Rights”</a:t>
            </a:r>
            <a:endParaRPr sz="2400">
              <a:latin typeface="Merriweather"/>
              <a:ea typeface="Merriweather"/>
              <a:cs typeface="Merriweather"/>
              <a:sym typeface="Merriweather"/>
            </a:endParaRPr>
          </a:p>
          <a:p>
            <a:pPr indent="0" lvl="0" marL="0" rtl="0" algn="r">
              <a:lnSpc>
                <a:spcPct val="90000"/>
              </a:lnSpc>
              <a:spcBef>
                <a:spcPts val="500"/>
              </a:spcBef>
              <a:spcAft>
                <a:spcPts val="0"/>
              </a:spcAft>
              <a:buSzPts val="2100"/>
              <a:buNone/>
            </a:pPr>
            <a:r>
              <a:t/>
            </a:r>
            <a:endParaRPr sz="1600">
              <a:solidFill>
                <a:srgbClr val="666666"/>
              </a:solidFill>
              <a:latin typeface="Merriweather"/>
              <a:ea typeface="Merriweather"/>
              <a:cs typeface="Merriweather"/>
              <a:sym typeface="Merriweather"/>
            </a:endParaRPr>
          </a:p>
          <a:p>
            <a:pPr indent="0" lvl="0" marL="0" rtl="0" algn="r">
              <a:lnSpc>
                <a:spcPct val="90000"/>
              </a:lnSpc>
              <a:spcBef>
                <a:spcPts val="500"/>
              </a:spcBef>
              <a:spcAft>
                <a:spcPts val="0"/>
              </a:spcAft>
              <a:buSzPts val="2100"/>
              <a:buNone/>
            </a:pPr>
            <a:r>
              <a:rPr lang="en" sz="1600">
                <a:solidFill>
                  <a:srgbClr val="666666"/>
                </a:solidFill>
                <a:latin typeface="Merriweather"/>
                <a:ea typeface="Merriweather"/>
                <a:cs typeface="Merriweather"/>
                <a:sym typeface="Merriweather"/>
              </a:rPr>
              <a:t>-</a:t>
            </a:r>
            <a:r>
              <a:rPr i="1" lang="en" sz="1600">
                <a:solidFill>
                  <a:srgbClr val="666666"/>
                </a:solidFill>
                <a:latin typeface="Merriweather"/>
                <a:ea typeface="Merriweather"/>
                <a:cs typeface="Merriweather"/>
                <a:sym typeface="Merriweather"/>
              </a:rPr>
              <a:t>Guidance on National Action Plans for Business and Human Rights</a:t>
            </a:r>
            <a:endParaRPr i="1" sz="1600">
              <a:solidFill>
                <a:srgbClr val="666666"/>
              </a:solidFill>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i="0" sz="2100" u="none" cap="none" strike="noStrike">
              <a:solidFill>
                <a:schemeClr val="dk1"/>
              </a:solidFill>
              <a:latin typeface="Merriweather"/>
              <a:ea typeface="Merriweather"/>
              <a:cs typeface="Merriweather"/>
              <a:sym typeface="Merriweather"/>
            </a:endParaRPr>
          </a:p>
        </p:txBody>
      </p:sp>
      <p:sp>
        <p:nvSpPr>
          <p:cNvPr id="274" name="Google Shape;274;p2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5" name="Google Shape;275;p28"/>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a:t>
            </a:r>
            <a:endParaRPr b="1">
              <a:latin typeface="Merriweather Sans"/>
              <a:ea typeface="Merriweather Sans"/>
              <a:cs typeface="Merriweather Sans"/>
              <a:sym typeface="Merriweather Sans"/>
            </a:endParaRPr>
          </a:p>
        </p:txBody>
      </p:sp>
      <p:sp>
        <p:nvSpPr>
          <p:cNvPr id="281" name="Google Shape;281;p29"/>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2" name="Google Shape;282;p29"/>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To find out more about Business and Human Rights please visit our elearning courses at http://learning.humanrights.dk/course/view.php?id=9 &#10;&#10;This video is produced for GANHRI -  Global Alliance of National Human Rights Institutions by The Danish Institute for Human Rights. The video has been produced as part on af e-learning project supported by the European Union. The consent in this animation can in no way be taken to reflect the views of the European Union." id="283" name="Google Shape;283;p29" title="NAPS - National Action Plans on Business and Human Rights">
            <a:hlinkClick r:id="rId3"/>
          </p:cNvPr>
          <p:cNvPicPr preferRelativeResize="0"/>
          <p:nvPr/>
        </p:nvPicPr>
        <p:blipFill rotWithShape="1">
          <a:blip r:embed="rId4">
            <a:alphaModFix/>
          </a:blip>
          <a:srcRect b="0" l="0" r="0" t="0"/>
          <a:stretch/>
        </p:blipFill>
        <p:spPr>
          <a:xfrm>
            <a:off x="2286000" y="1372644"/>
            <a:ext cx="4572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Four Essential Criteria</a:t>
            </a:r>
            <a:endParaRPr b="1">
              <a:latin typeface="Merriweather Sans"/>
              <a:ea typeface="Merriweather Sans"/>
              <a:cs typeface="Merriweather Sans"/>
              <a:sym typeface="Merriweather Sans"/>
            </a:endParaRPr>
          </a:p>
        </p:txBody>
      </p:sp>
      <p:sp>
        <p:nvSpPr>
          <p:cNvPr id="289" name="Google Shape;289;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0" lvl="0" marL="457200" rtl="0" algn="l">
              <a:lnSpc>
                <a:spcPct val="90000"/>
              </a:lnSpc>
              <a:spcBef>
                <a:spcPts val="500"/>
              </a:spcBef>
              <a:spcAft>
                <a:spcPts val="0"/>
              </a:spcAft>
              <a:buSzPts val="2400"/>
              <a:buFont typeface="Merriweather"/>
              <a:buAutoNum type="arabicPeriod"/>
            </a:pPr>
            <a:r>
              <a:rPr lang="en" sz="2400">
                <a:latin typeface="Merriweather"/>
                <a:ea typeface="Merriweather"/>
                <a:cs typeface="Merriweather"/>
                <a:sym typeface="Merriweather"/>
              </a:rPr>
              <a:t>Founded on UN Guiding Principles</a:t>
            </a:r>
            <a:br>
              <a:rPr lang="en" sz="2400">
                <a:latin typeface="Merriweather"/>
                <a:ea typeface="Merriweather"/>
                <a:cs typeface="Merriweather"/>
                <a:sym typeface="Merriweather"/>
              </a:rPr>
            </a:br>
            <a:endParaRPr sz="2400">
              <a:latin typeface="Merriweather"/>
              <a:ea typeface="Merriweather"/>
              <a:cs typeface="Merriweather"/>
              <a:sym typeface="Merriweather"/>
            </a:endParaRPr>
          </a:p>
          <a:p>
            <a:pPr indent="-381000" lvl="0" marL="457200" rtl="0" algn="l">
              <a:lnSpc>
                <a:spcPct val="90000"/>
              </a:lnSpc>
              <a:spcBef>
                <a:spcPts val="0"/>
              </a:spcBef>
              <a:spcAft>
                <a:spcPts val="0"/>
              </a:spcAft>
              <a:buSzPts val="2400"/>
              <a:buFont typeface="Merriweather"/>
              <a:buAutoNum type="arabicPeriod"/>
            </a:pPr>
            <a:r>
              <a:rPr lang="en" sz="2400">
                <a:latin typeface="Merriweather"/>
                <a:ea typeface="Merriweather"/>
                <a:cs typeface="Merriweather"/>
                <a:sym typeface="Merriweather"/>
              </a:rPr>
              <a:t>Context-specific to address actual and potential adverse human rights impacts</a:t>
            </a:r>
            <a:br>
              <a:rPr lang="en" sz="2400">
                <a:latin typeface="Merriweather"/>
                <a:ea typeface="Merriweather"/>
                <a:cs typeface="Merriweather"/>
                <a:sym typeface="Merriweather"/>
              </a:rPr>
            </a:br>
            <a:endParaRPr sz="2400">
              <a:latin typeface="Merriweather"/>
              <a:ea typeface="Merriweather"/>
              <a:cs typeface="Merriweather"/>
              <a:sym typeface="Merriweather"/>
            </a:endParaRPr>
          </a:p>
          <a:p>
            <a:pPr indent="-381000" lvl="0" marL="457200" rtl="0" algn="l">
              <a:lnSpc>
                <a:spcPct val="90000"/>
              </a:lnSpc>
              <a:spcBef>
                <a:spcPts val="0"/>
              </a:spcBef>
              <a:spcAft>
                <a:spcPts val="0"/>
              </a:spcAft>
              <a:buSzPts val="2400"/>
              <a:buFont typeface="Merriweather"/>
              <a:buAutoNum type="arabicPeriod"/>
            </a:pPr>
            <a:r>
              <a:rPr lang="en" sz="2400">
                <a:latin typeface="Merriweather"/>
                <a:ea typeface="Merriweather"/>
                <a:cs typeface="Merriweather"/>
                <a:sym typeface="Merriweather"/>
              </a:rPr>
              <a:t>Developed through inclusive and transparent processes</a:t>
            </a:r>
            <a:br>
              <a:rPr lang="en" sz="2400">
                <a:latin typeface="Merriweather"/>
                <a:ea typeface="Merriweather"/>
                <a:cs typeface="Merriweather"/>
                <a:sym typeface="Merriweather"/>
              </a:rPr>
            </a:br>
            <a:endParaRPr sz="2400">
              <a:latin typeface="Merriweather"/>
              <a:ea typeface="Merriweather"/>
              <a:cs typeface="Merriweather"/>
              <a:sym typeface="Merriweather"/>
            </a:endParaRPr>
          </a:p>
          <a:p>
            <a:pPr indent="-381000" lvl="0" marL="457200" rtl="0" algn="l">
              <a:lnSpc>
                <a:spcPct val="90000"/>
              </a:lnSpc>
              <a:spcBef>
                <a:spcPts val="0"/>
              </a:spcBef>
              <a:spcAft>
                <a:spcPts val="0"/>
              </a:spcAft>
              <a:buSzPts val="2400"/>
              <a:buFont typeface="Merriweather"/>
              <a:buAutoNum type="arabicPeriod"/>
            </a:pPr>
            <a:r>
              <a:rPr lang="en" sz="2400">
                <a:latin typeface="Merriweather"/>
                <a:ea typeface="Merriweather"/>
                <a:cs typeface="Merriweather"/>
                <a:sym typeface="Merriweather"/>
              </a:rPr>
              <a:t>Regularly reviewed and updated</a:t>
            </a:r>
            <a:endParaRPr sz="2400">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i="0" sz="2100" u="none" cap="none" strike="noStrike">
              <a:solidFill>
                <a:schemeClr val="dk1"/>
              </a:solidFill>
              <a:latin typeface="Merriweather"/>
              <a:ea typeface="Merriweather"/>
              <a:cs typeface="Merriweather"/>
              <a:sym typeface="Merriweather"/>
            </a:endParaRPr>
          </a:p>
        </p:txBody>
      </p:sp>
      <p:sp>
        <p:nvSpPr>
          <p:cNvPr id="290" name="Google Shape;290;p3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1" name="Google Shape;291;p3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Five Phase Process</a:t>
            </a:r>
            <a:endParaRPr b="1">
              <a:latin typeface="Merriweather Sans"/>
              <a:ea typeface="Merriweather Sans"/>
              <a:cs typeface="Merriweather Sans"/>
              <a:sym typeface="Merriweather Sans"/>
            </a:endParaRPr>
          </a:p>
        </p:txBody>
      </p:sp>
      <p:sp>
        <p:nvSpPr>
          <p:cNvPr id="297" name="Google Shape;297;p3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8" name="Google Shape;298;p3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99" name="Google Shape;299;p31"/>
          <p:cNvGrpSpPr/>
          <p:nvPr/>
        </p:nvGrpSpPr>
        <p:grpSpPr>
          <a:xfrm>
            <a:off x="6598216" y="1473342"/>
            <a:ext cx="2460300" cy="2460300"/>
            <a:chOff x="6254516" y="1318142"/>
            <a:chExt cx="2460300" cy="2460300"/>
          </a:xfrm>
        </p:grpSpPr>
        <p:sp>
          <p:nvSpPr>
            <p:cNvPr id="300" name="Google Shape;300;p31"/>
            <p:cNvSpPr/>
            <p:nvPr/>
          </p:nvSpPr>
          <p:spPr>
            <a:xfrm rot="2700000">
              <a:off x="7239866" y="10533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1"/>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307BF3"/>
                  </a:solidFill>
                  <a:latin typeface="Roboto"/>
                  <a:ea typeface="Roboto"/>
                  <a:cs typeface="Roboto"/>
                  <a:sym typeface="Roboto"/>
                </a:rPr>
                <a:t>5</a:t>
              </a:r>
              <a:endParaRPr b="1" i="0" sz="900" u="none" cap="none" strike="noStrike">
                <a:solidFill>
                  <a:srgbClr val="307BF3"/>
                </a:solidFill>
                <a:latin typeface="Roboto"/>
                <a:ea typeface="Roboto"/>
                <a:cs typeface="Roboto"/>
                <a:sym typeface="Roboto"/>
              </a:endParaRPr>
            </a:p>
          </p:txBody>
        </p:sp>
        <p:sp>
          <p:nvSpPr>
            <p:cNvPr id="302" name="Google Shape;302;p31"/>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FFFFFF"/>
                  </a:solidFill>
                  <a:latin typeface="Roboto"/>
                  <a:ea typeface="Roboto"/>
                  <a:cs typeface="Roboto"/>
                  <a:sym typeface="Roboto"/>
                </a:rPr>
                <a:t>Update</a:t>
              </a:r>
              <a:endParaRPr b="1" i="0" sz="1100" u="none" cap="none" strike="noStrike">
                <a:solidFill>
                  <a:srgbClr val="FFFFFF"/>
                </a:solidFill>
                <a:latin typeface="Roboto"/>
                <a:ea typeface="Roboto"/>
                <a:cs typeface="Roboto"/>
                <a:sym typeface="Roboto"/>
              </a:endParaRPr>
            </a:p>
          </p:txBody>
        </p:sp>
      </p:grpSp>
      <p:grpSp>
        <p:nvGrpSpPr>
          <p:cNvPr id="303" name="Google Shape;303;p31"/>
          <p:cNvGrpSpPr/>
          <p:nvPr/>
        </p:nvGrpSpPr>
        <p:grpSpPr>
          <a:xfrm>
            <a:off x="5105117" y="1473342"/>
            <a:ext cx="2460300" cy="2460300"/>
            <a:chOff x="4761417" y="1318142"/>
            <a:chExt cx="2460300" cy="2460300"/>
          </a:xfrm>
        </p:grpSpPr>
        <p:sp>
          <p:nvSpPr>
            <p:cNvPr id="304" name="Google Shape;304;p31"/>
            <p:cNvSpPr/>
            <p:nvPr/>
          </p:nvSpPr>
          <p:spPr>
            <a:xfrm rot="2700000">
              <a:off x="5746767" y="1053398"/>
              <a:ext cx="489601" cy="2989789"/>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1"/>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E65F0"/>
                  </a:solidFill>
                  <a:latin typeface="Roboto"/>
                  <a:ea typeface="Roboto"/>
                  <a:cs typeface="Roboto"/>
                  <a:sym typeface="Roboto"/>
                </a:rPr>
                <a:t>4</a:t>
              </a:r>
              <a:endParaRPr b="1" i="0" sz="900" u="none" cap="none" strike="noStrike">
                <a:solidFill>
                  <a:srgbClr val="0E65F0"/>
                </a:solidFill>
                <a:latin typeface="Roboto"/>
                <a:ea typeface="Roboto"/>
                <a:cs typeface="Roboto"/>
                <a:sym typeface="Roboto"/>
              </a:endParaRPr>
            </a:p>
          </p:txBody>
        </p:sp>
        <p:sp>
          <p:nvSpPr>
            <p:cNvPr id="306" name="Google Shape;306;p31"/>
            <p:cNvSpPr txBox="1"/>
            <p:nvPr/>
          </p:nvSpPr>
          <p:spPr>
            <a:xfrm rot="-2700000">
              <a:off x="4896424" y="2302799"/>
              <a:ext cx="2362302" cy="34280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FFFFFF"/>
                  </a:solidFill>
                  <a:latin typeface="Roboto"/>
                  <a:ea typeface="Roboto"/>
                  <a:cs typeface="Roboto"/>
                  <a:sym typeface="Roboto"/>
                </a:rPr>
                <a:t>Implementation</a:t>
              </a:r>
              <a:endParaRPr b="1" i="0" sz="1100" u="none" cap="none" strike="noStrike">
                <a:solidFill>
                  <a:srgbClr val="FFFFFF"/>
                </a:solidFill>
                <a:latin typeface="Roboto"/>
                <a:ea typeface="Roboto"/>
                <a:cs typeface="Roboto"/>
                <a:sym typeface="Roboto"/>
              </a:endParaRPr>
            </a:p>
          </p:txBody>
        </p:sp>
      </p:grpSp>
      <p:grpSp>
        <p:nvGrpSpPr>
          <p:cNvPr id="307" name="Google Shape;307;p31"/>
          <p:cNvGrpSpPr/>
          <p:nvPr/>
        </p:nvGrpSpPr>
        <p:grpSpPr>
          <a:xfrm>
            <a:off x="3613450" y="1473342"/>
            <a:ext cx="2460300" cy="2460300"/>
            <a:chOff x="3269750" y="1318142"/>
            <a:chExt cx="2460300" cy="2460300"/>
          </a:xfrm>
        </p:grpSpPr>
        <p:sp>
          <p:nvSpPr>
            <p:cNvPr id="308" name="Google Shape;308;p31"/>
            <p:cNvSpPr/>
            <p:nvPr/>
          </p:nvSpPr>
          <p:spPr>
            <a:xfrm rot="2700000">
              <a:off x="4255100" y="1053398"/>
              <a:ext cx="489601" cy="2989789"/>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1"/>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D5DDF"/>
                  </a:solidFill>
                  <a:latin typeface="Roboto"/>
                  <a:ea typeface="Roboto"/>
                  <a:cs typeface="Roboto"/>
                  <a:sym typeface="Roboto"/>
                </a:rPr>
                <a:t>3</a:t>
              </a:r>
              <a:endParaRPr b="1" i="0" sz="900" u="none" cap="none" strike="noStrike">
                <a:solidFill>
                  <a:srgbClr val="0D5DDF"/>
                </a:solidFill>
                <a:latin typeface="Roboto"/>
                <a:ea typeface="Roboto"/>
                <a:cs typeface="Roboto"/>
                <a:sym typeface="Roboto"/>
              </a:endParaRPr>
            </a:p>
          </p:txBody>
        </p:sp>
        <p:sp>
          <p:nvSpPr>
            <p:cNvPr id="310" name="Google Shape;310;p31"/>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FFFFFF"/>
                  </a:solidFill>
                  <a:latin typeface="Roboto"/>
                  <a:ea typeface="Roboto"/>
                  <a:cs typeface="Roboto"/>
                  <a:sym typeface="Roboto"/>
                </a:rPr>
                <a:t>Drafting Initial NAP</a:t>
              </a:r>
              <a:endParaRPr b="1" i="0" sz="1100" u="none" cap="none" strike="noStrike">
                <a:solidFill>
                  <a:srgbClr val="FFFFFF"/>
                </a:solidFill>
                <a:latin typeface="Roboto"/>
                <a:ea typeface="Roboto"/>
                <a:cs typeface="Roboto"/>
                <a:sym typeface="Roboto"/>
              </a:endParaRPr>
            </a:p>
          </p:txBody>
        </p:sp>
      </p:grpSp>
      <p:grpSp>
        <p:nvGrpSpPr>
          <p:cNvPr id="311" name="Google Shape;311;p31"/>
          <p:cNvGrpSpPr/>
          <p:nvPr/>
        </p:nvGrpSpPr>
        <p:grpSpPr>
          <a:xfrm>
            <a:off x="2120325" y="1473342"/>
            <a:ext cx="2460300" cy="2460300"/>
            <a:chOff x="1776625" y="1318142"/>
            <a:chExt cx="2460300" cy="2460300"/>
          </a:xfrm>
        </p:grpSpPr>
        <p:grpSp>
          <p:nvGrpSpPr>
            <p:cNvPr id="312" name="Google Shape;312;p31"/>
            <p:cNvGrpSpPr/>
            <p:nvPr/>
          </p:nvGrpSpPr>
          <p:grpSpPr>
            <a:xfrm>
              <a:off x="1776625" y="1318142"/>
              <a:ext cx="2460300" cy="2460300"/>
              <a:chOff x="1776625" y="1318142"/>
              <a:chExt cx="2460300" cy="2460300"/>
            </a:xfrm>
          </p:grpSpPr>
          <p:sp>
            <p:nvSpPr>
              <p:cNvPr id="313" name="Google Shape;313;p31"/>
              <p:cNvSpPr/>
              <p:nvPr/>
            </p:nvSpPr>
            <p:spPr>
              <a:xfrm rot="2700000">
                <a:off x="2761975" y="1053398"/>
                <a:ext cx="489601" cy="2989789"/>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1"/>
              <p:cNvSpPr txBox="1"/>
              <p:nvPr/>
            </p:nvSpPr>
            <p:spPr>
              <a:xfrm rot="-2700000">
                <a:off x="1899549" y="2297849"/>
                <a:ext cx="2376303" cy="34280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FFFFFF"/>
                    </a:solidFill>
                    <a:latin typeface="Roboto"/>
                    <a:ea typeface="Roboto"/>
                    <a:cs typeface="Roboto"/>
                    <a:sym typeface="Roboto"/>
                  </a:rPr>
                  <a:t>Assessment and Consultation</a:t>
                </a:r>
                <a:endParaRPr b="1" i="0" sz="1100" u="none" cap="none" strike="noStrike">
                  <a:solidFill>
                    <a:srgbClr val="FFFFFF"/>
                  </a:solidFill>
                  <a:latin typeface="Roboto"/>
                  <a:ea typeface="Roboto"/>
                  <a:cs typeface="Roboto"/>
                  <a:sym typeface="Roboto"/>
                </a:endParaRPr>
              </a:p>
            </p:txBody>
          </p:sp>
        </p:grpSp>
        <p:sp>
          <p:nvSpPr>
            <p:cNvPr id="315" name="Google Shape;315;p31"/>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C58D3"/>
                  </a:solidFill>
                  <a:latin typeface="Roboto"/>
                  <a:ea typeface="Roboto"/>
                  <a:cs typeface="Roboto"/>
                  <a:sym typeface="Roboto"/>
                </a:rPr>
                <a:t>2</a:t>
              </a:r>
              <a:endParaRPr b="1" i="0" sz="900" u="none" cap="none" strike="noStrike">
                <a:solidFill>
                  <a:srgbClr val="0C58D3"/>
                </a:solidFill>
                <a:latin typeface="Roboto"/>
                <a:ea typeface="Roboto"/>
                <a:cs typeface="Roboto"/>
                <a:sym typeface="Roboto"/>
              </a:endParaRPr>
            </a:p>
          </p:txBody>
        </p:sp>
      </p:grpSp>
      <p:grpSp>
        <p:nvGrpSpPr>
          <p:cNvPr id="316" name="Google Shape;316;p31"/>
          <p:cNvGrpSpPr/>
          <p:nvPr/>
        </p:nvGrpSpPr>
        <p:grpSpPr>
          <a:xfrm>
            <a:off x="628659" y="1473342"/>
            <a:ext cx="2460300" cy="2460300"/>
            <a:chOff x="284959" y="1318142"/>
            <a:chExt cx="2460300" cy="2460300"/>
          </a:xfrm>
        </p:grpSpPr>
        <p:sp>
          <p:nvSpPr>
            <p:cNvPr id="317" name="Google Shape;317;p31"/>
            <p:cNvSpPr/>
            <p:nvPr/>
          </p:nvSpPr>
          <p:spPr>
            <a:xfrm rot="2700000">
              <a:off x="1270309" y="1053398"/>
              <a:ext cx="489601" cy="2989789"/>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1"/>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944A1"/>
                  </a:solidFill>
                  <a:latin typeface="Roboto"/>
                  <a:ea typeface="Roboto"/>
                  <a:cs typeface="Roboto"/>
                  <a:sym typeface="Roboto"/>
                </a:rPr>
                <a:t>1</a:t>
              </a:r>
              <a:endParaRPr b="1" i="0" sz="900" u="none" cap="none" strike="noStrike">
                <a:solidFill>
                  <a:srgbClr val="0944A1"/>
                </a:solidFill>
                <a:latin typeface="Roboto"/>
                <a:ea typeface="Roboto"/>
                <a:cs typeface="Roboto"/>
                <a:sym typeface="Roboto"/>
              </a:endParaRPr>
            </a:p>
          </p:txBody>
        </p:sp>
        <p:sp>
          <p:nvSpPr>
            <p:cNvPr id="319" name="Google Shape;319;p31"/>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FFFFFF"/>
                  </a:solidFill>
                  <a:latin typeface="Roboto"/>
                  <a:ea typeface="Roboto"/>
                  <a:cs typeface="Roboto"/>
                  <a:sym typeface="Roboto"/>
                </a:rPr>
                <a:t>Initiation</a:t>
              </a:r>
              <a:endParaRPr b="1" i="0" sz="1100" u="none" cap="none" strike="noStrike">
                <a:solidFill>
                  <a:srgbClr val="FFFFFF"/>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Initiation</a:t>
            </a:r>
            <a:endParaRPr b="1">
              <a:latin typeface="Merriweather Sans"/>
              <a:ea typeface="Merriweather Sans"/>
              <a:cs typeface="Merriweather Sans"/>
              <a:sym typeface="Merriweather Sans"/>
            </a:endParaRPr>
          </a:p>
        </p:txBody>
      </p:sp>
      <p:sp>
        <p:nvSpPr>
          <p:cNvPr id="325" name="Google Shape;325;p32"/>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6" name="Google Shape;326;p32"/>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27" name="Google Shape;327;p32"/>
          <p:cNvGrpSpPr/>
          <p:nvPr/>
        </p:nvGrpSpPr>
        <p:grpSpPr>
          <a:xfrm>
            <a:off x="2841144" y="732020"/>
            <a:ext cx="3768522" cy="3774409"/>
            <a:chOff x="2675581" y="676587"/>
            <a:chExt cx="3793942" cy="3790328"/>
          </a:xfrm>
        </p:grpSpPr>
        <p:sp>
          <p:nvSpPr>
            <p:cNvPr id="328" name="Google Shape;328;p32"/>
            <p:cNvSpPr/>
            <p:nvPr/>
          </p:nvSpPr>
          <p:spPr>
            <a:xfrm rot="-7199815">
              <a:off x="3183352" y="1184485"/>
              <a:ext cx="2774659" cy="2774659"/>
            </a:xfrm>
            <a:prstGeom prst="blockArc">
              <a:avLst>
                <a:gd fmla="val 12622480" name="adj1"/>
                <a:gd fmla="val 18176457" name="adj2"/>
                <a:gd fmla="val 20786" name="adj3"/>
              </a:avLst>
            </a:prstGeom>
            <a:solidFill>
              <a:srgbClr val="0D5D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2"/>
            <p:cNvSpPr/>
            <p:nvPr/>
          </p:nvSpPr>
          <p:spPr>
            <a:xfrm rot="-1799815">
              <a:off x="3183352" y="1184357"/>
              <a:ext cx="2774659" cy="2774659"/>
            </a:xfrm>
            <a:prstGeom prst="blockArc">
              <a:avLst>
                <a:gd fmla="val 12622480" name="adj1"/>
                <a:gd fmla="val 18176457" name="adj2"/>
                <a:gd fmla="val 20786" name="adj3"/>
              </a:avLst>
            </a:prstGeom>
            <a:solidFill>
              <a:srgbClr val="0E65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2"/>
            <p:cNvSpPr/>
            <p:nvPr/>
          </p:nvSpPr>
          <p:spPr>
            <a:xfrm rot="3600185">
              <a:off x="3187094" y="1184439"/>
              <a:ext cx="2774659" cy="2774659"/>
            </a:xfrm>
            <a:prstGeom prst="blockArc">
              <a:avLst>
                <a:gd fmla="val 12564381" name="adj1"/>
                <a:gd fmla="val 18346131" name="adj2"/>
                <a:gd fmla="val 20844" name="adj3"/>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2"/>
            <p:cNvSpPr/>
            <p:nvPr/>
          </p:nvSpPr>
          <p:spPr>
            <a:xfrm rot="9000185">
              <a:off x="3185977" y="1184485"/>
              <a:ext cx="2774659" cy="2774659"/>
            </a:xfrm>
            <a:prstGeom prst="blockArc">
              <a:avLst>
                <a:gd fmla="val 12622480" name="adj1"/>
                <a:gd fmla="val 18081133" name="adj2"/>
                <a:gd fmla="val 20809" name="adj3"/>
              </a:avLst>
            </a:prstGeom>
            <a:solidFill>
              <a:srgbClr val="0C5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2" name="Google Shape;332;p32"/>
            <p:cNvGrpSpPr/>
            <p:nvPr/>
          </p:nvGrpSpPr>
          <p:grpSpPr>
            <a:xfrm rot="5400000">
              <a:off x="5379664" y="2278951"/>
              <a:ext cx="585000" cy="585471"/>
              <a:chOff x="1967628" y="812211"/>
              <a:chExt cx="588000" cy="588000"/>
            </a:xfrm>
          </p:grpSpPr>
          <p:sp>
            <p:nvSpPr>
              <p:cNvPr id="333" name="Google Shape;333;p32"/>
              <p:cNvSpPr/>
              <p:nvPr/>
            </p:nvSpPr>
            <p:spPr>
              <a:xfrm rot="39023">
                <a:off x="1970909" y="815492"/>
                <a:ext cx="581437" cy="581437"/>
              </a:xfrm>
              <a:prstGeom prst="pie">
                <a:avLst>
                  <a:gd fmla="val 6190354" name="adj1"/>
                  <a:gd fmla="val 14996165" name="adj2"/>
                </a:avLst>
              </a:prstGeom>
              <a:solidFill>
                <a:srgbClr val="0C58D3"/>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2"/>
              <p:cNvSpPr/>
              <p:nvPr/>
            </p:nvSpPr>
            <p:spPr>
              <a:xfrm rot="10800000">
                <a:off x="1970875" y="815525"/>
                <a:ext cx="581400" cy="581400"/>
              </a:xfrm>
              <a:prstGeom prst="pie">
                <a:avLst>
                  <a:gd fmla="val 4028252" name="adj1"/>
                  <a:gd fmla="val 17183677" name="adj2"/>
                </a:avLst>
              </a:prstGeom>
              <a:solidFill>
                <a:srgbClr val="0C5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5" name="Google Shape;335;p32"/>
            <p:cNvGrpSpPr/>
            <p:nvPr/>
          </p:nvGrpSpPr>
          <p:grpSpPr>
            <a:xfrm rot="10800000">
              <a:off x="4280710" y="3378530"/>
              <a:ext cx="585000" cy="585471"/>
              <a:chOff x="1967628" y="812211"/>
              <a:chExt cx="588000" cy="588000"/>
            </a:xfrm>
          </p:grpSpPr>
          <p:sp>
            <p:nvSpPr>
              <p:cNvPr id="336" name="Google Shape;336;p32"/>
              <p:cNvSpPr/>
              <p:nvPr/>
            </p:nvSpPr>
            <p:spPr>
              <a:xfrm rot="39023">
                <a:off x="1970909" y="815492"/>
                <a:ext cx="581437" cy="581437"/>
              </a:xfrm>
              <a:prstGeom prst="pie">
                <a:avLst>
                  <a:gd fmla="val 6190354" name="adj1"/>
                  <a:gd fmla="val 14996165" name="adj2"/>
                </a:avLst>
              </a:prstGeom>
              <a:solidFill>
                <a:srgbClr val="0D5DDF"/>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2"/>
              <p:cNvSpPr/>
              <p:nvPr/>
            </p:nvSpPr>
            <p:spPr>
              <a:xfrm rot="10800000">
                <a:off x="1970875" y="815525"/>
                <a:ext cx="581400" cy="581400"/>
              </a:xfrm>
              <a:prstGeom prst="pie">
                <a:avLst>
                  <a:gd fmla="val 4028252" name="adj1"/>
                  <a:gd fmla="val 17183677" name="adj2"/>
                </a:avLst>
              </a:prstGeom>
              <a:solidFill>
                <a:srgbClr val="0D5D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8" name="Google Shape;338;p32"/>
            <p:cNvGrpSpPr/>
            <p:nvPr/>
          </p:nvGrpSpPr>
          <p:grpSpPr>
            <a:xfrm rot="-5400000">
              <a:off x="3179922" y="2281479"/>
              <a:ext cx="585000" cy="585471"/>
              <a:chOff x="1967628" y="812211"/>
              <a:chExt cx="588000" cy="588000"/>
            </a:xfrm>
          </p:grpSpPr>
          <p:sp>
            <p:nvSpPr>
              <p:cNvPr id="339" name="Google Shape;339;p32"/>
              <p:cNvSpPr/>
              <p:nvPr/>
            </p:nvSpPr>
            <p:spPr>
              <a:xfrm rot="39023">
                <a:off x="1970909" y="815492"/>
                <a:ext cx="581437" cy="581437"/>
              </a:xfrm>
              <a:prstGeom prst="pie">
                <a:avLst>
                  <a:gd fmla="val 6190354" name="adj1"/>
                  <a:gd fmla="val 14996165" name="adj2"/>
                </a:avLst>
              </a:prstGeom>
              <a:solidFill>
                <a:srgbClr val="0E65F0"/>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2"/>
              <p:cNvSpPr/>
              <p:nvPr/>
            </p:nvSpPr>
            <p:spPr>
              <a:xfrm rot="10800000">
                <a:off x="1970875" y="815525"/>
                <a:ext cx="581400" cy="581400"/>
              </a:xfrm>
              <a:prstGeom prst="pie">
                <a:avLst>
                  <a:gd fmla="val 4028252" name="adj1"/>
                  <a:gd fmla="val 17183677" name="adj2"/>
                </a:avLst>
              </a:prstGeom>
              <a:solidFill>
                <a:srgbClr val="0E65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1" name="Google Shape;341;p32"/>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01</a:t>
              </a:r>
              <a:endParaRPr b="1" i="0" sz="1600" u="none" cap="none" strike="noStrike">
                <a:solidFill>
                  <a:srgbClr val="FFFFFF"/>
                </a:solidFill>
                <a:latin typeface="Roboto"/>
                <a:ea typeface="Roboto"/>
                <a:cs typeface="Roboto"/>
                <a:sym typeface="Roboto"/>
              </a:endParaRPr>
            </a:p>
          </p:txBody>
        </p:sp>
        <p:sp>
          <p:nvSpPr>
            <p:cNvPr id="342" name="Google Shape;342;p32"/>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02</a:t>
              </a:r>
              <a:endParaRPr b="1" i="0" sz="1600" u="none" cap="none" strike="noStrike">
                <a:solidFill>
                  <a:srgbClr val="FFFFFF"/>
                </a:solidFill>
                <a:latin typeface="Roboto"/>
                <a:ea typeface="Roboto"/>
                <a:cs typeface="Roboto"/>
                <a:sym typeface="Roboto"/>
              </a:endParaRPr>
            </a:p>
          </p:txBody>
        </p:sp>
        <p:sp>
          <p:nvSpPr>
            <p:cNvPr id="343" name="Google Shape;343;p32"/>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03</a:t>
              </a:r>
              <a:endParaRPr b="1" i="0" sz="1600" u="none" cap="none" strike="noStrike">
                <a:solidFill>
                  <a:srgbClr val="FFFFFF"/>
                </a:solidFill>
                <a:latin typeface="Roboto"/>
                <a:ea typeface="Roboto"/>
                <a:cs typeface="Roboto"/>
                <a:sym typeface="Roboto"/>
              </a:endParaRPr>
            </a:p>
          </p:txBody>
        </p:sp>
        <p:grpSp>
          <p:nvGrpSpPr>
            <p:cNvPr id="344" name="Google Shape;344;p32"/>
            <p:cNvGrpSpPr/>
            <p:nvPr/>
          </p:nvGrpSpPr>
          <p:grpSpPr>
            <a:xfrm>
              <a:off x="4261689" y="1180926"/>
              <a:ext cx="585000" cy="585529"/>
              <a:chOff x="1967628" y="812211"/>
              <a:chExt cx="588000" cy="588000"/>
            </a:xfrm>
          </p:grpSpPr>
          <p:sp>
            <p:nvSpPr>
              <p:cNvPr id="345" name="Google Shape;345;p32"/>
              <p:cNvSpPr/>
              <p:nvPr/>
            </p:nvSpPr>
            <p:spPr>
              <a:xfrm rot="39023">
                <a:off x="1970909" y="815492"/>
                <a:ext cx="581437" cy="581437"/>
              </a:xfrm>
              <a:prstGeom prst="pie">
                <a:avLst>
                  <a:gd fmla="val 6190354" name="adj1"/>
                  <a:gd fmla="val 14996165" name="adj2"/>
                </a:avLst>
              </a:prstGeom>
              <a:solidFill>
                <a:srgbClr val="0944A1"/>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2"/>
              <p:cNvSpPr/>
              <p:nvPr/>
            </p:nvSpPr>
            <p:spPr>
              <a:xfrm rot="10800000">
                <a:off x="1970875" y="815525"/>
                <a:ext cx="581400" cy="581400"/>
              </a:xfrm>
              <a:prstGeom prst="pie">
                <a:avLst>
                  <a:gd fmla="val 4028252" name="adj1"/>
                  <a:gd fmla="val 17183677" name="adj2"/>
                </a:avLst>
              </a:prstGeom>
              <a:solidFill>
                <a:srgbClr val="0944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7" name="Google Shape;347;p32"/>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Roboto"/>
                  <a:ea typeface="Roboto"/>
                  <a:cs typeface="Roboto"/>
                  <a:sym typeface="Roboto"/>
                </a:rPr>
                <a:t>04</a:t>
              </a:r>
              <a:endParaRPr b="1" i="0" sz="1600" u="none" cap="none" strike="noStrike">
                <a:solidFill>
                  <a:srgbClr val="FFFFFF"/>
                </a:solidFill>
                <a:latin typeface="Roboto"/>
                <a:ea typeface="Roboto"/>
                <a:cs typeface="Roboto"/>
                <a:sym typeface="Roboto"/>
              </a:endParaRPr>
            </a:p>
          </p:txBody>
        </p:sp>
      </p:grpSp>
      <p:grpSp>
        <p:nvGrpSpPr>
          <p:cNvPr id="348" name="Google Shape;348;p32"/>
          <p:cNvGrpSpPr/>
          <p:nvPr/>
        </p:nvGrpSpPr>
        <p:grpSpPr>
          <a:xfrm>
            <a:off x="475900" y="1327113"/>
            <a:ext cx="3362713" cy="1289700"/>
            <a:chOff x="323500" y="1327113"/>
            <a:chExt cx="3362713" cy="1289700"/>
          </a:xfrm>
        </p:grpSpPr>
        <p:sp>
          <p:nvSpPr>
            <p:cNvPr id="349" name="Google Shape;349;p32"/>
            <p:cNvSpPr txBox="1"/>
            <p:nvPr/>
          </p:nvSpPr>
          <p:spPr>
            <a:xfrm>
              <a:off x="323500" y="1327113"/>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Formal Commitment</a:t>
              </a:r>
              <a:endParaRPr b="1"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1800"/>
                <a:buFont typeface="Arial"/>
                <a:buNone/>
              </a:pPr>
              <a:r>
                <a:t/>
              </a:r>
              <a:endParaRPr b="1" i="0" sz="1800" u="none" cap="none" strike="noStrike">
                <a:solidFill>
                  <a:srgbClr val="000000"/>
                </a:solidFill>
                <a:latin typeface="Roboto"/>
                <a:ea typeface="Roboto"/>
                <a:cs typeface="Roboto"/>
                <a:sym typeface="Roboto"/>
              </a:endParaRPr>
            </a:p>
          </p:txBody>
        </p:sp>
        <p:cxnSp>
          <p:nvCxnSpPr>
            <p:cNvPr id="350" name="Google Shape;350;p32"/>
            <p:cNvCxnSpPr/>
            <p:nvPr/>
          </p:nvCxnSpPr>
          <p:spPr>
            <a:xfrm rot="10800000">
              <a:off x="2641913" y="1831625"/>
              <a:ext cx="1044300" cy="0"/>
            </a:xfrm>
            <a:prstGeom prst="straightConnector1">
              <a:avLst/>
            </a:prstGeom>
            <a:noFill/>
            <a:ln cap="flat" cmpd="sng" w="9525">
              <a:solidFill>
                <a:srgbClr val="0E65F0"/>
              </a:solidFill>
              <a:prstDash val="solid"/>
              <a:round/>
              <a:headEnd len="sm" w="sm" type="none"/>
              <a:tailEnd len="med" w="med" type="oval"/>
            </a:ln>
          </p:spPr>
        </p:cxnSp>
      </p:grpSp>
      <p:grpSp>
        <p:nvGrpSpPr>
          <p:cNvPr id="351" name="Google Shape;351;p32"/>
          <p:cNvGrpSpPr/>
          <p:nvPr/>
        </p:nvGrpSpPr>
        <p:grpSpPr>
          <a:xfrm>
            <a:off x="475900" y="3056875"/>
            <a:ext cx="3629413" cy="1289700"/>
            <a:chOff x="323500" y="3056875"/>
            <a:chExt cx="3629413" cy="1289700"/>
          </a:xfrm>
        </p:grpSpPr>
        <p:sp>
          <p:nvSpPr>
            <p:cNvPr id="352" name="Google Shape;352;p32"/>
            <p:cNvSpPr txBox="1"/>
            <p:nvPr/>
          </p:nvSpPr>
          <p:spPr>
            <a:xfrm>
              <a:off x="323500" y="3056875"/>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Collaboration</a:t>
              </a:r>
              <a:endParaRPr b="1" i="0" sz="1800" u="none" cap="none" strike="noStrike">
                <a:solidFill>
                  <a:srgbClr val="000000"/>
                </a:solidFill>
                <a:latin typeface="Roboto"/>
                <a:ea typeface="Roboto"/>
                <a:cs typeface="Roboto"/>
                <a:sym typeface="Roboto"/>
              </a:endParaRPr>
            </a:p>
            <a:p>
              <a:pPr indent="0" lvl="0" marL="0" marR="0" rtl="0" algn="r">
                <a:lnSpc>
                  <a:spcPct val="100000"/>
                </a:lnSpc>
                <a:spcBef>
                  <a:spcPts val="0"/>
                </a:spcBef>
                <a:spcAft>
                  <a:spcPts val="160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Format for cross-departmental collaboration and </a:t>
              </a:r>
              <a:br>
                <a:rPr b="0" i="0" lang="en" sz="1200" u="none" cap="none" strike="noStrike">
                  <a:solidFill>
                    <a:srgbClr val="000000"/>
                  </a:solidFill>
                  <a:latin typeface="Roboto"/>
                  <a:ea typeface="Roboto"/>
                  <a:cs typeface="Roboto"/>
                  <a:sym typeface="Roboto"/>
                </a:rPr>
              </a:br>
              <a:r>
                <a:rPr b="0" i="0" lang="en" sz="1200" u="none" cap="none" strike="noStrike">
                  <a:solidFill>
                    <a:srgbClr val="000000"/>
                  </a:solidFill>
                  <a:latin typeface="Roboto"/>
                  <a:ea typeface="Roboto"/>
                  <a:cs typeface="Roboto"/>
                  <a:sym typeface="Roboto"/>
                </a:rPr>
                <a:t>designate leadership</a:t>
              </a:r>
              <a:endParaRPr b="1" i="0" sz="1200" u="none" cap="none" strike="noStrike">
                <a:solidFill>
                  <a:srgbClr val="000000"/>
                </a:solidFill>
                <a:latin typeface="Roboto"/>
                <a:ea typeface="Roboto"/>
                <a:cs typeface="Roboto"/>
                <a:sym typeface="Roboto"/>
              </a:endParaRPr>
            </a:p>
          </p:txBody>
        </p:sp>
        <p:cxnSp>
          <p:nvCxnSpPr>
            <p:cNvPr id="353" name="Google Shape;353;p32"/>
            <p:cNvCxnSpPr/>
            <p:nvPr/>
          </p:nvCxnSpPr>
          <p:spPr>
            <a:xfrm rot="10800000">
              <a:off x="2641913" y="3489425"/>
              <a:ext cx="1311000" cy="0"/>
            </a:xfrm>
            <a:prstGeom prst="straightConnector1">
              <a:avLst/>
            </a:prstGeom>
            <a:noFill/>
            <a:ln cap="flat" cmpd="sng" w="9525">
              <a:solidFill>
                <a:srgbClr val="0D5DDF"/>
              </a:solidFill>
              <a:prstDash val="solid"/>
              <a:round/>
              <a:headEnd len="sm" w="sm" type="none"/>
              <a:tailEnd len="med" w="med" type="oval"/>
            </a:ln>
          </p:spPr>
        </p:cxnSp>
      </p:grpSp>
      <p:grpSp>
        <p:nvGrpSpPr>
          <p:cNvPr id="354" name="Google Shape;354;p32"/>
          <p:cNvGrpSpPr/>
          <p:nvPr/>
        </p:nvGrpSpPr>
        <p:grpSpPr>
          <a:xfrm>
            <a:off x="5362225" y="1060350"/>
            <a:ext cx="3610650" cy="1289700"/>
            <a:chOff x="5209825" y="1060350"/>
            <a:chExt cx="3610650" cy="1289700"/>
          </a:xfrm>
        </p:grpSpPr>
        <p:sp>
          <p:nvSpPr>
            <p:cNvPr id="355" name="Google Shape;355;p32"/>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Publish Work Plan</a:t>
              </a:r>
              <a:endParaRPr b="1" i="0" sz="1800" u="none" cap="none" strike="noStrike">
                <a:solidFill>
                  <a:srgbClr val="000000"/>
                </a:solidFill>
                <a:latin typeface="Roboto"/>
                <a:ea typeface="Roboto"/>
                <a:cs typeface="Roboto"/>
                <a:sym typeface="Roboto"/>
              </a:endParaRPr>
            </a:p>
          </p:txBody>
        </p:sp>
        <p:cxnSp>
          <p:nvCxnSpPr>
            <p:cNvPr id="356" name="Google Shape;356;p32"/>
            <p:cNvCxnSpPr/>
            <p:nvPr/>
          </p:nvCxnSpPr>
          <p:spPr>
            <a:xfrm>
              <a:off x="5209825" y="1705200"/>
              <a:ext cx="1286700" cy="0"/>
            </a:xfrm>
            <a:prstGeom prst="straightConnector1">
              <a:avLst/>
            </a:prstGeom>
            <a:noFill/>
            <a:ln cap="flat" cmpd="sng" w="9525">
              <a:solidFill>
                <a:srgbClr val="0944A1"/>
              </a:solidFill>
              <a:prstDash val="solid"/>
              <a:round/>
              <a:headEnd len="sm" w="sm" type="none"/>
              <a:tailEnd len="med" w="med" type="oval"/>
            </a:ln>
          </p:spPr>
        </p:cxnSp>
      </p:grpSp>
      <p:grpSp>
        <p:nvGrpSpPr>
          <p:cNvPr id="357" name="Google Shape;357;p32"/>
          <p:cNvGrpSpPr/>
          <p:nvPr/>
        </p:nvGrpSpPr>
        <p:grpSpPr>
          <a:xfrm>
            <a:off x="5362225" y="3020450"/>
            <a:ext cx="3610650" cy="1289700"/>
            <a:chOff x="5209825" y="3020450"/>
            <a:chExt cx="3610650" cy="1289700"/>
          </a:xfrm>
        </p:grpSpPr>
        <p:sp>
          <p:nvSpPr>
            <p:cNvPr id="358" name="Google Shape;358;p32"/>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Engagement</a:t>
              </a:r>
              <a:endParaRPr b="1"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160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Format for engagement with non-governmental stakeholders</a:t>
              </a:r>
              <a:endParaRPr b="1" i="0" sz="1200" u="none" cap="none" strike="noStrike">
                <a:solidFill>
                  <a:srgbClr val="000000"/>
                </a:solidFill>
                <a:latin typeface="Roboto"/>
                <a:ea typeface="Roboto"/>
                <a:cs typeface="Roboto"/>
                <a:sym typeface="Roboto"/>
              </a:endParaRPr>
            </a:p>
          </p:txBody>
        </p:sp>
        <p:cxnSp>
          <p:nvCxnSpPr>
            <p:cNvPr id="359" name="Google Shape;359;p32"/>
            <p:cNvCxnSpPr/>
            <p:nvPr/>
          </p:nvCxnSpPr>
          <p:spPr>
            <a:xfrm>
              <a:off x="5209825" y="3648300"/>
              <a:ext cx="1286700" cy="0"/>
            </a:xfrm>
            <a:prstGeom prst="straightConnector1">
              <a:avLst/>
            </a:prstGeom>
            <a:noFill/>
            <a:ln cap="flat" cmpd="sng" w="9525">
              <a:solidFill>
                <a:srgbClr val="0C58D3"/>
              </a:solidFill>
              <a:prstDash val="solid"/>
              <a:round/>
              <a:headEnd len="sm" w="sm" type="none"/>
              <a:tailEnd len="med" w="med" type="oval"/>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147" name="Google Shape;147;p1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15"/>
          <p:cNvSpPr/>
          <p:nvPr/>
        </p:nvSpPr>
        <p:spPr>
          <a:xfrm>
            <a:off x="0" y="-7882"/>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149" name="Google Shape;149;p15"/>
          <p:cNvSpPr txBox="1"/>
          <p:nvPr/>
        </p:nvSpPr>
        <p:spPr>
          <a:xfrm>
            <a:off x="1336126" y="1291594"/>
            <a:ext cx="6471600" cy="1107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4800"/>
              <a:buFont typeface="Arial"/>
              <a:buNone/>
            </a:pPr>
            <a:r>
              <a:rPr b="0" i="0" lang="en" sz="4800" u="none" cap="none" strike="noStrike">
                <a:solidFill>
                  <a:schemeClr val="lt1"/>
                </a:solidFill>
                <a:latin typeface="Merriweather Sans ExtraBold"/>
                <a:ea typeface="Merriweather Sans ExtraBold"/>
                <a:cs typeface="Merriweather Sans ExtraBold"/>
                <a:sym typeface="Merriweather Sans ExtraBold"/>
              </a:rPr>
              <a:t>DRL BHR</a:t>
            </a:r>
            <a:endParaRPr b="0" i="0" sz="4800" u="none" cap="none" strike="noStrike">
              <a:solidFill>
                <a:schemeClr val="lt1"/>
              </a:solidFill>
              <a:latin typeface="Merriweather Sans ExtraBold"/>
              <a:ea typeface="Merriweather Sans ExtraBold"/>
              <a:cs typeface="Merriweather Sans ExtraBold"/>
              <a:sym typeface="Merriweather Sans ExtraBold"/>
            </a:endParaRPr>
          </a:p>
          <a:p>
            <a:pPr indent="0" lvl="0" marL="0" marR="0" rtl="0" algn="ctr">
              <a:lnSpc>
                <a:spcPct val="100000"/>
              </a:lnSpc>
              <a:spcBef>
                <a:spcPts val="0"/>
              </a:spcBef>
              <a:spcAft>
                <a:spcPts val="0"/>
              </a:spcAft>
              <a:buClr>
                <a:schemeClr val="dk1"/>
              </a:buClr>
              <a:buSzPts val="4800"/>
              <a:buFont typeface="Arial"/>
              <a:buNone/>
            </a:pPr>
            <a:r>
              <a:rPr b="0" i="0" lang="en" sz="4800" u="none" cap="none" strike="noStrike">
                <a:solidFill>
                  <a:schemeClr val="lt1"/>
                </a:solidFill>
                <a:latin typeface="Merriweather Sans ExtraBold"/>
                <a:ea typeface="Merriweather Sans ExtraBold"/>
                <a:cs typeface="Merriweather Sans ExtraBold"/>
                <a:sym typeface="Merriweather Sans ExtraBold"/>
              </a:rPr>
              <a:t>Activity 1.1</a:t>
            </a:r>
            <a:endParaRPr b="0" i="0" sz="4800" u="none" cap="none" strike="noStrike">
              <a:solidFill>
                <a:schemeClr val="lt1"/>
              </a:solidFill>
              <a:latin typeface="Merriweather Sans ExtraBold"/>
              <a:ea typeface="Merriweather Sans ExtraBold"/>
              <a:cs typeface="Merriweather Sans ExtraBold"/>
              <a:sym typeface="Merriweather Sans ExtraBold"/>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Franklin Gothic"/>
              <a:ea typeface="Franklin Gothic"/>
              <a:cs typeface="Franklin Gothic"/>
              <a:sym typeface="Franklin Gothic"/>
            </a:endParaRPr>
          </a:p>
        </p:txBody>
      </p:sp>
      <p:sp>
        <p:nvSpPr>
          <p:cNvPr id="150" name="Google Shape;150;p15"/>
          <p:cNvSpPr txBox="1"/>
          <p:nvPr/>
        </p:nvSpPr>
        <p:spPr>
          <a:xfrm>
            <a:off x="1529255" y="3275219"/>
            <a:ext cx="6471600" cy="70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chemeClr val="lt1"/>
                </a:solidFill>
                <a:latin typeface="Merriweather Sans"/>
                <a:ea typeface="Merriweather Sans"/>
                <a:cs typeface="Merriweather Sans"/>
                <a:sym typeface="Merriweather Sans"/>
              </a:rPr>
              <a:t>Global Network Initiative</a:t>
            </a:r>
            <a:endParaRPr b="0" i="0" sz="1100" u="none" cap="none" strike="noStrike">
              <a:solidFill>
                <a:srgbClr val="000000"/>
              </a:solidFill>
              <a:latin typeface="Franklin Gothic"/>
              <a:ea typeface="Franklin Gothic"/>
              <a:cs typeface="Franklin Gothic"/>
              <a:sym typeface="Franklin Gothic"/>
            </a:endParaRPr>
          </a:p>
        </p:txBody>
      </p:sp>
      <p:sp>
        <p:nvSpPr>
          <p:cNvPr id="151" name="Google Shape;151;p15"/>
          <p:cNvSpPr/>
          <p:nvPr/>
        </p:nvSpPr>
        <p:spPr>
          <a:xfrm>
            <a:off x="908487" y="2846669"/>
            <a:ext cx="7326900" cy="57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33"/>
          <p:cNvSpPr txBox="1"/>
          <p:nvPr>
            <p:ph type="title"/>
          </p:nvPr>
        </p:nvSpPr>
        <p:spPr>
          <a:xfrm>
            <a:off x="628650" y="273850"/>
            <a:ext cx="8317800" cy="798226"/>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sz="3000">
                <a:latin typeface="Merriweather Sans"/>
                <a:ea typeface="Merriweather Sans"/>
                <a:cs typeface="Merriweather Sans"/>
                <a:sym typeface="Merriweather Sans"/>
              </a:rPr>
              <a:t>NAPs 101 - Assessment and Consultation</a:t>
            </a:r>
            <a:endParaRPr b="1" sz="3000">
              <a:latin typeface="Merriweather Sans"/>
              <a:ea typeface="Merriweather Sans"/>
              <a:cs typeface="Merriweather Sans"/>
              <a:sym typeface="Merriweather Sans"/>
            </a:endParaRPr>
          </a:p>
        </p:txBody>
      </p:sp>
      <p:sp>
        <p:nvSpPr>
          <p:cNvPr id="365" name="Google Shape;365;p3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6" name="Google Shape;366;p33"/>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7" name="Google Shape;367;p33"/>
          <p:cNvSpPr/>
          <p:nvPr/>
        </p:nvSpPr>
        <p:spPr>
          <a:xfrm>
            <a:off x="1708923" y="1676249"/>
            <a:ext cx="999353" cy="90901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3"/>
          <p:cNvSpPr/>
          <p:nvPr/>
        </p:nvSpPr>
        <p:spPr>
          <a:xfrm>
            <a:off x="4421619" y="1676249"/>
            <a:ext cx="999353" cy="90901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3"/>
          <p:cNvSpPr/>
          <p:nvPr/>
        </p:nvSpPr>
        <p:spPr>
          <a:xfrm>
            <a:off x="7134316" y="1676249"/>
            <a:ext cx="999353" cy="90901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3"/>
          <p:cNvSpPr txBox="1"/>
          <p:nvPr>
            <p:ph idx="1" type="body"/>
          </p:nvPr>
        </p:nvSpPr>
        <p:spPr>
          <a:xfrm>
            <a:off x="913325" y="2728475"/>
            <a:ext cx="2337600" cy="1202400"/>
          </a:xfrm>
          <a:prstGeom prst="rect">
            <a:avLst/>
          </a:prstGeom>
          <a:noFill/>
          <a:ln>
            <a:noFill/>
          </a:ln>
        </p:spPr>
        <p:txBody>
          <a:bodyPr anchorCtr="0" anchor="t" bIns="34275" lIns="68575" spcFirstLastPara="1" rIns="68575" wrap="square" tIns="34275">
            <a:noAutofit/>
          </a:bodyPr>
          <a:lstStyle/>
          <a:p>
            <a:pPr indent="0" lvl="0" marL="139700" marR="0" rtl="0" algn="ctr">
              <a:lnSpc>
                <a:spcPct val="90000"/>
              </a:lnSpc>
              <a:spcBef>
                <a:spcPts val="800"/>
              </a:spcBef>
              <a:spcAft>
                <a:spcPts val="0"/>
              </a:spcAft>
              <a:buClr>
                <a:schemeClr val="dk1"/>
              </a:buClr>
              <a:buSzPts val="2100"/>
              <a:buFont typeface="Arial"/>
              <a:buNone/>
            </a:pPr>
            <a:r>
              <a:rPr b="1" lang="en">
                <a:latin typeface="Merriweather Sans"/>
                <a:ea typeface="Merriweather Sans"/>
                <a:cs typeface="Merriweather Sans"/>
                <a:sym typeface="Merriweather Sans"/>
              </a:rPr>
              <a:t>Understand adverse impacts</a:t>
            </a:r>
            <a:endParaRPr b="1">
              <a:latin typeface="Merriweather Sans"/>
              <a:ea typeface="Merriweather Sans"/>
              <a:cs typeface="Merriweather Sans"/>
              <a:sym typeface="Merriweather Sans"/>
            </a:endParaRPr>
          </a:p>
          <a:p>
            <a:pPr indent="0" lvl="0" marL="139700" marR="0" rtl="0" algn="ctr">
              <a:lnSpc>
                <a:spcPct val="90000"/>
              </a:lnSpc>
              <a:spcBef>
                <a:spcPts val="800"/>
              </a:spcBef>
              <a:spcAft>
                <a:spcPts val="0"/>
              </a:spcAft>
              <a:buClr>
                <a:schemeClr val="dk1"/>
              </a:buClr>
              <a:buSzPts val="2100"/>
              <a:buFont typeface="Arial"/>
              <a:buNone/>
            </a:pPr>
            <a:r>
              <a:t/>
            </a:r>
            <a:endParaRPr sz="1400">
              <a:latin typeface="Merriweather Light"/>
              <a:ea typeface="Merriweather Light"/>
              <a:cs typeface="Merriweather Light"/>
              <a:sym typeface="Merriweather Light"/>
            </a:endParaRPr>
          </a:p>
        </p:txBody>
      </p:sp>
      <p:sp>
        <p:nvSpPr>
          <p:cNvPr id="371" name="Google Shape;371;p33"/>
          <p:cNvSpPr txBox="1"/>
          <p:nvPr>
            <p:ph idx="1" type="body"/>
          </p:nvPr>
        </p:nvSpPr>
        <p:spPr>
          <a:xfrm>
            <a:off x="3752500" y="2799825"/>
            <a:ext cx="2337600" cy="1202400"/>
          </a:xfrm>
          <a:prstGeom prst="rect">
            <a:avLst/>
          </a:prstGeom>
          <a:noFill/>
          <a:ln>
            <a:noFill/>
          </a:ln>
        </p:spPr>
        <p:txBody>
          <a:bodyPr anchorCtr="0" anchor="t" bIns="34275" lIns="68575" spcFirstLastPara="1" rIns="68575" wrap="square" tIns="34275">
            <a:noAutofit/>
          </a:bodyPr>
          <a:lstStyle/>
          <a:p>
            <a:pPr indent="0" lvl="0" marL="139700" marR="0" rtl="0" algn="ctr">
              <a:lnSpc>
                <a:spcPct val="90000"/>
              </a:lnSpc>
              <a:spcBef>
                <a:spcPts val="800"/>
              </a:spcBef>
              <a:spcAft>
                <a:spcPts val="0"/>
              </a:spcAft>
              <a:buClr>
                <a:schemeClr val="dk1"/>
              </a:buClr>
              <a:buSzPts val="2100"/>
              <a:buFont typeface="Arial"/>
              <a:buNone/>
            </a:pPr>
            <a:r>
              <a:rPr b="1" lang="en">
                <a:latin typeface="Merriweather Sans"/>
                <a:ea typeface="Merriweather Sans"/>
                <a:cs typeface="Merriweather Sans"/>
                <a:sym typeface="Merriweather Sans"/>
              </a:rPr>
              <a:t>Identify gaps</a:t>
            </a:r>
            <a:endParaRPr sz="1400">
              <a:latin typeface="Merriweather Light"/>
              <a:ea typeface="Merriweather Light"/>
              <a:cs typeface="Merriweather Light"/>
              <a:sym typeface="Merriweather Light"/>
            </a:endParaRPr>
          </a:p>
        </p:txBody>
      </p:sp>
      <p:sp>
        <p:nvSpPr>
          <p:cNvPr id="372" name="Google Shape;372;p33"/>
          <p:cNvSpPr txBox="1"/>
          <p:nvPr>
            <p:ph idx="1" type="body"/>
          </p:nvPr>
        </p:nvSpPr>
        <p:spPr>
          <a:xfrm>
            <a:off x="6465200" y="2799825"/>
            <a:ext cx="2337600" cy="1202400"/>
          </a:xfrm>
          <a:prstGeom prst="rect">
            <a:avLst/>
          </a:prstGeom>
          <a:noFill/>
          <a:ln>
            <a:noFill/>
          </a:ln>
        </p:spPr>
        <p:txBody>
          <a:bodyPr anchorCtr="0" anchor="t" bIns="34275" lIns="68575" spcFirstLastPara="1" rIns="68575" wrap="square" tIns="34275">
            <a:noAutofit/>
          </a:bodyPr>
          <a:lstStyle/>
          <a:p>
            <a:pPr indent="0" lvl="0" marL="139700" marR="0" rtl="0" algn="ctr">
              <a:lnSpc>
                <a:spcPct val="90000"/>
              </a:lnSpc>
              <a:spcBef>
                <a:spcPts val="800"/>
              </a:spcBef>
              <a:spcAft>
                <a:spcPts val="0"/>
              </a:spcAft>
              <a:buClr>
                <a:schemeClr val="dk1"/>
              </a:buClr>
              <a:buSzPts val="2100"/>
              <a:buFont typeface="Arial"/>
              <a:buNone/>
            </a:pPr>
            <a:r>
              <a:rPr b="1" lang="en">
                <a:latin typeface="Merriweather Sans"/>
                <a:ea typeface="Merriweather Sans"/>
                <a:cs typeface="Merriweather Sans"/>
                <a:sym typeface="Merriweather Sans"/>
              </a:rPr>
              <a:t>Consult interested stakeholders</a:t>
            </a:r>
            <a:endParaRPr sz="1400">
              <a:latin typeface="Merriweather Light"/>
              <a:ea typeface="Merriweather Light"/>
              <a:cs typeface="Merriweather Light"/>
              <a:sym typeface="Merriweather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Drafting Initial NAP</a:t>
            </a:r>
            <a:endParaRPr b="1">
              <a:latin typeface="Merriweather Sans"/>
              <a:ea typeface="Merriweather Sans"/>
              <a:cs typeface="Merriweather Sans"/>
              <a:sym typeface="Merriweather Sans"/>
            </a:endParaRPr>
          </a:p>
        </p:txBody>
      </p:sp>
      <p:sp>
        <p:nvSpPr>
          <p:cNvPr id="378" name="Google Shape;378;p34"/>
          <p:cNvSpPr txBox="1"/>
          <p:nvPr>
            <p:ph idx="1" type="body"/>
          </p:nvPr>
        </p:nvSpPr>
        <p:spPr>
          <a:xfrm>
            <a:off x="2892750" y="1369225"/>
            <a:ext cx="57495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500"/>
              </a:spcBef>
              <a:spcAft>
                <a:spcPts val="0"/>
              </a:spcAft>
              <a:buSzPts val="2100"/>
              <a:buNone/>
            </a:pPr>
            <a:r>
              <a:rPr lang="en">
                <a:latin typeface="Merriweather"/>
                <a:ea typeface="Merriweather"/>
                <a:cs typeface="Merriweather"/>
                <a:sym typeface="Merriweather"/>
              </a:rPr>
              <a:t>Draft NAP</a:t>
            </a:r>
            <a:endParaRPr>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sz="1600">
              <a:latin typeface="Merriweather"/>
              <a:ea typeface="Merriweather"/>
              <a:cs typeface="Merriweather"/>
              <a:sym typeface="Merriweather"/>
            </a:endParaRPr>
          </a:p>
          <a:p>
            <a:pPr indent="0" lvl="0" marL="457200" rtl="0" algn="l">
              <a:lnSpc>
                <a:spcPct val="90000"/>
              </a:lnSpc>
              <a:spcBef>
                <a:spcPts val="500"/>
              </a:spcBef>
              <a:spcAft>
                <a:spcPts val="0"/>
              </a:spcAft>
              <a:buSzPts val="2100"/>
              <a:buNone/>
            </a:pPr>
            <a:r>
              <a:t/>
            </a:r>
            <a:endParaRPr sz="1600">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sz="1800">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rPr lang="en">
                <a:latin typeface="Merriweather"/>
                <a:ea typeface="Merriweather"/>
                <a:cs typeface="Merriweather"/>
                <a:sym typeface="Merriweather"/>
              </a:rPr>
              <a:t>Consult on the draft</a:t>
            </a:r>
            <a:endParaRPr>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sz="1800">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sz="1800">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sz="1800">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rPr lang="en">
                <a:latin typeface="Merriweather"/>
                <a:ea typeface="Merriweather"/>
                <a:cs typeface="Merriweather"/>
                <a:sym typeface="Merriweather"/>
              </a:rPr>
              <a:t>Finalize and launch</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i="0" sz="2100" u="none" cap="none" strike="noStrike">
              <a:solidFill>
                <a:schemeClr val="dk1"/>
              </a:solidFill>
              <a:latin typeface="Merriweather"/>
              <a:ea typeface="Merriweather"/>
              <a:cs typeface="Merriweather"/>
              <a:sym typeface="Merriweather"/>
            </a:endParaRPr>
          </a:p>
        </p:txBody>
      </p:sp>
      <p:sp>
        <p:nvSpPr>
          <p:cNvPr id="379" name="Google Shape;379;p34"/>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0" name="Google Shape;380;p34"/>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81" name="Google Shape;381;p34"/>
          <p:cNvGrpSpPr/>
          <p:nvPr/>
        </p:nvGrpSpPr>
        <p:grpSpPr>
          <a:xfrm>
            <a:off x="1538090" y="1369217"/>
            <a:ext cx="889309" cy="705072"/>
            <a:chOff x="1922075" y="1629000"/>
            <a:chExt cx="437200" cy="437200"/>
          </a:xfrm>
        </p:grpSpPr>
        <p:sp>
          <p:nvSpPr>
            <p:cNvPr id="382" name="Google Shape;382;p34"/>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4"/>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4" name="Google Shape;384;p34"/>
          <p:cNvSpPr/>
          <p:nvPr/>
        </p:nvSpPr>
        <p:spPr>
          <a:xfrm>
            <a:off x="1483073" y="2546412"/>
            <a:ext cx="999353" cy="90901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5" name="Google Shape;385;p34"/>
          <p:cNvGrpSpPr/>
          <p:nvPr/>
        </p:nvGrpSpPr>
        <p:grpSpPr>
          <a:xfrm>
            <a:off x="1499290" y="3952476"/>
            <a:ext cx="966926" cy="680149"/>
            <a:chOff x="570875" y="4322250"/>
            <a:chExt cx="443300" cy="443325"/>
          </a:xfrm>
        </p:grpSpPr>
        <p:sp>
          <p:nvSpPr>
            <p:cNvPr id="386" name="Google Shape;386;p34"/>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4"/>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4"/>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4"/>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Implementation</a:t>
            </a:r>
            <a:endParaRPr b="1">
              <a:latin typeface="Merriweather Sans"/>
              <a:ea typeface="Merriweather Sans"/>
              <a:cs typeface="Merriweather Sans"/>
              <a:sym typeface="Merriweather Sans"/>
            </a:endParaRPr>
          </a:p>
        </p:txBody>
      </p:sp>
      <p:sp>
        <p:nvSpPr>
          <p:cNvPr id="395" name="Google Shape;395;p3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500"/>
              </a:spcBef>
              <a:spcAft>
                <a:spcPts val="0"/>
              </a:spcAft>
              <a:buSzPts val="2100"/>
              <a:buFont typeface="Merriweather"/>
              <a:buChar char="➢"/>
            </a:pPr>
            <a:r>
              <a:rPr lang="en">
                <a:latin typeface="Merriweather"/>
                <a:ea typeface="Merriweather"/>
                <a:cs typeface="Merriweather"/>
                <a:sym typeface="Merriweather"/>
              </a:rPr>
              <a:t>Implement defined actions and continue cross-departmental collaboration</a:t>
            </a:r>
            <a:endParaRPr>
              <a:latin typeface="Merriweather"/>
              <a:ea typeface="Merriweather"/>
              <a:cs typeface="Merriweather"/>
              <a:sym typeface="Merriweather"/>
            </a:endParaRPr>
          </a:p>
          <a:p>
            <a:pPr indent="0" lvl="0" marL="0" rtl="0" algn="l">
              <a:lnSpc>
                <a:spcPct val="90000"/>
              </a:lnSpc>
              <a:spcBef>
                <a:spcPts val="500"/>
              </a:spcBef>
              <a:spcAft>
                <a:spcPts val="0"/>
              </a:spcAft>
              <a:buSzPts val="2100"/>
              <a:buNone/>
            </a:pPr>
            <a:r>
              <a:t/>
            </a:r>
            <a:endParaRPr>
              <a:latin typeface="Merriweather"/>
              <a:ea typeface="Merriweather"/>
              <a:cs typeface="Merriweather"/>
              <a:sym typeface="Merriweather"/>
            </a:endParaRPr>
          </a:p>
          <a:p>
            <a:pPr indent="-361950" lvl="0" marL="457200" rtl="0" algn="l">
              <a:lnSpc>
                <a:spcPct val="90000"/>
              </a:lnSpc>
              <a:spcBef>
                <a:spcPts val="500"/>
              </a:spcBef>
              <a:spcAft>
                <a:spcPts val="0"/>
              </a:spcAft>
              <a:buSzPts val="2100"/>
              <a:buFont typeface="Merriweather"/>
              <a:buChar char="➢"/>
            </a:pPr>
            <a:r>
              <a:rPr lang="en">
                <a:latin typeface="Merriweather"/>
                <a:ea typeface="Merriweather"/>
                <a:cs typeface="Merriweather"/>
                <a:sym typeface="Merriweather"/>
              </a:rPr>
              <a:t>Set up multi-stakeholder monitoring group</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i="0" sz="2100" u="none" cap="none" strike="noStrike">
              <a:solidFill>
                <a:schemeClr val="dk1"/>
              </a:solidFill>
              <a:latin typeface="Merriweather"/>
              <a:ea typeface="Merriweather"/>
              <a:cs typeface="Merriweather"/>
              <a:sym typeface="Merriweather"/>
            </a:endParaRPr>
          </a:p>
        </p:txBody>
      </p:sp>
      <p:sp>
        <p:nvSpPr>
          <p:cNvPr id="396" name="Google Shape;396;p3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7" name="Google Shape;397;p35"/>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Update</a:t>
            </a:r>
            <a:endParaRPr b="1">
              <a:latin typeface="Merriweather Sans"/>
              <a:ea typeface="Merriweather Sans"/>
              <a:cs typeface="Merriweather Sans"/>
              <a:sym typeface="Merriweather Sans"/>
            </a:endParaRPr>
          </a:p>
        </p:txBody>
      </p:sp>
      <p:sp>
        <p:nvSpPr>
          <p:cNvPr id="403" name="Google Shape;403;p3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500"/>
              </a:spcBef>
              <a:spcAft>
                <a:spcPts val="0"/>
              </a:spcAft>
              <a:buSzPts val="2100"/>
              <a:buFont typeface="Merriweather"/>
              <a:buChar char="➢"/>
            </a:pPr>
            <a:r>
              <a:rPr lang="en">
                <a:latin typeface="Merriweather"/>
                <a:ea typeface="Merriweather"/>
                <a:cs typeface="Merriweather"/>
                <a:sym typeface="Merriweather"/>
              </a:rPr>
              <a:t>Evaluate impact of previous NAP and identify gaps</a:t>
            </a:r>
            <a:endParaRPr>
              <a:latin typeface="Merriweather"/>
              <a:ea typeface="Merriweather"/>
              <a:cs typeface="Merriweather"/>
              <a:sym typeface="Merriweather"/>
            </a:endParaRPr>
          </a:p>
          <a:p>
            <a:pPr indent="0" lvl="0" marL="457200" rtl="0" algn="l">
              <a:lnSpc>
                <a:spcPct val="90000"/>
              </a:lnSpc>
              <a:spcBef>
                <a:spcPts val="500"/>
              </a:spcBef>
              <a:spcAft>
                <a:spcPts val="0"/>
              </a:spcAft>
              <a:buSzPts val="2100"/>
              <a:buNone/>
            </a:pPr>
            <a:r>
              <a:t/>
            </a:r>
            <a:endParaRPr>
              <a:latin typeface="Merriweather"/>
              <a:ea typeface="Merriweather"/>
              <a:cs typeface="Merriweather"/>
              <a:sym typeface="Merriweather"/>
            </a:endParaRPr>
          </a:p>
          <a:p>
            <a:pPr indent="-361950" lvl="0" marL="457200" rtl="0" algn="l">
              <a:lnSpc>
                <a:spcPct val="90000"/>
              </a:lnSpc>
              <a:spcBef>
                <a:spcPts val="500"/>
              </a:spcBef>
              <a:spcAft>
                <a:spcPts val="0"/>
              </a:spcAft>
              <a:buSzPts val="2100"/>
              <a:buFont typeface="Merriweather"/>
              <a:buChar char="➢"/>
            </a:pPr>
            <a:r>
              <a:rPr lang="en">
                <a:latin typeface="Merriweather"/>
                <a:ea typeface="Merriweather"/>
                <a:cs typeface="Merriweather"/>
                <a:sym typeface="Merriweather"/>
              </a:rPr>
              <a:t>Consult stakeholders on actions to address gaps and identify priority areas</a:t>
            </a:r>
            <a:endParaRPr>
              <a:latin typeface="Merriweather"/>
              <a:ea typeface="Merriweather"/>
              <a:cs typeface="Merriweather"/>
              <a:sym typeface="Merriweather"/>
            </a:endParaRPr>
          </a:p>
          <a:p>
            <a:pPr indent="0" lvl="0" marL="457200" rtl="0" algn="l">
              <a:lnSpc>
                <a:spcPct val="90000"/>
              </a:lnSpc>
              <a:spcBef>
                <a:spcPts val="500"/>
              </a:spcBef>
              <a:spcAft>
                <a:spcPts val="0"/>
              </a:spcAft>
              <a:buSzPts val="2100"/>
              <a:buNone/>
            </a:pPr>
            <a:r>
              <a:t/>
            </a:r>
            <a:endParaRPr>
              <a:latin typeface="Merriweather"/>
              <a:ea typeface="Merriweather"/>
              <a:cs typeface="Merriweather"/>
              <a:sym typeface="Merriweather"/>
            </a:endParaRPr>
          </a:p>
          <a:p>
            <a:pPr indent="-361950" lvl="0" marL="457200" rtl="0" algn="l">
              <a:lnSpc>
                <a:spcPct val="90000"/>
              </a:lnSpc>
              <a:spcBef>
                <a:spcPts val="500"/>
              </a:spcBef>
              <a:spcAft>
                <a:spcPts val="0"/>
              </a:spcAft>
              <a:buSzPts val="2100"/>
              <a:buFont typeface="Merriweather"/>
              <a:buChar char="➢"/>
            </a:pPr>
            <a:r>
              <a:rPr lang="en">
                <a:latin typeface="Merriweather"/>
                <a:ea typeface="Merriweather"/>
                <a:cs typeface="Merriweather"/>
                <a:sym typeface="Merriweather"/>
              </a:rPr>
              <a:t>Draft updated NAP, consult, finalize, and launch it</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i="0" sz="2100" u="none" cap="none" strike="noStrike">
              <a:solidFill>
                <a:schemeClr val="dk1"/>
              </a:solidFill>
              <a:latin typeface="Merriweather"/>
              <a:ea typeface="Merriweather"/>
              <a:cs typeface="Merriweather"/>
              <a:sym typeface="Merriweather"/>
            </a:endParaRPr>
          </a:p>
        </p:txBody>
      </p:sp>
      <p:sp>
        <p:nvSpPr>
          <p:cNvPr id="404" name="Google Shape;404;p36"/>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5" name="Google Shape;405;p36"/>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Underlying Principles </a:t>
            </a:r>
            <a:endParaRPr b="1">
              <a:latin typeface="Merriweather Sans"/>
              <a:ea typeface="Merriweather Sans"/>
              <a:cs typeface="Merriweather Sans"/>
              <a:sym typeface="Merriweather Sans"/>
            </a:endParaRPr>
          </a:p>
        </p:txBody>
      </p:sp>
      <p:sp>
        <p:nvSpPr>
          <p:cNvPr id="411" name="Google Shape;411;p3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115000"/>
              </a:lnSpc>
              <a:spcBef>
                <a:spcPts val="0"/>
              </a:spcBef>
              <a:spcAft>
                <a:spcPts val="0"/>
              </a:spcAft>
              <a:buSzPts val="2100"/>
              <a:buFont typeface="Merriweather"/>
              <a:buChar char="➢"/>
            </a:pPr>
            <a:r>
              <a:rPr lang="en">
                <a:latin typeface="Merriweather"/>
                <a:ea typeface="Merriweather"/>
                <a:cs typeface="Merriweather"/>
                <a:sym typeface="Merriweather"/>
              </a:rPr>
              <a:t>Focus on addressing concrete impacts</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171450" lvl="0" marL="177800" marR="0" rtl="0" algn="l">
              <a:lnSpc>
                <a:spcPct val="115000"/>
              </a:lnSpc>
              <a:spcBef>
                <a:spcPts val="0"/>
              </a:spcBef>
              <a:spcAft>
                <a:spcPts val="0"/>
              </a:spcAft>
              <a:buSzPts val="2100"/>
              <a:buFont typeface="Merriweather"/>
              <a:buChar char="➢"/>
            </a:pPr>
            <a:r>
              <a:rPr lang="en">
                <a:latin typeface="Merriweather"/>
                <a:ea typeface="Merriweather"/>
                <a:cs typeface="Merriweather"/>
                <a:sym typeface="Merriweather"/>
              </a:rPr>
              <a:t>Use UNGPs to identify how to address adverse impacts</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171450" lvl="0" marL="177800" marR="0" rtl="0" algn="l">
              <a:lnSpc>
                <a:spcPct val="115000"/>
              </a:lnSpc>
              <a:spcBef>
                <a:spcPts val="0"/>
              </a:spcBef>
              <a:spcAft>
                <a:spcPts val="0"/>
              </a:spcAft>
              <a:buSzPts val="2100"/>
              <a:buFont typeface="Merriweather"/>
              <a:buChar char="➢"/>
            </a:pPr>
            <a:r>
              <a:rPr lang="en">
                <a:latin typeface="Merriweather"/>
                <a:ea typeface="Merriweather"/>
                <a:cs typeface="Merriweather"/>
                <a:sym typeface="Merriweather"/>
              </a:rPr>
              <a:t>Identify “smart mix” of mandatory and voluntary, international and national measures</a:t>
            </a:r>
            <a:endParaRPr>
              <a:latin typeface="Merriweather"/>
              <a:ea typeface="Merriweather"/>
              <a:cs typeface="Merriweather"/>
              <a:sym typeface="Merriweather"/>
            </a:endParaRPr>
          </a:p>
          <a:p>
            <a:pPr indent="0" lvl="0" marL="0" marR="0" rtl="0" algn="l">
              <a:lnSpc>
                <a:spcPct val="115000"/>
              </a:lnSpc>
              <a:spcBef>
                <a:spcPts val="0"/>
              </a:spcBef>
              <a:spcAft>
                <a:spcPts val="0"/>
              </a:spcAft>
              <a:buSzPts val="2100"/>
              <a:buNone/>
            </a:pPr>
            <a:r>
              <a:t/>
            </a:r>
            <a:endParaRPr>
              <a:latin typeface="Merriweather"/>
              <a:ea typeface="Merriweather"/>
              <a:cs typeface="Merriweather"/>
              <a:sym typeface="Merriweather"/>
            </a:endParaRPr>
          </a:p>
          <a:p>
            <a:pPr indent="-171450" lvl="0" marL="177800" marR="0" rtl="0" algn="l">
              <a:lnSpc>
                <a:spcPct val="115000"/>
              </a:lnSpc>
              <a:spcBef>
                <a:spcPts val="0"/>
              </a:spcBef>
              <a:spcAft>
                <a:spcPts val="0"/>
              </a:spcAft>
              <a:buSzPts val="2100"/>
              <a:buFont typeface="Merriweather"/>
              <a:buChar char="➢"/>
            </a:pPr>
            <a:r>
              <a:rPr lang="en">
                <a:latin typeface="Merriweather"/>
                <a:ea typeface="Merriweather"/>
                <a:cs typeface="Merriweather"/>
                <a:sym typeface="Merriweather"/>
              </a:rPr>
              <a:t>Ensure effective protection from gender-specific impacts</a:t>
            </a:r>
            <a:endParaRPr>
              <a:latin typeface="Merriweather"/>
              <a:ea typeface="Merriweather"/>
              <a:cs typeface="Merriweather"/>
              <a:sym typeface="Merriweather"/>
            </a:endParaRPr>
          </a:p>
          <a:p>
            <a:pPr indent="0" lvl="0" marL="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412" name="Google Shape;412;p37"/>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3" name="Google Shape;413;p37"/>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38"/>
          <p:cNvSpPr/>
          <p:nvPr/>
        </p:nvSpPr>
        <p:spPr>
          <a:xfrm>
            <a:off x="4995050" y="-7875"/>
            <a:ext cx="4149000" cy="5143500"/>
          </a:xfrm>
          <a:prstGeom prst="rect">
            <a:avLst/>
          </a:prstGeom>
          <a:solidFill>
            <a:srgbClr val="4C97D0"/>
          </a:solidFill>
          <a:ln>
            <a:noFill/>
          </a:ln>
          <a:effectLst>
            <a:outerShdw blurRad="57150" rotWithShape="0" algn="bl" dir="14220000" dist="66675">
              <a:srgbClr val="000000">
                <a:alpha val="4941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419" name="Google Shape;419;p38"/>
          <p:cNvSpPr txBox="1"/>
          <p:nvPr/>
        </p:nvSpPr>
        <p:spPr>
          <a:xfrm>
            <a:off x="628750" y="1510750"/>
            <a:ext cx="3900000" cy="179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Overview of Current NAPs</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grpSp>
        <p:nvGrpSpPr>
          <p:cNvPr id="420" name="Google Shape;420;p38"/>
          <p:cNvGrpSpPr/>
          <p:nvPr/>
        </p:nvGrpSpPr>
        <p:grpSpPr>
          <a:xfrm>
            <a:off x="4758075" y="1331614"/>
            <a:ext cx="4340173" cy="2420461"/>
            <a:chOff x="4758075" y="1331614"/>
            <a:chExt cx="4340173" cy="2420461"/>
          </a:xfrm>
        </p:grpSpPr>
        <p:pic>
          <p:nvPicPr>
            <p:cNvPr id="421" name="Google Shape;421;p38"/>
            <p:cNvPicPr preferRelativeResize="0"/>
            <p:nvPr/>
          </p:nvPicPr>
          <p:blipFill rotWithShape="1">
            <a:blip r:embed="rId3">
              <a:alphaModFix/>
            </a:blip>
            <a:srcRect b="0" l="0" r="0" t="0"/>
            <a:stretch/>
          </p:blipFill>
          <p:spPr>
            <a:xfrm>
              <a:off x="4758075" y="1331614"/>
              <a:ext cx="4340173" cy="2153775"/>
            </a:xfrm>
            <a:prstGeom prst="rect">
              <a:avLst/>
            </a:prstGeom>
            <a:noFill/>
            <a:ln>
              <a:noFill/>
            </a:ln>
          </p:spPr>
        </p:pic>
        <p:pic>
          <p:nvPicPr>
            <p:cNvPr id="422" name="Google Shape;422;p38"/>
            <p:cNvPicPr preferRelativeResize="0"/>
            <p:nvPr/>
          </p:nvPicPr>
          <p:blipFill rotWithShape="1">
            <a:blip r:embed="rId4">
              <a:alphaModFix/>
            </a:blip>
            <a:srcRect b="12518" l="0" r="0" t="75824"/>
            <a:stretch/>
          </p:blipFill>
          <p:spPr>
            <a:xfrm>
              <a:off x="4767588" y="3409200"/>
              <a:ext cx="4321150" cy="34287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101 - Global Rollout</a:t>
            </a:r>
            <a:endParaRPr b="1">
              <a:latin typeface="Merriweather Sans"/>
              <a:ea typeface="Merriweather Sans"/>
              <a:cs typeface="Merriweather Sans"/>
              <a:sym typeface="Merriweather Sans"/>
            </a:endParaRPr>
          </a:p>
        </p:txBody>
      </p:sp>
      <p:sp>
        <p:nvSpPr>
          <p:cNvPr id="428" name="Google Shape;428;p39"/>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29" name="Google Shape;429;p39"/>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430" name="Google Shape;430;p39"/>
          <p:cNvGrpSpPr/>
          <p:nvPr/>
        </p:nvGrpSpPr>
        <p:grpSpPr>
          <a:xfrm>
            <a:off x="1495000" y="2524300"/>
            <a:ext cx="6638600" cy="932400"/>
            <a:chOff x="580600" y="2143300"/>
            <a:chExt cx="6638600" cy="932400"/>
          </a:xfrm>
        </p:grpSpPr>
        <p:sp>
          <p:nvSpPr>
            <p:cNvPr id="431" name="Google Shape;431;p39"/>
            <p:cNvSpPr/>
            <p:nvPr/>
          </p:nvSpPr>
          <p:spPr>
            <a:xfrm>
              <a:off x="826500" y="2561500"/>
              <a:ext cx="1533000" cy="552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2" name="Google Shape;432;p39"/>
            <p:cNvCxnSpPr/>
            <p:nvPr/>
          </p:nvCxnSpPr>
          <p:spPr>
            <a:xfrm>
              <a:off x="826500" y="2281900"/>
              <a:ext cx="0" cy="334800"/>
            </a:xfrm>
            <a:prstGeom prst="straightConnector1">
              <a:avLst/>
            </a:prstGeom>
            <a:noFill/>
            <a:ln cap="flat" cmpd="sng" w="28575">
              <a:solidFill>
                <a:schemeClr val="dk1"/>
              </a:solidFill>
              <a:prstDash val="solid"/>
              <a:round/>
              <a:headEnd len="sm" w="sm" type="none"/>
              <a:tailEnd len="sm" w="sm" type="none"/>
            </a:ln>
          </p:spPr>
        </p:cxnSp>
        <p:sp>
          <p:nvSpPr>
            <p:cNvPr id="433" name="Google Shape;433;p39"/>
            <p:cNvSpPr/>
            <p:nvPr/>
          </p:nvSpPr>
          <p:spPr>
            <a:xfrm>
              <a:off x="757200" y="21433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4" name="Google Shape;434;p39"/>
            <p:cNvGrpSpPr/>
            <p:nvPr/>
          </p:nvGrpSpPr>
          <p:grpSpPr>
            <a:xfrm>
              <a:off x="2283300" y="2561488"/>
              <a:ext cx="909600" cy="477912"/>
              <a:chOff x="1597500" y="2561488"/>
              <a:chExt cx="909600" cy="477912"/>
            </a:xfrm>
          </p:grpSpPr>
          <p:sp>
            <p:nvSpPr>
              <p:cNvPr id="435" name="Google Shape;435;p39"/>
              <p:cNvSpPr/>
              <p:nvPr/>
            </p:nvSpPr>
            <p:spPr>
              <a:xfrm>
                <a:off x="1666800" y="2561488"/>
                <a:ext cx="840300" cy="55200"/>
              </a:xfrm>
              <a:prstGeom prst="rect">
                <a:avLst/>
              </a:prstGeom>
              <a:solidFill>
                <a:srgbClr val="59B1F4"/>
              </a:solidFill>
              <a:ln cap="flat" cmpd="sng" w="9525">
                <a:solidFill>
                  <a:srgbClr val="59B1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6" name="Google Shape;436;p39"/>
              <p:cNvCxnSpPr/>
              <p:nvPr/>
            </p:nvCxnSpPr>
            <p:spPr>
              <a:xfrm>
                <a:off x="1666800" y="2561500"/>
                <a:ext cx="0" cy="334800"/>
              </a:xfrm>
              <a:prstGeom prst="straightConnector1">
                <a:avLst/>
              </a:prstGeom>
              <a:noFill/>
              <a:ln cap="flat" cmpd="sng" w="28575">
                <a:solidFill>
                  <a:schemeClr val="dk1"/>
                </a:solidFill>
                <a:prstDash val="solid"/>
                <a:round/>
                <a:headEnd len="sm" w="sm" type="none"/>
                <a:tailEnd len="sm" w="sm" type="none"/>
              </a:ln>
            </p:spPr>
          </p:cxnSp>
          <p:sp>
            <p:nvSpPr>
              <p:cNvPr id="437" name="Google Shape;437;p39"/>
              <p:cNvSpPr/>
              <p:nvPr/>
            </p:nvSpPr>
            <p:spPr>
              <a:xfrm>
                <a:off x="1597500" y="29008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8" name="Google Shape;438;p39"/>
            <p:cNvGrpSpPr/>
            <p:nvPr/>
          </p:nvGrpSpPr>
          <p:grpSpPr>
            <a:xfrm>
              <a:off x="3116700" y="2143300"/>
              <a:ext cx="909600" cy="473400"/>
              <a:chOff x="757200" y="2143300"/>
              <a:chExt cx="909600" cy="473400"/>
            </a:xfrm>
          </p:grpSpPr>
          <p:sp>
            <p:nvSpPr>
              <p:cNvPr id="439" name="Google Shape;439;p39"/>
              <p:cNvSpPr/>
              <p:nvPr/>
            </p:nvSpPr>
            <p:spPr>
              <a:xfrm>
                <a:off x="826500" y="2561500"/>
                <a:ext cx="840300" cy="552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0" name="Google Shape;440;p39"/>
              <p:cNvCxnSpPr/>
              <p:nvPr/>
            </p:nvCxnSpPr>
            <p:spPr>
              <a:xfrm>
                <a:off x="826500" y="2281900"/>
                <a:ext cx="0" cy="334800"/>
              </a:xfrm>
              <a:prstGeom prst="straightConnector1">
                <a:avLst/>
              </a:prstGeom>
              <a:noFill/>
              <a:ln cap="flat" cmpd="sng" w="28575">
                <a:solidFill>
                  <a:schemeClr val="dk1"/>
                </a:solidFill>
                <a:prstDash val="solid"/>
                <a:round/>
                <a:headEnd len="sm" w="sm" type="none"/>
                <a:tailEnd len="sm" w="sm" type="none"/>
              </a:ln>
            </p:spPr>
          </p:cxnSp>
          <p:sp>
            <p:nvSpPr>
              <p:cNvPr id="441" name="Google Shape;441;p39"/>
              <p:cNvSpPr/>
              <p:nvPr/>
            </p:nvSpPr>
            <p:spPr>
              <a:xfrm>
                <a:off x="757200" y="21433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2" name="Google Shape;442;p39"/>
            <p:cNvGrpSpPr/>
            <p:nvPr/>
          </p:nvGrpSpPr>
          <p:grpSpPr>
            <a:xfrm>
              <a:off x="3950100" y="2561488"/>
              <a:ext cx="909600" cy="477912"/>
              <a:chOff x="1597500" y="2561488"/>
              <a:chExt cx="909600" cy="477912"/>
            </a:xfrm>
          </p:grpSpPr>
          <p:sp>
            <p:nvSpPr>
              <p:cNvPr id="443" name="Google Shape;443;p39"/>
              <p:cNvSpPr/>
              <p:nvPr/>
            </p:nvSpPr>
            <p:spPr>
              <a:xfrm>
                <a:off x="1666800" y="2561488"/>
                <a:ext cx="840300" cy="55200"/>
              </a:xfrm>
              <a:prstGeom prst="rect">
                <a:avLst/>
              </a:prstGeom>
              <a:solidFill>
                <a:srgbClr val="59B1F4"/>
              </a:solidFill>
              <a:ln cap="flat" cmpd="sng" w="9525">
                <a:solidFill>
                  <a:srgbClr val="59B1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4" name="Google Shape;444;p39"/>
              <p:cNvCxnSpPr/>
              <p:nvPr/>
            </p:nvCxnSpPr>
            <p:spPr>
              <a:xfrm>
                <a:off x="1666800" y="2561500"/>
                <a:ext cx="0" cy="334800"/>
              </a:xfrm>
              <a:prstGeom prst="straightConnector1">
                <a:avLst/>
              </a:prstGeom>
              <a:noFill/>
              <a:ln cap="flat" cmpd="sng" w="28575">
                <a:solidFill>
                  <a:schemeClr val="dk1"/>
                </a:solidFill>
                <a:prstDash val="solid"/>
                <a:round/>
                <a:headEnd len="sm" w="sm" type="none"/>
                <a:tailEnd len="sm" w="sm" type="none"/>
              </a:ln>
            </p:spPr>
          </p:cxnSp>
          <p:sp>
            <p:nvSpPr>
              <p:cNvPr id="445" name="Google Shape;445;p39"/>
              <p:cNvSpPr/>
              <p:nvPr/>
            </p:nvSpPr>
            <p:spPr>
              <a:xfrm>
                <a:off x="1597500" y="29008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6" name="Google Shape;446;p39"/>
            <p:cNvGrpSpPr/>
            <p:nvPr/>
          </p:nvGrpSpPr>
          <p:grpSpPr>
            <a:xfrm>
              <a:off x="4783500" y="2143300"/>
              <a:ext cx="909600" cy="473400"/>
              <a:chOff x="757200" y="2143300"/>
              <a:chExt cx="909600" cy="473400"/>
            </a:xfrm>
          </p:grpSpPr>
          <p:sp>
            <p:nvSpPr>
              <p:cNvPr id="447" name="Google Shape;447;p39"/>
              <p:cNvSpPr/>
              <p:nvPr/>
            </p:nvSpPr>
            <p:spPr>
              <a:xfrm>
                <a:off x="826500" y="2561500"/>
                <a:ext cx="840300" cy="552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8" name="Google Shape;448;p39"/>
              <p:cNvCxnSpPr/>
              <p:nvPr/>
            </p:nvCxnSpPr>
            <p:spPr>
              <a:xfrm>
                <a:off x="826500" y="2281900"/>
                <a:ext cx="0" cy="334800"/>
              </a:xfrm>
              <a:prstGeom prst="straightConnector1">
                <a:avLst/>
              </a:prstGeom>
              <a:noFill/>
              <a:ln cap="flat" cmpd="sng" w="28575">
                <a:solidFill>
                  <a:schemeClr val="dk1"/>
                </a:solidFill>
                <a:prstDash val="solid"/>
                <a:round/>
                <a:headEnd len="sm" w="sm" type="none"/>
                <a:tailEnd len="sm" w="sm" type="none"/>
              </a:ln>
            </p:spPr>
          </p:cxnSp>
          <p:sp>
            <p:nvSpPr>
              <p:cNvPr id="449" name="Google Shape;449;p39"/>
              <p:cNvSpPr/>
              <p:nvPr/>
            </p:nvSpPr>
            <p:spPr>
              <a:xfrm>
                <a:off x="757200" y="21433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0" name="Google Shape;450;p39"/>
            <p:cNvSpPr txBox="1"/>
            <p:nvPr/>
          </p:nvSpPr>
          <p:spPr>
            <a:xfrm>
              <a:off x="580600" y="26167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2011</a:t>
              </a:r>
              <a:endParaRPr b="0" i="0" sz="1400" u="none" cap="none" strike="noStrike">
                <a:solidFill>
                  <a:srgbClr val="000000"/>
                </a:solidFill>
                <a:latin typeface="Merriweather"/>
                <a:ea typeface="Merriweather"/>
                <a:cs typeface="Merriweather"/>
                <a:sym typeface="Merriweather"/>
              </a:endParaRPr>
            </a:p>
          </p:txBody>
        </p:sp>
        <p:sp>
          <p:nvSpPr>
            <p:cNvPr id="451" name="Google Shape;451;p39"/>
            <p:cNvSpPr txBox="1"/>
            <p:nvPr/>
          </p:nvSpPr>
          <p:spPr>
            <a:xfrm>
              <a:off x="2049300" y="22198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2013</a:t>
              </a:r>
              <a:endParaRPr b="0" i="0" sz="1400" u="none" cap="none" strike="noStrike">
                <a:solidFill>
                  <a:srgbClr val="000000"/>
                </a:solidFill>
                <a:latin typeface="Merriweather"/>
                <a:ea typeface="Merriweather"/>
                <a:cs typeface="Merriweather"/>
                <a:sym typeface="Merriweather"/>
              </a:endParaRPr>
            </a:p>
          </p:txBody>
        </p:sp>
        <p:sp>
          <p:nvSpPr>
            <p:cNvPr id="452" name="Google Shape;452;p39"/>
            <p:cNvSpPr txBox="1"/>
            <p:nvPr/>
          </p:nvSpPr>
          <p:spPr>
            <a:xfrm>
              <a:off x="2856375" y="26026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2014</a:t>
              </a:r>
              <a:endParaRPr b="0" i="0" sz="1400" u="none" cap="none" strike="noStrike">
                <a:solidFill>
                  <a:srgbClr val="000000"/>
                </a:solidFill>
                <a:latin typeface="Merriweather"/>
                <a:ea typeface="Merriweather"/>
                <a:cs typeface="Merriweather"/>
                <a:sym typeface="Merriweather"/>
              </a:endParaRPr>
            </a:p>
          </p:txBody>
        </p:sp>
        <p:sp>
          <p:nvSpPr>
            <p:cNvPr id="453" name="Google Shape;453;p39"/>
            <p:cNvSpPr txBox="1"/>
            <p:nvPr/>
          </p:nvSpPr>
          <p:spPr>
            <a:xfrm>
              <a:off x="3690775" y="22267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2015</a:t>
              </a:r>
              <a:endParaRPr b="0" i="0" sz="1400" u="none" cap="none" strike="noStrike">
                <a:solidFill>
                  <a:srgbClr val="000000"/>
                </a:solidFill>
                <a:latin typeface="Merriweather"/>
                <a:ea typeface="Merriweather"/>
                <a:cs typeface="Merriweather"/>
                <a:sym typeface="Merriweather"/>
              </a:endParaRPr>
            </a:p>
          </p:txBody>
        </p:sp>
        <p:sp>
          <p:nvSpPr>
            <p:cNvPr id="454" name="Google Shape;454;p39"/>
            <p:cNvSpPr txBox="1"/>
            <p:nvPr/>
          </p:nvSpPr>
          <p:spPr>
            <a:xfrm>
              <a:off x="4546750" y="26026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2016</a:t>
              </a:r>
              <a:endParaRPr b="0" i="0" sz="1400" u="none" cap="none" strike="noStrike">
                <a:solidFill>
                  <a:srgbClr val="000000"/>
                </a:solidFill>
                <a:latin typeface="Merriweather"/>
                <a:ea typeface="Merriweather"/>
                <a:cs typeface="Merriweather"/>
                <a:sym typeface="Merriweather"/>
              </a:endParaRPr>
            </a:p>
          </p:txBody>
        </p:sp>
        <p:grpSp>
          <p:nvGrpSpPr>
            <p:cNvPr id="455" name="Google Shape;455;p39"/>
            <p:cNvGrpSpPr/>
            <p:nvPr/>
          </p:nvGrpSpPr>
          <p:grpSpPr>
            <a:xfrm>
              <a:off x="5616900" y="2561500"/>
              <a:ext cx="1602300" cy="477900"/>
              <a:chOff x="1597500" y="2561500"/>
              <a:chExt cx="1602300" cy="477900"/>
            </a:xfrm>
          </p:grpSpPr>
          <p:sp>
            <p:nvSpPr>
              <p:cNvPr id="456" name="Google Shape;456;p39"/>
              <p:cNvSpPr/>
              <p:nvPr/>
            </p:nvSpPr>
            <p:spPr>
              <a:xfrm>
                <a:off x="1666800" y="2561500"/>
                <a:ext cx="1533000" cy="55200"/>
              </a:xfrm>
              <a:prstGeom prst="rect">
                <a:avLst/>
              </a:prstGeom>
              <a:solidFill>
                <a:srgbClr val="59B1F4"/>
              </a:solidFill>
              <a:ln cap="flat" cmpd="sng" w="9525">
                <a:solidFill>
                  <a:srgbClr val="59B1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7" name="Google Shape;457;p39"/>
              <p:cNvCxnSpPr/>
              <p:nvPr/>
            </p:nvCxnSpPr>
            <p:spPr>
              <a:xfrm>
                <a:off x="1666800" y="2561500"/>
                <a:ext cx="0" cy="334800"/>
              </a:xfrm>
              <a:prstGeom prst="straightConnector1">
                <a:avLst/>
              </a:prstGeom>
              <a:noFill/>
              <a:ln cap="flat" cmpd="sng" w="28575">
                <a:solidFill>
                  <a:schemeClr val="dk1"/>
                </a:solidFill>
                <a:prstDash val="solid"/>
                <a:round/>
                <a:headEnd len="sm" w="sm" type="none"/>
                <a:tailEnd len="sm" w="sm" type="none"/>
              </a:ln>
            </p:spPr>
          </p:cxnSp>
          <p:sp>
            <p:nvSpPr>
              <p:cNvPr id="458" name="Google Shape;458;p39"/>
              <p:cNvSpPr/>
              <p:nvPr/>
            </p:nvSpPr>
            <p:spPr>
              <a:xfrm>
                <a:off x="1597500" y="29008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9" name="Google Shape;459;p39"/>
            <p:cNvSpPr txBox="1"/>
            <p:nvPr/>
          </p:nvSpPr>
          <p:spPr>
            <a:xfrm>
              <a:off x="5400575" y="22072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2017</a:t>
              </a:r>
              <a:endParaRPr b="0" i="0" sz="1400" u="none" cap="none" strike="noStrike">
                <a:solidFill>
                  <a:srgbClr val="000000"/>
                </a:solidFill>
                <a:latin typeface="Merriweather"/>
                <a:ea typeface="Merriweather"/>
                <a:cs typeface="Merriweather"/>
                <a:sym typeface="Merriweather"/>
              </a:endParaRPr>
            </a:p>
          </p:txBody>
        </p:sp>
      </p:grpSp>
      <p:sp>
        <p:nvSpPr>
          <p:cNvPr id="460" name="Google Shape;460;p39"/>
          <p:cNvSpPr txBox="1"/>
          <p:nvPr/>
        </p:nvSpPr>
        <p:spPr>
          <a:xfrm>
            <a:off x="628650" y="1825925"/>
            <a:ext cx="19740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EU Commission call on governments to adopt National Action Plans</a:t>
            </a:r>
            <a:endParaRPr b="0" i="0" sz="1200" u="none" cap="none" strike="noStrike">
              <a:solidFill>
                <a:srgbClr val="000000"/>
              </a:solidFill>
              <a:latin typeface="Merriweather"/>
              <a:ea typeface="Merriweather"/>
              <a:cs typeface="Merriweather"/>
              <a:sym typeface="Merriweather"/>
            </a:endParaRPr>
          </a:p>
        </p:txBody>
      </p:sp>
      <p:sp>
        <p:nvSpPr>
          <p:cNvPr id="461" name="Google Shape;461;p39"/>
          <p:cNvSpPr txBox="1"/>
          <p:nvPr/>
        </p:nvSpPr>
        <p:spPr>
          <a:xfrm>
            <a:off x="1816950" y="3456700"/>
            <a:ext cx="20334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The United Kingdom &amp; the Netherlands develop first NAPs</a:t>
            </a:r>
            <a:endParaRPr b="0" i="0" sz="1200" u="none" cap="none" strike="noStrike">
              <a:solidFill>
                <a:srgbClr val="000000"/>
              </a:solidFill>
              <a:latin typeface="Merriweather"/>
              <a:ea typeface="Merriweather"/>
              <a:cs typeface="Merriweather"/>
              <a:sym typeface="Merriweather"/>
            </a:endParaRPr>
          </a:p>
        </p:txBody>
      </p:sp>
      <p:sp>
        <p:nvSpPr>
          <p:cNvPr id="462" name="Google Shape;462;p39"/>
          <p:cNvSpPr txBox="1"/>
          <p:nvPr/>
        </p:nvSpPr>
        <p:spPr>
          <a:xfrm>
            <a:off x="4171400" y="3456700"/>
            <a:ext cx="17943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Lithuania, Sweden, Norway &amp; Colombia develop NAPs</a:t>
            </a:r>
            <a:endParaRPr b="0" i="0" sz="1200" u="none" cap="none" strike="noStrike">
              <a:solidFill>
                <a:srgbClr val="000000"/>
              </a:solidFill>
              <a:latin typeface="Merriweather"/>
              <a:ea typeface="Merriweather"/>
              <a:cs typeface="Merriweather"/>
              <a:sym typeface="Merriweather"/>
            </a:endParaRPr>
          </a:p>
        </p:txBody>
      </p:sp>
      <p:sp>
        <p:nvSpPr>
          <p:cNvPr id="463" name="Google Shape;463;p39"/>
          <p:cNvSpPr txBox="1"/>
          <p:nvPr/>
        </p:nvSpPr>
        <p:spPr>
          <a:xfrm>
            <a:off x="3328850" y="1825925"/>
            <a:ext cx="16779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Denmark &amp; Finland develop NAPs; Binding Treaty</a:t>
            </a:r>
            <a:endParaRPr b="0" i="0" sz="1200" u="none" cap="none" strike="noStrike">
              <a:solidFill>
                <a:srgbClr val="000000"/>
              </a:solidFill>
              <a:latin typeface="Merriweather"/>
              <a:ea typeface="Merriweather"/>
              <a:cs typeface="Merriweather"/>
              <a:sym typeface="Merriweather"/>
            </a:endParaRPr>
          </a:p>
        </p:txBody>
      </p:sp>
      <p:sp>
        <p:nvSpPr>
          <p:cNvPr id="464" name="Google Shape;464;p39"/>
          <p:cNvSpPr txBox="1"/>
          <p:nvPr/>
        </p:nvSpPr>
        <p:spPr>
          <a:xfrm>
            <a:off x="5070650" y="1825925"/>
            <a:ext cx="20334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Switzerland, Norway, Italy &amp; United States develop NAPs</a:t>
            </a:r>
            <a:endParaRPr b="0" i="0" sz="1200" u="none" cap="none" strike="noStrike">
              <a:solidFill>
                <a:srgbClr val="000000"/>
              </a:solidFill>
              <a:latin typeface="Merriweather"/>
              <a:ea typeface="Merriweather"/>
              <a:cs typeface="Merriweather"/>
              <a:sym typeface="Merriweather"/>
            </a:endParaRPr>
          </a:p>
        </p:txBody>
      </p:sp>
      <p:sp>
        <p:nvSpPr>
          <p:cNvPr id="465" name="Google Shape;465;p39"/>
          <p:cNvSpPr txBox="1"/>
          <p:nvPr/>
        </p:nvSpPr>
        <p:spPr>
          <a:xfrm>
            <a:off x="6165700" y="3456700"/>
            <a:ext cx="20334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erriweather"/>
                <a:ea typeface="Merriweather"/>
                <a:cs typeface="Merriweather"/>
                <a:sym typeface="Merriweather"/>
              </a:rPr>
              <a:t>France, Poland, Spain, Belgium, Chile, Czech Republic &amp; Ireland develop NAPs</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p:txBody>
      </p:sp>
      <p:sp>
        <p:nvSpPr>
          <p:cNvPr id="466" name="Google Shape;466;p39"/>
          <p:cNvSpPr txBox="1"/>
          <p:nvPr/>
        </p:nvSpPr>
        <p:spPr>
          <a:xfrm>
            <a:off x="7014600" y="1871238"/>
            <a:ext cx="2033400" cy="7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lang="en" sz="1200">
                <a:latin typeface="Merriweather"/>
                <a:ea typeface="Merriweather"/>
                <a:cs typeface="Merriweather"/>
                <a:sym typeface="Merriweather"/>
              </a:rPr>
              <a:t>Slovenia and South Korea</a:t>
            </a:r>
            <a:r>
              <a:rPr b="0" i="0" lang="en" sz="1200" u="none" cap="none" strike="noStrike">
                <a:solidFill>
                  <a:srgbClr val="000000"/>
                </a:solidFill>
                <a:latin typeface="Merriweather"/>
                <a:ea typeface="Merriweather"/>
                <a:cs typeface="Merriweather"/>
                <a:sym typeface="Merriweather"/>
              </a:rPr>
              <a:t> develop NAPs</a:t>
            </a:r>
            <a:endParaRPr b="0" i="0" sz="1200" u="none" cap="none" strike="noStrike">
              <a:solidFill>
                <a:srgbClr val="000000"/>
              </a:solidFill>
              <a:latin typeface="Merriweather"/>
              <a:ea typeface="Merriweather"/>
              <a:cs typeface="Merriweather"/>
              <a:sym typeface="Merriweather"/>
            </a:endParaRPr>
          </a:p>
        </p:txBody>
      </p:sp>
      <p:sp>
        <p:nvSpPr>
          <p:cNvPr id="467" name="Google Shape;467;p39"/>
          <p:cNvSpPr txBox="1"/>
          <p:nvPr/>
        </p:nvSpPr>
        <p:spPr>
          <a:xfrm>
            <a:off x="7657650" y="2997700"/>
            <a:ext cx="747300" cy="4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201</a:t>
            </a:r>
            <a:r>
              <a:rPr lang="en">
                <a:latin typeface="Merriweather"/>
                <a:ea typeface="Merriweather"/>
                <a:cs typeface="Merriweather"/>
                <a:sym typeface="Merriweather"/>
              </a:rPr>
              <a:t>8</a:t>
            </a:r>
            <a:endParaRPr b="0" i="0" sz="1400" u="none" cap="none" strike="noStrike">
              <a:solidFill>
                <a:srgbClr val="000000"/>
              </a:solidFill>
              <a:latin typeface="Merriweather"/>
              <a:ea typeface="Merriweather"/>
              <a:cs typeface="Merriweather"/>
              <a:sym typeface="Merriweather"/>
            </a:endParaRPr>
          </a:p>
        </p:txBody>
      </p:sp>
      <p:cxnSp>
        <p:nvCxnSpPr>
          <p:cNvPr id="468" name="Google Shape;468;p39"/>
          <p:cNvCxnSpPr/>
          <p:nvPr/>
        </p:nvCxnSpPr>
        <p:spPr>
          <a:xfrm>
            <a:off x="8133600" y="2612225"/>
            <a:ext cx="0" cy="334800"/>
          </a:xfrm>
          <a:prstGeom prst="straightConnector1">
            <a:avLst/>
          </a:prstGeom>
          <a:noFill/>
          <a:ln cap="flat" cmpd="sng" w="28575">
            <a:solidFill>
              <a:schemeClr val="dk1"/>
            </a:solidFill>
            <a:prstDash val="solid"/>
            <a:round/>
            <a:headEnd len="sm" w="sm" type="none"/>
            <a:tailEnd len="sm" w="sm" type="none"/>
          </a:ln>
        </p:spPr>
      </p:cxnSp>
      <p:sp>
        <p:nvSpPr>
          <p:cNvPr id="469" name="Google Shape;469;p39"/>
          <p:cNvSpPr/>
          <p:nvPr/>
        </p:nvSpPr>
        <p:spPr>
          <a:xfrm>
            <a:off x="8055300" y="2519800"/>
            <a:ext cx="138600" cy="1386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Overview of Current NAPs</a:t>
            </a:r>
            <a:endParaRPr b="1">
              <a:latin typeface="Merriweather Sans"/>
              <a:ea typeface="Merriweather Sans"/>
              <a:cs typeface="Merriweather Sans"/>
              <a:sym typeface="Merriweather Sans"/>
            </a:endParaRPr>
          </a:p>
        </p:txBody>
      </p:sp>
      <p:sp>
        <p:nvSpPr>
          <p:cNvPr id="475" name="Google Shape;475;p40"/>
          <p:cNvSpPr txBox="1"/>
          <p:nvPr>
            <p:ph idx="1" type="body"/>
          </p:nvPr>
        </p:nvSpPr>
        <p:spPr>
          <a:xfrm>
            <a:off x="628650" y="1509575"/>
            <a:ext cx="4166400" cy="33537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Clr>
                <a:schemeClr val="dk1"/>
              </a:buClr>
              <a:buSzPts val="2600"/>
              <a:buFont typeface="Arial"/>
              <a:buNone/>
            </a:pPr>
            <a:r>
              <a:rPr lang="en" sz="1400">
                <a:latin typeface="Merriweather"/>
                <a:ea typeface="Merriweather"/>
                <a:cs typeface="Merriweather"/>
                <a:sym typeface="Merriweather"/>
              </a:rPr>
              <a:t>Argentina → </a:t>
            </a:r>
            <a:r>
              <a:rPr lang="en" sz="1400">
                <a:solidFill>
                  <a:schemeClr val="accent5"/>
                </a:solidFill>
                <a:latin typeface="Merriweather"/>
                <a:ea typeface="Merriweather"/>
                <a:cs typeface="Merriweather"/>
                <a:sym typeface="Merriweather"/>
              </a:rPr>
              <a:t>Developing</a:t>
            </a:r>
            <a:br>
              <a:rPr lang="en" sz="1400">
                <a:latin typeface="Merriweather"/>
                <a:ea typeface="Merriweather"/>
                <a:cs typeface="Merriweather"/>
                <a:sym typeface="Merriweather"/>
              </a:rPr>
            </a:br>
            <a:endParaRPr sz="1400">
              <a:latin typeface="Merriweather"/>
              <a:ea typeface="Merriweather"/>
              <a:cs typeface="Merriweather"/>
              <a:sym typeface="Merriweather"/>
            </a:endParaRPr>
          </a:p>
          <a:p>
            <a:pPr indent="0" lvl="0" marL="0" rtl="0" algn="l">
              <a:lnSpc>
                <a:spcPct val="80000"/>
              </a:lnSpc>
              <a:spcBef>
                <a:spcPts val="1000"/>
              </a:spcBef>
              <a:spcAft>
                <a:spcPts val="0"/>
              </a:spcAft>
              <a:buClr>
                <a:schemeClr val="dk1"/>
              </a:buClr>
              <a:buSzPts val="2600"/>
              <a:buFont typeface="Arial"/>
              <a:buNone/>
            </a:pPr>
            <a:r>
              <a:rPr lang="en" sz="1400">
                <a:latin typeface="Merriweather"/>
                <a:ea typeface="Merriweather"/>
                <a:cs typeface="Merriweather"/>
                <a:sym typeface="Merriweather"/>
              </a:rPr>
              <a:t>Kenya → </a:t>
            </a:r>
            <a:r>
              <a:rPr lang="en" sz="1400">
                <a:solidFill>
                  <a:schemeClr val="accent5"/>
                </a:solidFill>
                <a:latin typeface="Merriweather"/>
                <a:ea typeface="Merriweather"/>
                <a:cs typeface="Merriweather"/>
                <a:sym typeface="Merriweather"/>
              </a:rPr>
              <a:t>Developing</a:t>
            </a:r>
            <a:br>
              <a:rPr lang="en" sz="1400">
                <a:latin typeface="Merriweather"/>
                <a:ea typeface="Merriweather"/>
                <a:cs typeface="Merriweather"/>
                <a:sym typeface="Merriweather"/>
              </a:rPr>
            </a:br>
            <a:endParaRPr sz="1400">
              <a:latin typeface="Merriweather"/>
              <a:ea typeface="Merriweather"/>
              <a:cs typeface="Merriweather"/>
              <a:sym typeface="Merriweather"/>
            </a:endParaRPr>
          </a:p>
          <a:p>
            <a:pPr indent="0" lvl="0" marL="0" rtl="0" algn="l">
              <a:lnSpc>
                <a:spcPct val="80000"/>
              </a:lnSpc>
              <a:spcBef>
                <a:spcPts val="1000"/>
              </a:spcBef>
              <a:spcAft>
                <a:spcPts val="0"/>
              </a:spcAft>
              <a:buClr>
                <a:schemeClr val="dk1"/>
              </a:buClr>
              <a:buSzPts val="2600"/>
              <a:buFont typeface="Arial"/>
              <a:buNone/>
            </a:pPr>
            <a:r>
              <a:rPr lang="en" sz="1400">
                <a:latin typeface="Merriweather"/>
                <a:ea typeface="Merriweather"/>
                <a:cs typeface="Merriweather"/>
                <a:sym typeface="Merriweather"/>
              </a:rPr>
              <a:t>Malaysia → </a:t>
            </a:r>
            <a:r>
              <a:rPr lang="en" sz="1400">
                <a:solidFill>
                  <a:schemeClr val="accent5"/>
                </a:solidFill>
                <a:latin typeface="Merriweather"/>
                <a:ea typeface="Merriweather"/>
                <a:cs typeface="Merriweather"/>
                <a:sym typeface="Merriweather"/>
              </a:rPr>
              <a:t>Developing</a:t>
            </a:r>
            <a:br>
              <a:rPr lang="en" sz="1400">
                <a:latin typeface="Merriweather"/>
                <a:ea typeface="Merriweather"/>
                <a:cs typeface="Merriweather"/>
                <a:sym typeface="Merriweather"/>
              </a:rPr>
            </a:br>
            <a:endParaRPr sz="1400">
              <a:latin typeface="Merriweather"/>
              <a:ea typeface="Merriweather"/>
              <a:cs typeface="Merriweather"/>
              <a:sym typeface="Merriweather"/>
            </a:endParaRPr>
          </a:p>
          <a:p>
            <a:pPr indent="0" lvl="0" marL="0" rtl="0" algn="l">
              <a:lnSpc>
                <a:spcPct val="80000"/>
              </a:lnSpc>
              <a:spcBef>
                <a:spcPts val="1000"/>
              </a:spcBef>
              <a:spcAft>
                <a:spcPts val="0"/>
              </a:spcAft>
              <a:buClr>
                <a:schemeClr val="dk1"/>
              </a:buClr>
              <a:buSzPts val="2600"/>
              <a:buFont typeface="Arial"/>
              <a:buNone/>
            </a:pPr>
            <a:r>
              <a:rPr lang="en" sz="1400">
                <a:latin typeface="Merriweather"/>
                <a:ea typeface="Merriweather"/>
                <a:cs typeface="Merriweather"/>
                <a:sym typeface="Merriweather"/>
              </a:rPr>
              <a:t>Mexico → </a:t>
            </a:r>
            <a:r>
              <a:rPr lang="en" sz="1400">
                <a:solidFill>
                  <a:schemeClr val="accent5"/>
                </a:solidFill>
                <a:latin typeface="Merriweather"/>
                <a:ea typeface="Merriweather"/>
                <a:cs typeface="Merriweather"/>
                <a:sym typeface="Merriweather"/>
              </a:rPr>
              <a:t>Developing</a:t>
            </a:r>
            <a:br>
              <a:rPr lang="en" sz="1400">
                <a:latin typeface="Merriweather"/>
                <a:ea typeface="Merriweather"/>
                <a:cs typeface="Merriweather"/>
                <a:sym typeface="Merriweather"/>
              </a:rPr>
            </a:br>
            <a:endParaRPr sz="1400">
              <a:latin typeface="Merriweather"/>
              <a:ea typeface="Merriweather"/>
              <a:cs typeface="Merriweather"/>
              <a:sym typeface="Merriweather"/>
            </a:endParaRPr>
          </a:p>
          <a:p>
            <a:pPr indent="0" lvl="0" marL="0" rtl="0" algn="l">
              <a:lnSpc>
                <a:spcPct val="80000"/>
              </a:lnSpc>
              <a:spcBef>
                <a:spcPts val="1000"/>
              </a:spcBef>
              <a:spcAft>
                <a:spcPts val="0"/>
              </a:spcAft>
              <a:buClr>
                <a:schemeClr val="dk1"/>
              </a:buClr>
              <a:buSzPts val="2600"/>
              <a:buFont typeface="Arial"/>
              <a:buNone/>
            </a:pPr>
            <a:r>
              <a:rPr lang="en" sz="1400">
                <a:latin typeface="Merriweather"/>
                <a:ea typeface="Merriweather"/>
                <a:cs typeface="Merriweather"/>
                <a:sym typeface="Merriweather"/>
              </a:rPr>
              <a:t>Nigeria → </a:t>
            </a:r>
            <a:r>
              <a:rPr lang="en" sz="1400">
                <a:solidFill>
                  <a:schemeClr val="accent2"/>
                </a:solidFill>
                <a:latin typeface="Merriweather"/>
                <a:ea typeface="Merriweather"/>
                <a:cs typeface="Merriweather"/>
                <a:sym typeface="Merriweather"/>
              </a:rPr>
              <a:t>Other non-state initiatives</a:t>
            </a:r>
            <a:br>
              <a:rPr lang="en" sz="1400">
                <a:latin typeface="Merriweather"/>
                <a:ea typeface="Merriweather"/>
                <a:cs typeface="Merriweather"/>
                <a:sym typeface="Merriweather"/>
              </a:rPr>
            </a:br>
            <a:endParaRPr sz="1400">
              <a:latin typeface="Merriweather"/>
              <a:ea typeface="Merriweather"/>
              <a:cs typeface="Merriweather"/>
              <a:sym typeface="Merriweather"/>
            </a:endParaRPr>
          </a:p>
          <a:p>
            <a:pPr indent="0" lvl="0" marL="0" rtl="0" algn="l">
              <a:lnSpc>
                <a:spcPct val="80000"/>
              </a:lnSpc>
              <a:spcBef>
                <a:spcPts val="1000"/>
              </a:spcBef>
              <a:spcAft>
                <a:spcPts val="0"/>
              </a:spcAft>
              <a:buSzPts val="2100"/>
              <a:buNone/>
            </a:pPr>
            <a:r>
              <a:rPr lang="en" sz="1400">
                <a:latin typeface="Merriweather"/>
                <a:ea typeface="Merriweather"/>
                <a:cs typeface="Merriweather"/>
                <a:sym typeface="Merriweather"/>
              </a:rPr>
              <a:t>The Philippines → </a:t>
            </a:r>
            <a:r>
              <a:rPr lang="en" sz="1400">
                <a:solidFill>
                  <a:schemeClr val="accent2"/>
                </a:solidFill>
                <a:latin typeface="Merriweather"/>
                <a:ea typeface="Merriweather"/>
                <a:cs typeface="Merriweather"/>
                <a:sym typeface="Merriweather"/>
              </a:rPr>
              <a:t>Other non-state initiatives</a:t>
            </a:r>
            <a:endParaRPr i="0" sz="1400" u="none" cap="none" strike="noStrike">
              <a:solidFill>
                <a:schemeClr val="dk1"/>
              </a:solidFill>
              <a:latin typeface="Merriweather"/>
              <a:ea typeface="Merriweather"/>
              <a:cs typeface="Merriweather"/>
              <a:sym typeface="Merriweather"/>
            </a:endParaRPr>
          </a:p>
        </p:txBody>
      </p:sp>
      <p:sp>
        <p:nvSpPr>
          <p:cNvPr id="476" name="Google Shape;476;p4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77" name="Google Shape;477;p4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478" name="Google Shape;478;p40"/>
          <p:cNvGrpSpPr/>
          <p:nvPr/>
        </p:nvGrpSpPr>
        <p:grpSpPr>
          <a:xfrm>
            <a:off x="4393350" y="1509564"/>
            <a:ext cx="4340173" cy="2420461"/>
            <a:chOff x="4758075" y="1331614"/>
            <a:chExt cx="4340173" cy="2420461"/>
          </a:xfrm>
        </p:grpSpPr>
        <p:pic>
          <p:nvPicPr>
            <p:cNvPr id="479" name="Google Shape;479;p40"/>
            <p:cNvPicPr preferRelativeResize="0"/>
            <p:nvPr/>
          </p:nvPicPr>
          <p:blipFill rotWithShape="1">
            <a:blip r:embed="rId3">
              <a:alphaModFix/>
            </a:blip>
            <a:srcRect b="0" l="0" r="0" t="0"/>
            <a:stretch/>
          </p:blipFill>
          <p:spPr>
            <a:xfrm>
              <a:off x="4758075" y="1331614"/>
              <a:ext cx="4340173" cy="2153775"/>
            </a:xfrm>
            <a:prstGeom prst="rect">
              <a:avLst/>
            </a:prstGeom>
            <a:noFill/>
            <a:ln>
              <a:noFill/>
            </a:ln>
          </p:spPr>
        </p:pic>
        <p:pic>
          <p:nvPicPr>
            <p:cNvPr id="480" name="Google Shape;480;p40"/>
            <p:cNvPicPr preferRelativeResize="0"/>
            <p:nvPr/>
          </p:nvPicPr>
          <p:blipFill rotWithShape="1">
            <a:blip r:embed="rId4">
              <a:alphaModFix/>
            </a:blip>
            <a:srcRect b="12518" l="0" r="0" t="75824"/>
            <a:stretch/>
          </p:blipFill>
          <p:spPr>
            <a:xfrm>
              <a:off x="4767588" y="3409200"/>
              <a:ext cx="4321150" cy="34287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Criticism</a:t>
            </a:r>
            <a:endParaRPr b="1">
              <a:latin typeface="Merriweather Sans"/>
              <a:ea typeface="Merriweather Sans"/>
              <a:cs typeface="Merriweather Sans"/>
              <a:sym typeface="Merriweather Sans"/>
            </a:endParaRPr>
          </a:p>
        </p:txBody>
      </p:sp>
      <p:sp>
        <p:nvSpPr>
          <p:cNvPr id="486" name="Google Shape;486;p4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7" name="Google Shape;487;p4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8" name="Google Shape;488;p41"/>
          <p:cNvSpPr txBox="1"/>
          <p:nvPr/>
        </p:nvSpPr>
        <p:spPr>
          <a:xfrm>
            <a:off x="1077100" y="1825925"/>
            <a:ext cx="6833100" cy="2736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Merriweather"/>
              <a:buChar char="●"/>
            </a:pPr>
            <a:r>
              <a:rPr b="0" i="0" lang="en" sz="2400" u="none" cap="none" strike="noStrike">
                <a:solidFill>
                  <a:srgbClr val="000000"/>
                </a:solidFill>
                <a:latin typeface="Merriweather"/>
                <a:ea typeface="Merriweather"/>
                <a:cs typeface="Merriweather"/>
                <a:sym typeface="Merriweather"/>
              </a:rPr>
              <a:t>Too slow</a:t>
            </a:r>
            <a:endParaRPr b="0" i="0" sz="2400" u="none" cap="none" strike="noStrike">
              <a:solidFill>
                <a:srgbClr val="000000"/>
              </a:solidFill>
              <a:latin typeface="Merriweather"/>
              <a:ea typeface="Merriweather"/>
              <a:cs typeface="Merriweather"/>
              <a:sym typeface="Merriweather"/>
            </a:endParaRPr>
          </a:p>
          <a:p>
            <a:pPr indent="-381000" lvl="0" marL="457200" marR="0" rtl="0" algn="l">
              <a:lnSpc>
                <a:spcPct val="100000"/>
              </a:lnSpc>
              <a:spcBef>
                <a:spcPts val="0"/>
              </a:spcBef>
              <a:spcAft>
                <a:spcPts val="0"/>
              </a:spcAft>
              <a:buClr>
                <a:srgbClr val="000000"/>
              </a:buClr>
              <a:buSzPts val="2400"/>
              <a:buFont typeface="Merriweather"/>
              <a:buChar char="●"/>
            </a:pPr>
            <a:r>
              <a:rPr b="0" i="0" lang="en" sz="2400" u="none" cap="none" strike="noStrike">
                <a:solidFill>
                  <a:srgbClr val="000000"/>
                </a:solidFill>
                <a:latin typeface="Merriweather"/>
                <a:ea typeface="Merriweather"/>
                <a:cs typeface="Merriweather"/>
                <a:sym typeface="Merriweather"/>
              </a:rPr>
              <a:t>Not participatory enough</a:t>
            </a:r>
            <a:endParaRPr b="0" i="0" sz="2400" u="none" cap="none" strike="noStrike">
              <a:solidFill>
                <a:srgbClr val="000000"/>
              </a:solidFill>
              <a:latin typeface="Merriweather"/>
              <a:ea typeface="Merriweather"/>
              <a:cs typeface="Merriweather"/>
              <a:sym typeface="Merriweather"/>
            </a:endParaRPr>
          </a:p>
          <a:p>
            <a:pPr indent="-381000" lvl="0" marL="457200" marR="0" rtl="0" algn="l">
              <a:lnSpc>
                <a:spcPct val="100000"/>
              </a:lnSpc>
              <a:spcBef>
                <a:spcPts val="0"/>
              </a:spcBef>
              <a:spcAft>
                <a:spcPts val="0"/>
              </a:spcAft>
              <a:buClr>
                <a:srgbClr val="000000"/>
              </a:buClr>
              <a:buSzPts val="2400"/>
              <a:buFont typeface="Merriweather"/>
              <a:buChar char="●"/>
            </a:pPr>
            <a:r>
              <a:rPr b="0" i="0" lang="en" sz="2400" u="none" cap="none" strike="noStrike">
                <a:solidFill>
                  <a:srgbClr val="000000"/>
                </a:solidFill>
                <a:latin typeface="Merriweather"/>
                <a:ea typeface="Merriweather"/>
                <a:cs typeface="Merriweather"/>
                <a:sym typeface="Merriweather"/>
              </a:rPr>
              <a:t>Not enough </a:t>
            </a:r>
            <a:r>
              <a:rPr b="0" i="0" lang="en" sz="2400" u="sng" cap="none" strike="noStrike">
                <a:solidFill>
                  <a:srgbClr val="000000"/>
                </a:solidFill>
                <a:latin typeface="Merriweather"/>
                <a:ea typeface="Merriweather"/>
                <a:cs typeface="Merriweather"/>
                <a:sym typeface="Merriweather"/>
              </a:rPr>
              <a:t>new</a:t>
            </a:r>
            <a:r>
              <a:rPr b="0" i="0" lang="en" sz="2400" u="none" cap="none" strike="noStrike">
                <a:solidFill>
                  <a:srgbClr val="000000"/>
                </a:solidFill>
                <a:latin typeface="Merriweather"/>
                <a:ea typeface="Merriweather"/>
                <a:cs typeface="Merriweather"/>
                <a:sym typeface="Merriweather"/>
              </a:rPr>
              <a:t> commitments</a:t>
            </a:r>
            <a:endParaRPr b="0" i="0" sz="2400" u="none" cap="none" strike="noStrike">
              <a:solidFill>
                <a:srgbClr val="000000"/>
              </a:solidFill>
              <a:latin typeface="Merriweather"/>
              <a:ea typeface="Merriweather"/>
              <a:cs typeface="Merriweather"/>
              <a:sym typeface="Merriweather"/>
            </a:endParaRPr>
          </a:p>
          <a:p>
            <a:pPr indent="-381000" lvl="0" marL="457200" marR="0" rtl="0" algn="l">
              <a:lnSpc>
                <a:spcPct val="100000"/>
              </a:lnSpc>
              <a:spcBef>
                <a:spcPts val="0"/>
              </a:spcBef>
              <a:spcAft>
                <a:spcPts val="0"/>
              </a:spcAft>
              <a:buClr>
                <a:srgbClr val="000000"/>
              </a:buClr>
              <a:buSzPts val="2400"/>
              <a:buFont typeface="Merriweather"/>
              <a:buChar char="●"/>
            </a:pPr>
            <a:r>
              <a:rPr b="0" i="0" lang="en" sz="2400" u="none" cap="none" strike="noStrike">
                <a:solidFill>
                  <a:srgbClr val="000000"/>
                </a:solidFill>
                <a:latin typeface="Merriweather"/>
                <a:ea typeface="Merriweather"/>
                <a:cs typeface="Merriweather"/>
                <a:sym typeface="Merriweather"/>
              </a:rPr>
              <a:t>Commitments are not strong enough</a:t>
            </a:r>
            <a:endParaRPr b="0" i="0" sz="2400" u="none" cap="none" strike="noStrike">
              <a:solidFill>
                <a:srgbClr val="000000"/>
              </a:solidFill>
              <a:latin typeface="Merriweather"/>
              <a:ea typeface="Merriweather"/>
              <a:cs typeface="Merriweather"/>
              <a:sym typeface="Merriweather"/>
            </a:endParaRPr>
          </a:p>
          <a:p>
            <a:pPr indent="-381000" lvl="0" marL="457200" marR="0" rtl="0" algn="l">
              <a:lnSpc>
                <a:spcPct val="100000"/>
              </a:lnSpc>
              <a:spcBef>
                <a:spcPts val="0"/>
              </a:spcBef>
              <a:spcAft>
                <a:spcPts val="0"/>
              </a:spcAft>
              <a:buClr>
                <a:srgbClr val="000000"/>
              </a:buClr>
              <a:buSzPts val="2400"/>
              <a:buFont typeface="Merriweather"/>
              <a:buChar char="●"/>
            </a:pPr>
            <a:r>
              <a:rPr b="0" i="0" lang="en" sz="2400" u="none" cap="none" strike="noStrike">
                <a:solidFill>
                  <a:srgbClr val="000000"/>
                </a:solidFill>
                <a:latin typeface="Merriweather"/>
                <a:ea typeface="Merriweather"/>
                <a:cs typeface="Merriweather"/>
                <a:sym typeface="Merriweather"/>
              </a:rPr>
              <a:t>Insufficiently clear process for assessment / follow-up</a:t>
            </a:r>
            <a:endParaRPr b="0" i="0" sz="24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42"/>
          <p:cNvSpPr/>
          <p:nvPr/>
        </p:nvSpPr>
        <p:spPr>
          <a:xfrm>
            <a:off x="4995050" y="-7875"/>
            <a:ext cx="4149000" cy="5143500"/>
          </a:xfrm>
          <a:prstGeom prst="rect">
            <a:avLst/>
          </a:prstGeom>
          <a:solidFill>
            <a:srgbClr val="4C97D0"/>
          </a:solidFill>
          <a:ln>
            <a:noFill/>
          </a:ln>
          <a:effectLst>
            <a:outerShdw blurRad="57150" rotWithShape="0" algn="bl" dir="14220000" dist="66675">
              <a:srgbClr val="000000">
                <a:alpha val="4941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494" name="Google Shape;494;p42"/>
          <p:cNvSpPr txBox="1"/>
          <p:nvPr/>
        </p:nvSpPr>
        <p:spPr>
          <a:xfrm>
            <a:off x="628750" y="1586950"/>
            <a:ext cx="4149000" cy="179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NAPs and the ICT Sector</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157" name="Google Shape;157;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16"/>
          <p:cNvSpPr/>
          <p:nvPr/>
        </p:nvSpPr>
        <p:spPr>
          <a:xfrm>
            <a:off x="0" y="-7883"/>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159" name="Google Shape;159;p16"/>
          <p:cNvSpPr txBox="1"/>
          <p:nvPr/>
        </p:nvSpPr>
        <p:spPr>
          <a:xfrm>
            <a:off x="1336126" y="986794"/>
            <a:ext cx="6471600" cy="1107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Merriweather Sans ExtraBold"/>
                <a:ea typeface="Merriweather Sans ExtraBold"/>
                <a:cs typeface="Merriweather Sans ExtraBold"/>
                <a:sym typeface="Merriweather Sans ExtraBold"/>
              </a:rPr>
              <a:t>The State Duty to Protect</a:t>
            </a:r>
            <a:endParaRPr b="0" i="0" sz="4800" u="none" cap="none" strike="noStrike">
              <a:solidFill>
                <a:srgbClr val="000000"/>
              </a:solidFill>
              <a:latin typeface="Merriweather Sans ExtraBold"/>
              <a:ea typeface="Merriweather Sans ExtraBold"/>
              <a:cs typeface="Merriweather Sans ExtraBold"/>
              <a:sym typeface="Merriweather Sans ExtraBold"/>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Franklin Gothic"/>
              <a:ea typeface="Franklin Gothic"/>
              <a:cs typeface="Franklin Gothic"/>
              <a:sym typeface="Franklin Gothic"/>
            </a:endParaRPr>
          </a:p>
        </p:txBody>
      </p:sp>
      <p:sp>
        <p:nvSpPr>
          <p:cNvPr id="160" name="Google Shape;160;p16"/>
          <p:cNvSpPr/>
          <p:nvPr/>
        </p:nvSpPr>
        <p:spPr>
          <a:xfrm>
            <a:off x="908487" y="2541869"/>
            <a:ext cx="7326900" cy="57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1" name="Google Shape;161;p16"/>
          <p:cNvSpPr txBox="1"/>
          <p:nvPr/>
        </p:nvSpPr>
        <p:spPr>
          <a:xfrm>
            <a:off x="908475" y="3883058"/>
            <a:ext cx="3378300" cy="925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Merriweather Sans Light"/>
                <a:ea typeface="Merriweather Sans Light"/>
                <a:cs typeface="Merriweather Sans Light"/>
                <a:sym typeface="Merriweather Sans Light"/>
              </a:rPr>
              <a:t>Nikki Bourassa</a:t>
            </a:r>
            <a:endParaRPr b="0" i="0" sz="1800" u="none" cap="none" strike="noStrike">
              <a:solidFill>
                <a:schemeClr val="lt1"/>
              </a:solidFill>
              <a:latin typeface="Merriweather Sans Light"/>
              <a:ea typeface="Merriweather Sans Light"/>
              <a:cs typeface="Merriweather Sans Light"/>
              <a:sym typeface="Merriweather Sans Ligh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Merriweather Sans Light"/>
                <a:ea typeface="Merriweather Sans Light"/>
                <a:cs typeface="Merriweather Sans Light"/>
                <a:sym typeface="Merriweather Sans Light"/>
              </a:rPr>
              <a:t>Jason Pielemeier</a:t>
            </a:r>
            <a:endParaRPr b="0" i="0" sz="1800" u="none" cap="none" strike="noStrike">
              <a:solidFill>
                <a:schemeClr val="lt1"/>
              </a:solidFill>
              <a:latin typeface="Merriweather Sans Light"/>
              <a:ea typeface="Merriweather Sans Light"/>
              <a:cs typeface="Merriweather Sans Light"/>
              <a:sym typeface="Merriweather Sans Light"/>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Merriweather Sans Light"/>
                <a:ea typeface="Merriweather Sans Light"/>
                <a:cs typeface="Merriweather Sans Light"/>
                <a:sym typeface="Merriweather Sans Light"/>
              </a:rPr>
              <a:t>David Sullivan</a:t>
            </a:r>
            <a:endParaRPr b="0" i="0" sz="1800" u="none" cap="none" strike="noStrike">
              <a:solidFill>
                <a:schemeClr val="lt1"/>
              </a:solidFill>
              <a:latin typeface="Merriweather Sans Light"/>
              <a:ea typeface="Merriweather Sans Light"/>
              <a:cs typeface="Merriweather Sans Light"/>
              <a:sym typeface="Merriweather Sans Light"/>
            </a:endParaRPr>
          </a:p>
        </p:txBody>
      </p:sp>
      <p:pic>
        <p:nvPicPr>
          <p:cNvPr id="162" name="Google Shape;162;p16"/>
          <p:cNvPicPr preferRelativeResize="0"/>
          <p:nvPr/>
        </p:nvPicPr>
        <p:blipFill rotWithShape="1">
          <a:blip r:embed="rId3">
            <a:alphaModFix/>
          </a:blip>
          <a:srcRect b="0" l="0" r="0" t="0"/>
          <a:stretch/>
        </p:blipFill>
        <p:spPr>
          <a:xfrm>
            <a:off x="3160500" y="2800113"/>
            <a:ext cx="2823007" cy="1044513"/>
          </a:xfrm>
          <a:prstGeom prst="rect">
            <a:avLst/>
          </a:prstGeom>
          <a:noFill/>
          <a:ln>
            <a:noFill/>
          </a:ln>
        </p:spPr>
      </p:pic>
      <p:sp>
        <p:nvSpPr>
          <p:cNvPr id="163" name="Google Shape;163;p16"/>
          <p:cNvSpPr txBox="1"/>
          <p:nvPr/>
        </p:nvSpPr>
        <p:spPr>
          <a:xfrm>
            <a:off x="6453975" y="4148850"/>
            <a:ext cx="1781400" cy="394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Merriweather Sans Light"/>
                <a:ea typeface="Merriweather Sans Light"/>
                <a:cs typeface="Merriweather Sans Light"/>
                <a:sym typeface="Merriweather Sans Light"/>
              </a:rPr>
              <a:t>4 March 2019</a:t>
            </a:r>
            <a:endParaRPr b="0" i="0" sz="1800" u="none" cap="none" strike="noStrike">
              <a:solidFill>
                <a:schemeClr val="lt1"/>
              </a:solidFill>
              <a:latin typeface="Merriweather Sans Light"/>
              <a:ea typeface="Merriweather Sans Light"/>
              <a:cs typeface="Merriweather Sans Light"/>
              <a:sym typeface="Merriweather Sa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that Reference ICTs</a:t>
            </a:r>
            <a:endParaRPr b="1">
              <a:latin typeface="Merriweather Sans"/>
              <a:ea typeface="Merriweather Sans"/>
              <a:cs typeface="Merriweather Sans"/>
              <a:sym typeface="Merriweather Sans"/>
            </a:endParaRPr>
          </a:p>
        </p:txBody>
      </p:sp>
      <p:sp>
        <p:nvSpPr>
          <p:cNvPr id="500" name="Google Shape;500;p43"/>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1" name="Google Shape;501;p43"/>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02" name="Google Shape;502;p43"/>
          <p:cNvPicPr preferRelativeResize="0"/>
          <p:nvPr/>
        </p:nvPicPr>
        <p:blipFill rotWithShape="1">
          <a:blip r:embed="rId3">
            <a:alphaModFix/>
          </a:blip>
          <a:srcRect b="0" l="0" r="0" t="0"/>
          <a:stretch/>
        </p:blipFill>
        <p:spPr>
          <a:xfrm>
            <a:off x="1437400" y="2494012"/>
            <a:ext cx="1441375" cy="864825"/>
          </a:xfrm>
          <a:prstGeom prst="rect">
            <a:avLst/>
          </a:prstGeom>
          <a:noFill/>
          <a:ln>
            <a:noFill/>
          </a:ln>
          <a:effectLst>
            <a:outerShdw blurRad="57150" rotWithShape="0" algn="bl" dir="5400000" dist="19050">
              <a:srgbClr val="000000">
                <a:alpha val="49803"/>
              </a:srgbClr>
            </a:outerShdw>
          </a:effectLst>
        </p:spPr>
      </p:pic>
      <p:pic>
        <p:nvPicPr>
          <p:cNvPr id="503" name="Google Shape;503;p43"/>
          <p:cNvPicPr preferRelativeResize="0"/>
          <p:nvPr/>
        </p:nvPicPr>
        <p:blipFill rotWithShape="1">
          <a:blip r:embed="rId4">
            <a:alphaModFix/>
          </a:blip>
          <a:srcRect b="0" l="0" r="0" t="0"/>
          <a:stretch/>
        </p:blipFill>
        <p:spPr>
          <a:xfrm>
            <a:off x="4582163" y="2547275"/>
            <a:ext cx="1441375" cy="960917"/>
          </a:xfrm>
          <a:prstGeom prst="rect">
            <a:avLst/>
          </a:prstGeom>
          <a:noFill/>
          <a:ln>
            <a:noFill/>
          </a:ln>
          <a:effectLst>
            <a:outerShdw blurRad="57150" rotWithShape="0" algn="bl" dir="5400000" dist="19050">
              <a:srgbClr val="000000">
                <a:alpha val="49803"/>
              </a:srgbClr>
            </a:outerShdw>
          </a:effectLst>
        </p:spPr>
      </p:pic>
      <p:pic>
        <p:nvPicPr>
          <p:cNvPr id="504" name="Google Shape;504;p43"/>
          <p:cNvPicPr preferRelativeResize="0"/>
          <p:nvPr/>
        </p:nvPicPr>
        <p:blipFill rotWithShape="1">
          <a:blip r:embed="rId5">
            <a:alphaModFix/>
          </a:blip>
          <a:srcRect b="0" l="0" r="0" t="0"/>
          <a:stretch/>
        </p:blipFill>
        <p:spPr>
          <a:xfrm>
            <a:off x="2716113" y="3710820"/>
            <a:ext cx="1441375" cy="900860"/>
          </a:xfrm>
          <a:prstGeom prst="rect">
            <a:avLst/>
          </a:prstGeom>
          <a:noFill/>
          <a:ln>
            <a:noFill/>
          </a:ln>
          <a:effectLst>
            <a:outerShdw blurRad="57150" rotWithShape="0" algn="bl" dir="5400000" dist="19050">
              <a:srgbClr val="000000">
                <a:alpha val="49803"/>
              </a:srgbClr>
            </a:outerShdw>
          </a:effectLst>
        </p:spPr>
      </p:pic>
      <p:pic>
        <p:nvPicPr>
          <p:cNvPr id="505" name="Google Shape;505;p43"/>
          <p:cNvPicPr preferRelativeResize="0"/>
          <p:nvPr/>
        </p:nvPicPr>
        <p:blipFill rotWithShape="1">
          <a:blip r:embed="rId6">
            <a:alphaModFix/>
          </a:blip>
          <a:srcRect b="0" l="0" r="0" t="0"/>
          <a:stretch/>
        </p:blipFill>
        <p:spPr>
          <a:xfrm>
            <a:off x="4438138" y="3747000"/>
            <a:ext cx="1657000" cy="828500"/>
          </a:xfrm>
          <a:prstGeom prst="rect">
            <a:avLst/>
          </a:prstGeom>
          <a:noFill/>
          <a:ln>
            <a:noFill/>
          </a:ln>
          <a:effectLst>
            <a:outerShdw blurRad="57150" rotWithShape="0" algn="bl" dir="5400000" dist="19050">
              <a:srgbClr val="000000">
                <a:alpha val="49803"/>
              </a:srgbClr>
            </a:outerShdw>
          </a:effectLst>
        </p:spPr>
      </p:pic>
      <p:pic>
        <p:nvPicPr>
          <p:cNvPr id="506" name="Google Shape;506;p43"/>
          <p:cNvPicPr preferRelativeResize="0"/>
          <p:nvPr/>
        </p:nvPicPr>
        <p:blipFill rotWithShape="1">
          <a:blip r:embed="rId7">
            <a:alphaModFix/>
          </a:blip>
          <a:srcRect b="0" l="0" r="0" t="0"/>
          <a:stretch/>
        </p:blipFill>
        <p:spPr>
          <a:xfrm>
            <a:off x="1437400" y="1516150"/>
            <a:ext cx="1126200" cy="750800"/>
          </a:xfrm>
          <a:prstGeom prst="rect">
            <a:avLst/>
          </a:prstGeom>
          <a:noFill/>
          <a:ln>
            <a:noFill/>
          </a:ln>
          <a:effectLst>
            <a:outerShdw blurRad="57150" rotWithShape="0" algn="bl" dir="5400000" dist="19050">
              <a:srgbClr val="000000">
                <a:alpha val="49803"/>
              </a:srgbClr>
            </a:outerShdw>
          </a:effectLst>
        </p:spPr>
      </p:pic>
      <p:pic>
        <p:nvPicPr>
          <p:cNvPr id="507" name="Google Shape;507;p43"/>
          <p:cNvPicPr preferRelativeResize="0"/>
          <p:nvPr/>
        </p:nvPicPr>
        <p:blipFill rotWithShape="1">
          <a:blip r:embed="rId8">
            <a:alphaModFix/>
          </a:blip>
          <a:srcRect b="0" l="0" r="0" t="0"/>
          <a:stretch/>
        </p:blipFill>
        <p:spPr>
          <a:xfrm>
            <a:off x="2760484" y="1516150"/>
            <a:ext cx="1352641" cy="828500"/>
          </a:xfrm>
          <a:prstGeom prst="rect">
            <a:avLst/>
          </a:prstGeom>
          <a:noFill/>
          <a:ln>
            <a:noFill/>
          </a:ln>
          <a:effectLst>
            <a:outerShdw blurRad="57150" rotWithShape="0" algn="bl" dir="5400000" dist="19050">
              <a:srgbClr val="000000">
                <a:alpha val="49803"/>
              </a:srgbClr>
            </a:outerShdw>
          </a:effectLst>
        </p:spPr>
      </p:pic>
      <p:pic>
        <p:nvPicPr>
          <p:cNvPr id="508" name="Google Shape;508;p43"/>
          <p:cNvPicPr preferRelativeResize="0"/>
          <p:nvPr/>
        </p:nvPicPr>
        <p:blipFill rotWithShape="1">
          <a:blip r:embed="rId9">
            <a:alphaModFix/>
          </a:blip>
          <a:srcRect b="-4165" l="-2979" r="-1187" t="0"/>
          <a:stretch/>
        </p:blipFill>
        <p:spPr>
          <a:xfrm>
            <a:off x="4653775" y="1516150"/>
            <a:ext cx="1441375" cy="960917"/>
          </a:xfrm>
          <a:prstGeom prst="rect">
            <a:avLst/>
          </a:prstGeom>
          <a:noFill/>
          <a:ln>
            <a:noFill/>
          </a:ln>
          <a:effectLst>
            <a:outerShdw blurRad="57150" rotWithShape="0" algn="bl" dir="5400000" dist="19050">
              <a:srgbClr val="000000">
                <a:alpha val="49803"/>
              </a:srgbClr>
            </a:outerShdw>
          </a:effectLst>
        </p:spPr>
      </p:pic>
      <p:pic>
        <p:nvPicPr>
          <p:cNvPr id="509" name="Google Shape;509;p43"/>
          <p:cNvPicPr preferRelativeResize="0"/>
          <p:nvPr/>
        </p:nvPicPr>
        <p:blipFill rotWithShape="1">
          <a:blip r:embed="rId10">
            <a:alphaModFix/>
          </a:blip>
          <a:srcRect b="0" l="0" r="0" t="0"/>
          <a:stretch/>
        </p:blipFill>
        <p:spPr>
          <a:xfrm>
            <a:off x="6375808" y="1516150"/>
            <a:ext cx="1501417" cy="900850"/>
          </a:xfrm>
          <a:prstGeom prst="rect">
            <a:avLst/>
          </a:prstGeom>
          <a:noFill/>
          <a:ln>
            <a:noFill/>
          </a:ln>
          <a:effectLst>
            <a:outerShdw blurRad="57150" rotWithShape="0" algn="bl" dir="5400000" dist="19050">
              <a:srgbClr val="000000">
                <a:alpha val="49803"/>
              </a:srgbClr>
            </a:outerShdw>
          </a:effectLst>
        </p:spPr>
      </p:pic>
      <p:pic>
        <p:nvPicPr>
          <p:cNvPr id="510" name="Google Shape;510;p43"/>
          <p:cNvPicPr preferRelativeResize="0"/>
          <p:nvPr/>
        </p:nvPicPr>
        <p:blipFill rotWithShape="1">
          <a:blip r:embed="rId11">
            <a:alphaModFix/>
          </a:blip>
          <a:srcRect b="0" l="0" r="0" t="0"/>
          <a:stretch/>
        </p:blipFill>
        <p:spPr>
          <a:xfrm>
            <a:off x="3041750" y="2595325"/>
            <a:ext cx="1242750" cy="828500"/>
          </a:xfrm>
          <a:prstGeom prst="rect">
            <a:avLst/>
          </a:prstGeom>
          <a:noFill/>
          <a:ln>
            <a:noFill/>
          </a:ln>
          <a:effectLst>
            <a:outerShdw blurRad="57150" rotWithShape="0" algn="bl" dir="5400000" dist="19050">
              <a:srgbClr val="000000">
                <a:alpha val="49803"/>
              </a:srgbClr>
            </a:outerShdw>
          </a:effectLst>
        </p:spPr>
      </p:pic>
      <p:pic>
        <p:nvPicPr>
          <p:cNvPr id="511" name="Google Shape;511;p43"/>
          <p:cNvPicPr preferRelativeResize="0"/>
          <p:nvPr/>
        </p:nvPicPr>
        <p:blipFill rotWithShape="1">
          <a:blip r:embed="rId12">
            <a:alphaModFix/>
          </a:blip>
          <a:srcRect b="0" l="0" r="0" t="0"/>
          <a:stretch/>
        </p:blipFill>
        <p:spPr>
          <a:xfrm>
            <a:off x="6438330" y="2551798"/>
            <a:ext cx="1590720" cy="994200"/>
          </a:xfrm>
          <a:prstGeom prst="rect">
            <a:avLst/>
          </a:prstGeom>
          <a:noFill/>
          <a:ln>
            <a:noFill/>
          </a:ln>
          <a:effectLst>
            <a:outerShdw blurRad="57150" rotWithShape="0" algn="bl" dir="5400000" dist="19050">
              <a:srgbClr val="000000">
                <a:alpha val="49803"/>
              </a:srgbClr>
            </a:outerShdw>
          </a:effectLst>
        </p:spPr>
      </p:pic>
      <p:pic>
        <p:nvPicPr>
          <p:cNvPr id="512" name="Google Shape;512;p43"/>
          <p:cNvPicPr preferRelativeResize="0"/>
          <p:nvPr/>
        </p:nvPicPr>
        <p:blipFill rotWithShape="1">
          <a:blip r:embed="rId13">
            <a:alphaModFix/>
          </a:blip>
          <a:srcRect b="0" l="0" r="0" t="0"/>
          <a:stretch/>
        </p:blipFill>
        <p:spPr>
          <a:xfrm>
            <a:off x="6375792" y="3680788"/>
            <a:ext cx="1830334" cy="960925"/>
          </a:xfrm>
          <a:prstGeom prst="rect">
            <a:avLst/>
          </a:prstGeom>
          <a:noFill/>
          <a:ln>
            <a:noFill/>
          </a:ln>
          <a:effectLst>
            <a:outerShdw blurRad="57150" rotWithShape="0" algn="bl" dir="5400000" dist="19050">
              <a:srgbClr val="000000">
                <a:alpha val="49803"/>
              </a:srgbClr>
            </a:outerShdw>
          </a:effectLst>
        </p:spPr>
      </p:pic>
      <p:pic>
        <p:nvPicPr>
          <p:cNvPr id="513" name="Google Shape;513;p43"/>
          <p:cNvPicPr preferRelativeResize="0"/>
          <p:nvPr/>
        </p:nvPicPr>
        <p:blipFill rotWithShape="1">
          <a:blip r:embed="rId14">
            <a:alphaModFix/>
          </a:blip>
          <a:srcRect b="0" l="0" r="0" t="0"/>
          <a:stretch/>
        </p:blipFill>
        <p:spPr>
          <a:xfrm>
            <a:off x="1437400" y="3508200"/>
            <a:ext cx="1126200" cy="11262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NAPs that Don’t Reference ICTs</a:t>
            </a:r>
            <a:endParaRPr b="1">
              <a:latin typeface="Merriweather Sans"/>
              <a:ea typeface="Merriweather Sans"/>
              <a:cs typeface="Merriweather Sans"/>
              <a:sym typeface="Merriweather Sans"/>
            </a:endParaRPr>
          </a:p>
        </p:txBody>
      </p:sp>
      <p:sp>
        <p:nvSpPr>
          <p:cNvPr id="519" name="Google Shape;519;p44"/>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0" name="Google Shape;520;p44"/>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21" name="Google Shape;521;p44"/>
          <p:cNvPicPr preferRelativeResize="0"/>
          <p:nvPr/>
        </p:nvPicPr>
        <p:blipFill rotWithShape="1">
          <a:blip r:embed="rId3">
            <a:alphaModFix/>
          </a:blip>
          <a:srcRect b="0" l="0" r="0" t="0"/>
          <a:stretch/>
        </p:blipFill>
        <p:spPr>
          <a:xfrm>
            <a:off x="2706487" y="1508375"/>
            <a:ext cx="978580" cy="848599"/>
          </a:xfrm>
          <a:prstGeom prst="rect">
            <a:avLst/>
          </a:prstGeom>
          <a:noFill/>
          <a:ln>
            <a:noFill/>
          </a:ln>
          <a:effectLst>
            <a:outerShdw blurRad="57150" rotWithShape="0" algn="bl" dir="5400000" dist="19050">
              <a:srgbClr val="000000">
                <a:alpha val="49803"/>
              </a:srgbClr>
            </a:outerShdw>
          </a:effectLst>
        </p:spPr>
      </p:pic>
      <p:pic>
        <p:nvPicPr>
          <p:cNvPr id="522" name="Google Shape;522;p44"/>
          <p:cNvPicPr preferRelativeResize="0"/>
          <p:nvPr/>
        </p:nvPicPr>
        <p:blipFill rotWithShape="1">
          <a:blip r:embed="rId4">
            <a:alphaModFix/>
          </a:blip>
          <a:srcRect b="0" l="0" r="0" t="0"/>
          <a:stretch/>
        </p:blipFill>
        <p:spPr>
          <a:xfrm>
            <a:off x="3996725" y="1510613"/>
            <a:ext cx="1272900" cy="848600"/>
          </a:xfrm>
          <a:prstGeom prst="rect">
            <a:avLst/>
          </a:prstGeom>
          <a:noFill/>
          <a:ln>
            <a:noFill/>
          </a:ln>
          <a:effectLst>
            <a:outerShdw blurRad="57150" rotWithShape="0" algn="bl" dir="5400000" dist="19050">
              <a:srgbClr val="000000">
                <a:alpha val="49803"/>
              </a:srgbClr>
            </a:outerShdw>
          </a:effectLst>
        </p:spPr>
      </p:pic>
      <p:pic>
        <p:nvPicPr>
          <p:cNvPr id="523" name="Google Shape;523;p44"/>
          <p:cNvPicPr preferRelativeResize="0"/>
          <p:nvPr/>
        </p:nvPicPr>
        <p:blipFill rotWithShape="1">
          <a:blip r:embed="rId5">
            <a:alphaModFix/>
          </a:blip>
          <a:srcRect b="0" l="0" r="0" t="0"/>
          <a:stretch/>
        </p:blipFill>
        <p:spPr>
          <a:xfrm>
            <a:off x="5581275" y="1510640"/>
            <a:ext cx="1272900" cy="848588"/>
          </a:xfrm>
          <a:prstGeom prst="rect">
            <a:avLst/>
          </a:prstGeom>
          <a:noFill/>
          <a:ln>
            <a:noFill/>
          </a:ln>
          <a:effectLst>
            <a:outerShdw blurRad="57150" rotWithShape="0" algn="bl" dir="5400000" dist="19050">
              <a:srgbClr val="000000">
                <a:alpha val="49803"/>
              </a:srgbClr>
            </a:outerShdw>
          </a:effectLst>
        </p:spPr>
      </p:pic>
      <p:pic>
        <p:nvPicPr>
          <p:cNvPr id="524" name="Google Shape;524;p44"/>
          <p:cNvPicPr preferRelativeResize="0"/>
          <p:nvPr/>
        </p:nvPicPr>
        <p:blipFill rotWithShape="1">
          <a:blip r:embed="rId6">
            <a:alphaModFix/>
          </a:blip>
          <a:srcRect b="0" l="0" r="0" t="0"/>
          <a:stretch/>
        </p:blipFill>
        <p:spPr>
          <a:xfrm>
            <a:off x="1587126" y="2549495"/>
            <a:ext cx="1272900" cy="965270"/>
          </a:xfrm>
          <a:prstGeom prst="rect">
            <a:avLst/>
          </a:prstGeom>
          <a:noFill/>
          <a:ln>
            <a:noFill/>
          </a:ln>
          <a:effectLst>
            <a:outerShdw blurRad="57150" rotWithShape="0" algn="bl" dir="5400000" dist="19050">
              <a:srgbClr val="000000">
                <a:alpha val="49803"/>
              </a:srgbClr>
            </a:outerShdw>
          </a:effectLst>
        </p:spPr>
      </p:pic>
      <p:pic>
        <p:nvPicPr>
          <p:cNvPr id="525" name="Google Shape;525;p44"/>
          <p:cNvPicPr preferRelativeResize="0"/>
          <p:nvPr/>
        </p:nvPicPr>
        <p:blipFill rotWithShape="1">
          <a:blip r:embed="rId7">
            <a:alphaModFix/>
          </a:blip>
          <a:srcRect b="0" l="0" r="0" t="0"/>
          <a:stretch/>
        </p:blipFill>
        <p:spPr>
          <a:xfrm>
            <a:off x="3276350" y="2580810"/>
            <a:ext cx="1357388" cy="904925"/>
          </a:xfrm>
          <a:prstGeom prst="rect">
            <a:avLst/>
          </a:prstGeom>
          <a:noFill/>
          <a:ln>
            <a:noFill/>
          </a:ln>
          <a:effectLst>
            <a:outerShdw blurRad="57150" rotWithShape="0" algn="bl" dir="5400000" dist="19050">
              <a:srgbClr val="000000">
                <a:alpha val="49803"/>
              </a:srgbClr>
            </a:outerShdw>
          </a:effectLst>
        </p:spPr>
      </p:pic>
      <p:pic>
        <p:nvPicPr>
          <p:cNvPr id="526" name="Google Shape;526;p44"/>
          <p:cNvPicPr preferRelativeResize="0"/>
          <p:nvPr/>
        </p:nvPicPr>
        <p:blipFill rotWithShape="1">
          <a:blip r:embed="rId8">
            <a:alphaModFix/>
          </a:blip>
          <a:srcRect b="12032" l="0" r="33787" t="0"/>
          <a:stretch/>
        </p:blipFill>
        <p:spPr>
          <a:xfrm>
            <a:off x="4964709" y="2580788"/>
            <a:ext cx="1135216" cy="904925"/>
          </a:xfrm>
          <a:prstGeom prst="rect">
            <a:avLst/>
          </a:prstGeom>
          <a:noFill/>
          <a:ln>
            <a:noFill/>
          </a:ln>
          <a:effectLst>
            <a:outerShdw blurRad="57150" rotWithShape="0" algn="bl" dir="5400000" dist="19050">
              <a:srgbClr val="000000">
                <a:alpha val="49803"/>
              </a:srgbClr>
            </a:outerShdw>
          </a:effectLst>
        </p:spPr>
      </p:pic>
      <p:pic>
        <p:nvPicPr>
          <p:cNvPr id="527" name="Google Shape;527;p44"/>
          <p:cNvPicPr preferRelativeResize="0"/>
          <p:nvPr/>
        </p:nvPicPr>
        <p:blipFill rotWithShape="1">
          <a:blip r:embed="rId9">
            <a:alphaModFix/>
          </a:blip>
          <a:srcRect b="0" l="0" r="0" t="0"/>
          <a:stretch/>
        </p:blipFill>
        <p:spPr>
          <a:xfrm>
            <a:off x="6354749" y="2580788"/>
            <a:ext cx="1809850" cy="904925"/>
          </a:xfrm>
          <a:prstGeom prst="rect">
            <a:avLst/>
          </a:prstGeom>
          <a:noFill/>
          <a:ln>
            <a:noFill/>
          </a:ln>
          <a:effectLst>
            <a:outerShdw blurRad="57150" rotWithShape="0" algn="bl" dir="5400000" dist="19050">
              <a:srgbClr val="000000">
                <a:alpha val="49803"/>
              </a:srgbClr>
            </a:outerShdw>
          </a:effectLst>
        </p:spPr>
      </p:pic>
      <p:pic>
        <p:nvPicPr>
          <p:cNvPr id="528" name="Google Shape;528;p44"/>
          <p:cNvPicPr preferRelativeResize="0"/>
          <p:nvPr/>
        </p:nvPicPr>
        <p:blipFill rotWithShape="1">
          <a:blip r:embed="rId10">
            <a:alphaModFix/>
          </a:blip>
          <a:srcRect b="0" l="0" r="0" t="0"/>
          <a:stretch/>
        </p:blipFill>
        <p:spPr>
          <a:xfrm>
            <a:off x="2182125" y="3775250"/>
            <a:ext cx="1357400" cy="904943"/>
          </a:xfrm>
          <a:prstGeom prst="rect">
            <a:avLst/>
          </a:prstGeom>
          <a:noFill/>
          <a:ln>
            <a:noFill/>
          </a:ln>
          <a:effectLst>
            <a:outerShdw blurRad="57150" rotWithShape="0" algn="bl" dir="5400000" dist="19050">
              <a:srgbClr val="000000">
                <a:alpha val="49803"/>
              </a:srgbClr>
            </a:outerShdw>
          </a:effectLst>
        </p:spPr>
      </p:pic>
      <p:pic>
        <p:nvPicPr>
          <p:cNvPr id="529" name="Google Shape;529;p44"/>
          <p:cNvPicPr preferRelativeResize="0"/>
          <p:nvPr/>
        </p:nvPicPr>
        <p:blipFill rotWithShape="1">
          <a:blip r:embed="rId11">
            <a:alphaModFix/>
          </a:blip>
          <a:srcRect b="0" l="0" r="0" t="0"/>
          <a:stretch/>
        </p:blipFill>
        <p:spPr>
          <a:xfrm>
            <a:off x="3990029" y="3576375"/>
            <a:ext cx="1513817" cy="1103825"/>
          </a:xfrm>
          <a:prstGeom prst="rect">
            <a:avLst/>
          </a:prstGeom>
          <a:noFill/>
          <a:ln>
            <a:noFill/>
          </a:ln>
          <a:effectLst>
            <a:outerShdw blurRad="57150" rotWithShape="0" algn="bl" dir="5400000" dist="19050">
              <a:srgbClr val="000000">
                <a:alpha val="49803"/>
              </a:srgbClr>
            </a:outerShdw>
          </a:effectLst>
        </p:spPr>
      </p:pic>
      <p:pic>
        <p:nvPicPr>
          <p:cNvPr id="530" name="Google Shape;530;p44"/>
          <p:cNvPicPr preferRelativeResize="0"/>
          <p:nvPr/>
        </p:nvPicPr>
        <p:blipFill rotWithShape="1">
          <a:blip r:embed="rId12">
            <a:alphaModFix/>
          </a:blip>
          <a:srcRect b="0" l="0" r="0" t="0"/>
          <a:stretch/>
        </p:blipFill>
        <p:spPr>
          <a:xfrm>
            <a:off x="5786875" y="3629163"/>
            <a:ext cx="1591076" cy="1061235"/>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pic>
        <p:nvPicPr>
          <p:cNvPr id="535" name="Google Shape;535;p45"/>
          <p:cNvPicPr preferRelativeResize="0"/>
          <p:nvPr/>
        </p:nvPicPr>
        <p:blipFill rotWithShape="1">
          <a:blip r:embed="rId3">
            <a:alphaModFix/>
          </a:blip>
          <a:srcRect b="2134" l="2885" r="2810" t="2134"/>
          <a:stretch/>
        </p:blipFill>
        <p:spPr>
          <a:xfrm>
            <a:off x="5402100" y="274425"/>
            <a:ext cx="3208726" cy="4594651"/>
          </a:xfrm>
          <a:prstGeom prst="rect">
            <a:avLst/>
          </a:prstGeom>
          <a:noFill/>
          <a:ln>
            <a:noFill/>
          </a:ln>
        </p:spPr>
      </p:pic>
      <p:sp>
        <p:nvSpPr>
          <p:cNvPr id="536" name="Google Shape;536;p45"/>
          <p:cNvSpPr txBox="1"/>
          <p:nvPr>
            <p:ph idx="4294967295" type="title"/>
          </p:nvPr>
        </p:nvSpPr>
        <p:spPr>
          <a:xfrm>
            <a:off x="628650" y="273850"/>
            <a:ext cx="41580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Arial"/>
              <a:buNone/>
            </a:pPr>
            <a:r>
              <a:rPr b="1" lang="en">
                <a:latin typeface="Merriweather Sans"/>
                <a:ea typeface="Merriweather Sans"/>
                <a:cs typeface="Merriweather Sans"/>
                <a:sym typeface="Merriweather Sans"/>
              </a:rPr>
              <a:t>Sector Guidance</a:t>
            </a:r>
            <a:r>
              <a:rPr b="1" i="0" lang="en" sz="3300" u="none" cap="none" strike="noStrike">
                <a:solidFill>
                  <a:schemeClr val="dk1"/>
                </a:solidFill>
                <a:latin typeface="Merriweather Sans"/>
                <a:ea typeface="Merriweather Sans"/>
                <a:cs typeface="Merriweather Sans"/>
                <a:sym typeface="Merriweather Sans"/>
              </a:rPr>
              <a:t> </a:t>
            </a:r>
            <a:endParaRPr b="1" sz="1100">
              <a:latin typeface="Merriweather Sans"/>
              <a:ea typeface="Merriweather Sans"/>
              <a:cs typeface="Merriweather Sans"/>
              <a:sym typeface="Merriweather Sans"/>
            </a:endParaRPr>
          </a:p>
        </p:txBody>
      </p:sp>
      <p:sp>
        <p:nvSpPr>
          <p:cNvPr id="537" name="Google Shape;537;p45"/>
          <p:cNvSpPr txBox="1"/>
          <p:nvPr>
            <p:ph idx="4294967295" type="body"/>
          </p:nvPr>
        </p:nvSpPr>
        <p:spPr>
          <a:xfrm>
            <a:off x="628650" y="1369225"/>
            <a:ext cx="41580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Merriweather"/>
              <a:buChar char="•"/>
            </a:pPr>
            <a:r>
              <a:rPr lang="en">
                <a:latin typeface="Merriweather"/>
                <a:ea typeface="Merriweather"/>
                <a:cs typeface="Merriweather"/>
                <a:sym typeface="Merriweather"/>
              </a:rPr>
              <a:t>Netherlands</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171450" lvl="0" marL="177800" marR="0" rtl="0" algn="l">
              <a:lnSpc>
                <a:spcPct val="90000"/>
              </a:lnSpc>
              <a:spcBef>
                <a:spcPts val="0"/>
              </a:spcBef>
              <a:spcAft>
                <a:spcPts val="0"/>
              </a:spcAft>
              <a:buSzPts val="2100"/>
              <a:buFont typeface="Merriweather"/>
              <a:buChar char="•"/>
            </a:pPr>
            <a:r>
              <a:rPr lang="en">
                <a:latin typeface="Merriweather"/>
                <a:ea typeface="Merriweather"/>
                <a:cs typeface="Merriweather"/>
                <a:sym typeface="Merriweather"/>
              </a:rPr>
              <a:t>Sweden</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171450" lvl="0" marL="177800" marR="0" rtl="0" algn="l">
              <a:lnSpc>
                <a:spcPct val="90000"/>
              </a:lnSpc>
              <a:spcBef>
                <a:spcPts val="0"/>
              </a:spcBef>
              <a:spcAft>
                <a:spcPts val="0"/>
              </a:spcAft>
              <a:buSzPts val="2100"/>
              <a:buFont typeface="Merriweather"/>
              <a:buChar char="•"/>
            </a:pPr>
            <a:r>
              <a:rPr lang="en">
                <a:latin typeface="Merriweather"/>
                <a:ea typeface="Merriweather"/>
                <a:cs typeface="Merriweather"/>
                <a:sym typeface="Merriweather"/>
              </a:rPr>
              <a:t>France</a:t>
            </a:r>
            <a:br>
              <a:rPr lang="en">
                <a:latin typeface="Merriweather"/>
                <a:ea typeface="Merriweather"/>
                <a:cs typeface="Merriweather"/>
                <a:sym typeface="Merriweather"/>
              </a:rPr>
            </a:br>
            <a:endParaRPr>
              <a:latin typeface="Merriweather"/>
              <a:ea typeface="Merriweather"/>
              <a:cs typeface="Merriweather"/>
              <a:sym typeface="Merriweather"/>
            </a:endParaRPr>
          </a:p>
          <a:p>
            <a:pPr indent="-171450" lvl="0" marL="177800" marR="0" rtl="0" algn="l">
              <a:lnSpc>
                <a:spcPct val="90000"/>
              </a:lnSpc>
              <a:spcBef>
                <a:spcPts val="0"/>
              </a:spcBef>
              <a:spcAft>
                <a:spcPts val="0"/>
              </a:spcAft>
              <a:buSzPts val="2100"/>
              <a:buFont typeface="Merriweather"/>
              <a:buChar char="•"/>
            </a:pPr>
            <a:r>
              <a:rPr lang="en">
                <a:latin typeface="Merriweather"/>
                <a:ea typeface="Merriweather"/>
                <a:cs typeface="Merriweather"/>
                <a:sym typeface="Merriweather"/>
              </a:rPr>
              <a:t>United Kingdom</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538" name="Google Shape;538;p45"/>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pic>
        <p:nvPicPr>
          <p:cNvPr id="543" name="Google Shape;543;p46"/>
          <p:cNvPicPr preferRelativeResize="0"/>
          <p:nvPr/>
        </p:nvPicPr>
        <p:blipFill rotWithShape="1">
          <a:blip r:embed="rId3">
            <a:alphaModFix/>
          </a:blip>
          <a:srcRect b="2344" l="1487" r="0" t="2343"/>
          <a:stretch/>
        </p:blipFill>
        <p:spPr>
          <a:xfrm>
            <a:off x="5488325" y="293725"/>
            <a:ext cx="3323775" cy="4556051"/>
          </a:xfrm>
          <a:prstGeom prst="rect">
            <a:avLst/>
          </a:prstGeom>
          <a:noFill/>
          <a:ln>
            <a:noFill/>
          </a:ln>
        </p:spPr>
      </p:pic>
      <p:sp>
        <p:nvSpPr>
          <p:cNvPr id="544" name="Google Shape;544;p46"/>
          <p:cNvSpPr txBox="1"/>
          <p:nvPr>
            <p:ph idx="4294967295" type="title"/>
          </p:nvPr>
        </p:nvSpPr>
        <p:spPr>
          <a:xfrm>
            <a:off x="628650" y="273850"/>
            <a:ext cx="41580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Arial"/>
              <a:buNone/>
            </a:pPr>
            <a:r>
              <a:rPr b="1" lang="en" sz="4000">
                <a:solidFill>
                  <a:srgbClr val="4C97D0"/>
                </a:solidFill>
                <a:latin typeface="Merriweather Sans"/>
                <a:ea typeface="Merriweather Sans"/>
                <a:cs typeface="Merriweather Sans"/>
                <a:sym typeface="Merriweather Sans"/>
              </a:rPr>
              <a:t>Finland</a:t>
            </a:r>
            <a:r>
              <a:rPr b="1" i="0" lang="en" sz="3300" u="none" cap="none" strike="noStrike">
                <a:solidFill>
                  <a:schemeClr val="dk1"/>
                </a:solidFill>
                <a:latin typeface="Merriweather Sans"/>
                <a:ea typeface="Merriweather Sans"/>
                <a:cs typeface="Merriweather Sans"/>
                <a:sym typeface="Merriweather Sans"/>
              </a:rPr>
              <a:t> </a:t>
            </a:r>
            <a:endParaRPr b="1" sz="1100">
              <a:latin typeface="Merriweather Sans"/>
              <a:ea typeface="Merriweather Sans"/>
              <a:cs typeface="Merriweather Sans"/>
              <a:sym typeface="Merriweather Sans"/>
            </a:endParaRPr>
          </a:p>
        </p:txBody>
      </p:sp>
      <p:sp>
        <p:nvSpPr>
          <p:cNvPr id="545" name="Google Shape;545;p46"/>
          <p:cNvSpPr txBox="1"/>
          <p:nvPr>
            <p:ph idx="4294967295" type="body"/>
          </p:nvPr>
        </p:nvSpPr>
        <p:spPr>
          <a:xfrm>
            <a:off x="628650" y="1369225"/>
            <a:ext cx="41580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Merriweather"/>
              <a:buChar char="•"/>
            </a:pPr>
            <a:r>
              <a:rPr lang="en">
                <a:latin typeface="Merriweather"/>
                <a:ea typeface="Merriweather"/>
                <a:cs typeface="Merriweather"/>
                <a:sym typeface="Merriweather"/>
              </a:rPr>
              <a:t>“The right to privacy, protection of personal data, and the protection of confidential messages are fundamental human rights.”</a:t>
            </a:r>
            <a:br>
              <a:rPr lang="en">
                <a:latin typeface="Merriweather"/>
                <a:ea typeface="Merriweather"/>
                <a:cs typeface="Merriweather"/>
                <a:sym typeface="Merriweather"/>
              </a:rPr>
            </a:br>
            <a:r>
              <a:rPr lang="en">
                <a:latin typeface="Merriweather"/>
                <a:ea typeface="Merriweather"/>
                <a:cs typeface="Merriweather"/>
                <a:sym typeface="Merriweather"/>
              </a:rPr>
              <a:t> </a:t>
            </a:r>
            <a:endParaRPr>
              <a:latin typeface="Merriweather"/>
              <a:ea typeface="Merriweather"/>
              <a:cs typeface="Merriweather"/>
              <a:sym typeface="Merriweather"/>
            </a:endParaRPr>
          </a:p>
          <a:p>
            <a:pPr indent="-171450" lvl="0" marL="177800" marR="0" rtl="0" algn="l">
              <a:lnSpc>
                <a:spcPct val="90000"/>
              </a:lnSpc>
              <a:spcBef>
                <a:spcPts val="0"/>
              </a:spcBef>
              <a:spcAft>
                <a:spcPts val="0"/>
              </a:spcAft>
              <a:buClr>
                <a:schemeClr val="dk1"/>
              </a:buClr>
              <a:buSzPts val="2100"/>
              <a:buFont typeface="Merriweather"/>
              <a:buChar char="•"/>
            </a:pPr>
            <a:r>
              <a:rPr lang="en">
                <a:latin typeface="Merriweather"/>
                <a:ea typeface="Merriweather"/>
                <a:cs typeface="Merriweather"/>
                <a:sym typeface="Merriweather"/>
              </a:rPr>
              <a:t>Proposes roundtable on privacy with government, companies, and civil society.</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pic>
        <p:nvPicPr>
          <p:cNvPr id="550" name="Google Shape;550;p47"/>
          <p:cNvPicPr preferRelativeResize="0"/>
          <p:nvPr/>
        </p:nvPicPr>
        <p:blipFill rotWithShape="1">
          <a:blip r:embed="rId3">
            <a:alphaModFix/>
          </a:blip>
          <a:srcRect b="0" l="0" r="0" t="0"/>
          <a:stretch/>
        </p:blipFill>
        <p:spPr>
          <a:xfrm>
            <a:off x="659700" y="2070450"/>
            <a:ext cx="7566726" cy="2713565"/>
          </a:xfrm>
          <a:prstGeom prst="rect">
            <a:avLst/>
          </a:prstGeom>
          <a:noFill/>
          <a:ln>
            <a:noFill/>
          </a:ln>
        </p:spPr>
      </p:pic>
      <p:sp>
        <p:nvSpPr>
          <p:cNvPr id="551" name="Google Shape;551;p47"/>
          <p:cNvSpPr txBox="1"/>
          <p:nvPr/>
        </p:nvSpPr>
        <p:spPr>
          <a:xfrm>
            <a:off x="659700" y="787038"/>
            <a:ext cx="3658800" cy="12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Poland</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552" name="Google Shape;552;p47"/>
          <p:cNvPicPr preferRelativeResize="0"/>
          <p:nvPr/>
        </p:nvPicPr>
        <p:blipFill rotWithShape="1">
          <a:blip r:embed="rId4">
            <a:alphaModFix/>
          </a:blip>
          <a:srcRect b="0" l="0" r="0" t="0"/>
          <a:stretch/>
        </p:blipFill>
        <p:spPr>
          <a:xfrm>
            <a:off x="6785038" y="787045"/>
            <a:ext cx="1441375" cy="900859"/>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48"/>
          <p:cNvSpPr txBox="1"/>
          <p:nvPr/>
        </p:nvSpPr>
        <p:spPr>
          <a:xfrm>
            <a:off x="659700" y="787038"/>
            <a:ext cx="3658800" cy="12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Switzerland</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558" name="Google Shape;558;p48"/>
          <p:cNvPicPr preferRelativeResize="0"/>
          <p:nvPr/>
        </p:nvPicPr>
        <p:blipFill rotWithShape="1">
          <a:blip r:embed="rId3">
            <a:alphaModFix/>
          </a:blip>
          <a:srcRect b="0" l="0" r="0" t="0"/>
          <a:stretch/>
        </p:blipFill>
        <p:spPr>
          <a:xfrm>
            <a:off x="659700" y="2106825"/>
            <a:ext cx="8049276" cy="2201625"/>
          </a:xfrm>
          <a:prstGeom prst="rect">
            <a:avLst/>
          </a:prstGeom>
          <a:noFill/>
          <a:ln>
            <a:noFill/>
          </a:ln>
        </p:spPr>
      </p:pic>
      <p:pic>
        <p:nvPicPr>
          <p:cNvPr id="559" name="Google Shape;559;p48"/>
          <p:cNvPicPr preferRelativeResize="0"/>
          <p:nvPr/>
        </p:nvPicPr>
        <p:blipFill rotWithShape="1">
          <a:blip r:embed="rId4">
            <a:alphaModFix/>
          </a:blip>
          <a:srcRect b="0" l="0" r="0" t="0"/>
          <a:stretch/>
        </p:blipFill>
        <p:spPr>
          <a:xfrm>
            <a:off x="7582775" y="787050"/>
            <a:ext cx="1126200" cy="11262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49"/>
          <p:cNvSpPr txBox="1"/>
          <p:nvPr/>
        </p:nvSpPr>
        <p:spPr>
          <a:xfrm>
            <a:off x="659700" y="787050"/>
            <a:ext cx="4654800" cy="12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United Kingdom</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565" name="Google Shape;565;p49"/>
          <p:cNvPicPr preferRelativeResize="0"/>
          <p:nvPr/>
        </p:nvPicPr>
        <p:blipFill rotWithShape="1">
          <a:blip r:embed="rId3">
            <a:alphaModFix/>
          </a:blip>
          <a:srcRect b="0" l="0" r="0" t="0"/>
          <a:stretch/>
        </p:blipFill>
        <p:spPr>
          <a:xfrm>
            <a:off x="6559413" y="787050"/>
            <a:ext cx="1657000" cy="828500"/>
          </a:xfrm>
          <a:prstGeom prst="rect">
            <a:avLst/>
          </a:prstGeom>
          <a:noFill/>
          <a:ln>
            <a:noFill/>
          </a:ln>
          <a:effectLst>
            <a:outerShdw blurRad="57150" rotWithShape="0" algn="bl" dir="5400000" dist="19050">
              <a:srgbClr val="000000">
                <a:alpha val="49803"/>
              </a:srgbClr>
            </a:outerShdw>
          </a:effectLst>
        </p:spPr>
      </p:pic>
      <p:pic>
        <p:nvPicPr>
          <p:cNvPr id="566" name="Google Shape;566;p49"/>
          <p:cNvPicPr preferRelativeResize="0"/>
          <p:nvPr/>
        </p:nvPicPr>
        <p:blipFill rotWithShape="1">
          <a:blip r:embed="rId4">
            <a:alphaModFix/>
          </a:blip>
          <a:srcRect b="0" l="0" r="0" t="0"/>
          <a:stretch/>
        </p:blipFill>
        <p:spPr>
          <a:xfrm>
            <a:off x="733400" y="2177225"/>
            <a:ext cx="7483025" cy="1647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50"/>
          <p:cNvSpPr txBox="1"/>
          <p:nvPr/>
        </p:nvSpPr>
        <p:spPr>
          <a:xfrm>
            <a:off x="659700" y="787050"/>
            <a:ext cx="4654800" cy="12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United States</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p:txBody>
      </p:sp>
      <p:pic>
        <p:nvPicPr>
          <p:cNvPr id="572" name="Google Shape;572;p50"/>
          <p:cNvPicPr preferRelativeResize="0"/>
          <p:nvPr/>
        </p:nvPicPr>
        <p:blipFill rotWithShape="1">
          <a:blip r:embed="rId3">
            <a:alphaModFix/>
          </a:blip>
          <a:srcRect b="0" l="0" r="0" t="0"/>
          <a:stretch/>
        </p:blipFill>
        <p:spPr>
          <a:xfrm>
            <a:off x="6387192" y="787038"/>
            <a:ext cx="1830334" cy="960925"/>
          </a:xfrm>
          <a:prstGeom prst="rect">
            <a:avLst/>
          </a:prstGeom>
          <a:noFill/>
          <a:ln>
            <a:noFill/>
          </a:ln>
          <a:effectLst>
            <a:outerShdw blurRad="57150" rotWithShape="0" algn="bl" dir="5400000" dist="19050">
              <a:srgbClr val="000000">
                <a:alpha val="49803"/>
              </a:srgbClr>
            </a:outerShdw>
          </a:effectLst>
        </p:spPr>
      </p:pic>
      <p:pic>
        <p:nvPicPr>
          <p:cNvPr id="573" name="Google Shape;573;p50"/>
          <p:cNvPicPr preferRelativeResize="0"/>
          <p:nvPr/>
        </p:nvPicPr>
        <p:blipFill rotWithShape="1">
          <a:blip r:embed="rId4">
            <a:alphaModFix/>
          </a:blip>
          <a:srcRect b="0" l="0" r="0" t="0"/>
          <a:stretch/>
        </p:blipFill>
        <p:spPr>
          <a:xfrm>
            <a:off x="152400" y="2222850"/>
            <a:ext cx="8839201" cy="266405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5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79" name="Google Shape;579;p51"/>
          <p:cNvSpPr txBox="1"/>
          <p:nvPr/>
        </p:nvSpPr>
        <p:spPr>
          <a:xfrm>
            <a:off x="1191825" y="1948950"/>
            <a:ext cx="7050600" cy="2007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4000"/>
              <a:buFont typeface="Arial"/>
              <a:buNone/>
            </a:pPr>
            <a:r>
              <a:rPr b="0" i="0" lang="en" sz="4000" u="none" cap="none" strike="noStrike">
                <a:solidFill>
                  <a:srgbClr val="4C97D0"/>
                </a:solidFill>
                <a:latin typeface="Merriweather Sans ExtraBold"/>
                <a:ea typeface="Merriweather Sans ExtraBold"/>
                <a:cs typeface="Merriweather Sans ExtraBold"/>
                <a:sym typeface="Merriweather Sans ExtraBold"/>
              </a:rPr>
              <a:t>OTHER RELATED EFFORTS</a:t>
            </a:r>
            <a:endParaRPr b="0" i="0" sz="4000" u="none" cap="none" strike="noStrike">
              <a:solidFill>
                <a:srgbClr val="4C97D0"/>
              </a:solidFill>
              <a:latin typeface="Merriweather Sans ExtraBold"/>
              <a:ea typeface="Merriweather Sans ExtraBold"/>
              <a:cs typeface="Merriweather Sans ExtraBold"/>
              <a:sym typeface="Merriweather Sans ExtraBold"/>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Merriweather"/>
              <a:ea typeface="Merriweather"/>
              <a:cs typeface="Merriweather"/>
              <a:sym typeface="Merriweather"/>
            </a:endParaRPr>
          </a:p>
        </p:txBody>
      </p:sp>
      <p:cxnSp>
        <p:nvCxnSpPr>
          <p:cNvPr id="580" name="Google Shape;580;p51"/>
          <p:cNvCxnSpPr/>
          <p:nvPr/>
        </p:nvCxnSpPr>
        <p:spPr>
          <a:xfrm>
            <a:off x="1398655" y="2862350"/>
            <a:ext cx="5324400" cy="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5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Law 102</a:t>
            </a:r>
            <a:endParaRPr b="1">
              <a:latin typeface="Merriweather Sans"/>
              <a:ea typeface="Merriweather Sans"/>
              <a:cs typeface="Merriweather Sans"/>
              <a:sym typeface="Merriweather Sans"/>
            </a:endParaRPr>
          </a:p>
        </p:txBody>
      </p:sp>
      <p:sp>
        <p:nvSpPr>
          <p:cNvPr id="586" name="Google Shape;586;p52"/>
          <p:cNvSpPr txBox="1"/>
          <p:nvPr>
            <p:ph idx="1" type="body"/>
          </p:nvPr>
        </p:nvSpPr>
        <p:spPr>
          <a:xfrm>
            <a:off x="628650" y="1369223"/>
            <a:ext cx="7886700" cy="768900"/>
          </a:xfrm>
          <a:prstGeom prst="rect">
            <a:avLst/>
          </a:prstGeom>
          <a:noFill/>
          <a:ln>
            <a:noFill/>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SzPts val="2100"/>
              <a:buNone/>
            </a:pPr>
            <a:r>
              <a:rPr lang="en" sz="3000">
                <a:latin typeface="Merriweather"/>
                <a:ea typeface="Merriweather"/>
                <a:cs typeface="Merriweather"/>
                <a:sym typeface="Merriweather"/>
              </a:rPr>
              <a:t>Hard Law                             Soft Law</a:t>
            </a:r>
            <a:endParaRPr sz="3000">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587" name="Google Shape;587;p52"/>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8" name="Google Shape;588;p52"/>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9" name="Google Shape;589;p52"/>
          <p:cNvSpPr/>
          <p:nvPr/>
        </p:nvSpPr>
        <p:spPr>
          <a:xfrm>
            <a:off x="881175" y="2138125"/>
            <a:ext cx="3347100" cy="128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Binding legal instruments and laws that give States and international actors actual binding responsibilities as well as rights</a:t>
            </a:r>
            <a:endParaRPr b="0" i="0" sz="1400" u="none" cap="none" strike="noStrike">
              <a:solidFill>
                <a:srgbClr val="000000"/>
              </a:solidFill>
              <a:latin typeface="Merriweather"/>
              <a:ea typeface="Merriweather"/>
              <a:cs typeface="Merriweather"/>
              <a:sym typeface="Merriweather"/>
            </a:endParaRPr>
          </a:p>
        </p:txBody>
      </p:sp>
      <p:sp>
        <p:nvSpPr>
          <p:cNvPr id="590" name="Google Shape;590;p52"/>
          <p:cNvSpPr/>
          <p:nvPr/>
        </p:nvSpPr>
        <p:spPr>
          <a:xfrm>
            <a:off x="5168250" y="2138125"/>
            <a:ext cx="3347100" cy="128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Rules that are neither strictly binding in nature nor completely lacking legal significance, such as guidelines, policy declarations, or codes of conduct</a:t>
            </a:r>
            <a:endParaRPr b="0" i="0" sz="1400" u="none" cap="none" strike="noStrike">
              <a:solidFill>
                <a:srgbClr val="000000"/>
              </a:solidFill>
              <a:latin typeface="Merriweather"/>
              <a:ea typeface="Merriweather"/>
              <a:cs typeface="Merriweather"/>
              <a:sym typeface="Merriweather"/>
            </a:endParaRPr>
          </a:p>
        </p:txBody>
      </p:sp>
      <p:sp>
        <p:nvSpPr>
          <p:cNvPr id="591" name="Google Shape;591;p52"/>
          <p:cNvSpPr/>
          <p:nvPr/>
        </p:nvSpPr>
        <p:spPr>
          <a:xfrm>
            <a:off x="1376475" y="4100650"/>
            <a:ext cx="2356500" cy="76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erriweather"/>
                <a:ea typeface="Merriweather"/>
                <a:cs typeface="Merriweather"/>
                <a:sym typeface="Merriweather"/>
              </a:rPr>
              <a:t>enforceable</a:t>
            </a:r>
            <a:endParaRPr b="1" i="0" sz="1400" u="none" cap="none" strike="noStrike">
              <a:solidFill>
                <a:srgbClr val="000000"/>
              </a:solidFill>
              <a:latin typeface="Merriweather"/>
              <a:ea typeface="Merriweather"/>
              <a:cs typeface="Merriweather"/>
              <a:sym typeface="Merriweather"/>
            </a:endParaRPr>
          </a:p>
        </p:txBody>
      </p:sp>
      <p:cxnSp>
        <p:nvCxnSpPr>
          <p:cNvPr id="592" name="Google Shape;592;p52"/>
          <p:cNvCxnSpPr>
            <a:endCxn id="591" idx="0"/>
          </p:cNvCxnSpPr>
          <p:nvPr/>
        </p:nvCxnSpPr>
        <p:spPr>
          <a:xfrm>
            <a:off x="2554725" y="3422350"/>
            <a:ext cx="0" cy="678300"/>
          </a:xfrm>
          <a:prstGeom prst="straightConnector1">
            <a:avLst/>
          </a:prstGeom>
          <a:noFill/>
          <a:ln cap="flat" cmpd="sng" w="9525">
            <a:solidFill>
              <a:schemeClr val="dk2"/>
            </a:solidFill>
            <a:prstDash val="solid"/>
            <a:round/>
            <a:headEnd len="sm" w="sm" type="none"/>
            <a:tailEnd len="med" w="med" type="triangle"/>
          </a:ln>
        </p:spPr>
      </p:cxnSp>
      <p:sp>
        <p:nvSpPr>
          <p:cNvPr id="593" name="Google Shape;593;p52"/>
          <p:cNvSpPr/>
          <p:nvPr/>
        </p:nvSpPr>
        <p:spPr>
          <a:xfrm>
            <a:off x="5757075" y="4100725"/>
            <a:ext cx="2356500" cy="76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Merriweather"/>
                <a:ea typeface="Merriweather"/>
                <a:cs typeface="Merriweather"/>
                <a:sym typeface="Merriweather"/>
              </a:rPr>
              <a:t>non-enforceable</a:t>
            </a:r>
            <a:endParaRPr b="1" i="0" sz="1400" u="none" cap="none" strike="noStrike">
              <a:solidFill>
                <a:srgbClr val="000000"/>
              </a:solidFill>
              <a:latin typeface="Merriweather"/>
              <a:ea typeface="Merriweather"/>
              <a:cs typeface="Merriweather"/>
              <a:sym typeface="Merriweather"/>
            </a:endParaRPr>
          </a:p>
        </p:txBody>
      </p:sp>
      <p:cxnSp>
        <p:nvCxnSpPr>
          <p:cNvPr id="594" name="Google Shape;594;p52"/>
          <p:cNvCxnSpPr>
            <a:endCxn id="593" idx="0"/>
          </p:cNvCxnSpPr>
          <p:nvPr/>
        </p:nvCxnSpPr>
        <p:spPr>
          <a:xfrm>
            <a:off x="6935325" y="3422425"/>
            <a:ext cx="0" cy="678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t/>
            </a:r>
            <a:endParaRPr b="0" i="0" sz="4500" u="none" cap="none" strike="noStrike">
              <a:solidFill>
                <a:schemeClr val="dk1"/>
              </a:solidFill>
              <a:latin typeface="Calibri"/>
              <a:ea typeface="Calibri"/>
              <a:cs typeface="Calibri"/>
              <a:sym typeface="Calibri"/>
            </a:endParaRPr>
          </a:p>
        </p:txBody>
      </p:sp>
      <p:sp>
        <p:nvSpPr>
          <p:cNvPr id="169" name="Google Shape;169;p1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17"/>
          <p:cNvSpPr/>
          <p:nvPr/>
        </p:nvSpPr>
        <p:spPr>
          <a:xfrm>
            <a:off x="0" y="-7883"/>
            <a:ext cx="9144000" cy="51435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C97D0"/>
              </a:solidFill>
              <a:latin typeface="Calibri"/>
              <a:ea typeface="Calibri"/>
              <a:cs typeface="Calibri"/>
              <a:sym typeface="Calibri"/>
            </a:endParaRPr>
          </a:p>
        </p:txBody>
      </p:sp>
      <p:sp>
        <p:nvSpPr>
          <p:cNvPr id="171" name="Google Shape;171;p17"/>
          <p:cNvSpPr txBox="1"/>
          <p:nvPr/>
        </p:nvSpPr>
        <p:spPr>
          <a:xfrm>
            <a:off x="1336201" y="412094"/>
            <a:ext cx="6471600" cy="1107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 sz="4800" u="none" cap="none" strike="noStrike">
                <a:solidFill>
                  <a:schemeClr val="lt1"/>
                </a:solidFill>
                <a:latin typeface="Merriweather Sans ExtraBold"/>
                <a:ea typeface="Merriweather Sans ExtraBold"/>
                <a:cs typeface="Merriweather Sans ExtraBold"/>
                <a:sym typeface="Merriweather Sans ExtraBold"/>
              </a:rPr>
              <a:t>Agenda</a:t>
            </a:r>
            <a:endParaRPr b="0" i="0" sz="1100" u="none" cap="none" strike="noStrike">
              <a:solidFill>
                <a:srgbClr val="000000"/>
              </a:solidFill>
              <a:latin typeface="Franklin Gothic"/>
              <a:ea typeface="Franklin Gothic"/>
              <a:cs typeface="Franklin Gothic"/>
              <a:sym typeface="Franklin Gothic"/>
            </a:endParaRPr>
          </a:p>
        </p:txBody>
      </p:sp>
      <p:sp>
        <p:nvSpPr>
          <p:cNvPr id="172" name="Google Shape;172;p17"/>
          <p:cNvSpPr/>
          <p:nvPr/>
        </p:nvSpPr>
        <p:spPr>
          <a:xfrm>
            <a:off x="908562" y="1462094"/>
            <a:ext cx="7326900" cy="57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 name="Google Shape;173;p17"/>
          <p:cNvSpPr txBox="1"/>
          <p:nvPr/>
        </p:nvSpPr>
        <p:spPr>
          <a:xfrm>
            <a:off x="908475" y="3883058"/>
            <a:ext cx="3378300" cy="925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erriweather Sans Light"/>
              <a:ea typeface="Merriweather Sans Light"/>
              <a:cs typeface="Merriweather Sans Light"/>
              <a:sym typeface="Merriweather Sans Light"/>
            </a:endParaRPr>
          </a:p>
        </p:txBody>
      </p:sp>
      <p:sp>
        <p:nvSpPr>
          <p:cNvPr id="174" name="Google Shape;174;p17"/>
          <p:cNvSpPr txBox="1"/>
          <p:nvPr/>
        </p:nvSpPr>
        <p:spPr>
          <a:xfrm>
            <a:off x="6453975" y="4148850"/>
            <a:ext cx="1781400" cy="394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erriweather Sans Light"/>
              <a:ea typeface="Merriweather Sans Light"/>
              <a:cs typeface="Merriweather Sans Light"/>
              <a:sym typeface="Merriweather Sans Light"/>
            </a:endParaRPr>
          </a:p>
        </p:txBody>
      </p:sp>
      <p:sp>
        <p:nvSpPr>
          <p:cNvPr id="175" name="Google Shape;175;p17"/>
          <p:cNvSpPr txBox="1"/>
          <p:nvPr/>
        </p:nvSpPr>
        <p:spPr>
          <a:xfrm>
            <a:off x="727950" y="1839025"/>
            <a:ext cx="7273200" cy="2748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Merriweather"/>
              <a:buAutoNum type="arabicPeriod"/>
            </a:pPr>
            <a:r>
              <a:rPr b="1" i="0" lang="en" sz="1800" u="none" cap="none" strike="noStrike">
                <a:solidFill>
                  <a:srgbClr val="FFFFFF"/>
                </a:solidFill>
                <a:latin typeface="Merriweather"/>
                <a:ea typeface="Merriweather"/>
                <a:cs typeface="Merriweather"/>
                <a:sym typeface="Merriweather"/>
              </a:rPr>
              <a:t>Background</a:t>
            </a:r>
            <a:br>
              <a:rPr b="1" i="0" lang="en" sz="1800" u="none" cap="none" strike="noStrike">
                <a:solidFill>
                  <a:srgbClr val="FFFFFF"/>
                </a:solidFill>
                <a:latin typeface="Merriweather"/>
                <a:ea typeface="Merriweather"/>
                <a:cs typeface="Merriweather"/>
                <a:sym typeface="Merriweather"/>
              </a:rPr>
            </a:br>
            <a:endParaRPr b="1" i="0" sz="1800" u="none" cap="none" strike="noStrike">
              <a:solidFill>
                <a:srgbClr val="FFFFFF"/>
              </a:solidFill>
              <a:latin typeface="Merriweather"/>
              <a:ea typeface="Merriweather"/>
              <a:cs typeface="Merriweather"/>
              <a:sym typeface="Merriweather"/>
            </a:endParaRPr>
          </a:p>
          <a:p>
            <a:pPr indent="-342900" lvl="0" marL="457200" marR="0" rtl="0" algn="l">
              <a:lnSpc>
                <a:spcPct val="100000"/>
              </a:lnSpc>
              <a:spcBef>
                <a:spcPts val="0"/>
              </a:spcBef>
              <a:spcAft>
                <a:spcPts val="0"/>
              </a:spcAft>
              <a:buClr>
                <a:srgbClr val="FFFFFF"/>
              </a:buClr>
              <a:buSzPts val="1800"/>
              <a:buFont typeface="Merriweather"/>
              <a:buAutoNum type="arabicPeriod"/>
            </a:pPr>
            <a:r>
              <a:rPr b="1" i="0" lang="en" sz="1800" u="none" cap="none" strike="noStrike">
                <a:solidFill>
                  <a:srgbClr val="FFFFFF"/>
                </a:solidFill>
                <a:latin typeface="Merriweather"/>
                <a:ea typeface="Merriweather"/>
                <a:cs typeface="Merriweather"/>
                <a:sym typeface="Merriweather"/>
              </a:rPr>
              <a:t>Review of UNGP Framework</a:t>
            </a:r>
            <a:br>
              <a:rPr b="1" i="0" lang="en" sz="1800" u="none" cap="none" strike="noStrike">
                <a:solidFill>
                  <a:srgbClr val="FFFFFF"/>
                </a:solidFill>
                <a:latin typeface="Merriweather"/>
                <a:ea typeface="Merriweather"/>
                <a:cs typeface="Merriweather"/>
                <a:sym typeface="Merriweather"/>
              </a:rPr>
            </a:br>
            <a:endParaRPr b="1" i="0" sz="1800" u="none" cap="none" strike="noStrike">
              <a:solidFill>
                <a:srgbClr val="FFFFFF"/>
              </a:solidFill>
              <a:latin typeface="Merriweather"/>
              <a:ea typeface="Merriweather"/>
              <a:cs typeface="Merriweather"/>
              <a:sym typeface="Merriweather"/>
            </a:endParaRPr>
          </a:p>
          <a:p>
            <a:pPr indent="-342900" lvl="0" marL="457200" marR="0" rtl="0" algn="l">
              <a:lnSpc>
                <a:spcPct val="100000"/>
              </a:lnSpc>
              <a:spcBef>
                <a:spcPts val="0"/>
              </a:spcBef>
              <a:spcAft>
                <a:spcPts val="0"/>
              </a:spcAft>
              <a:buClr>
                <a:srgbClr val="FFFFFF"/>
              </a:buClr>
              <a:buSzPts val="1800"/>
              <a:buFont typeface="Merriweather"/>
              <a:buAutoNum type="arabicPeriod"/>
            </a:pPr>
            <a:r>
              <a:rPr b="1" i="0" lang="en" sz="1800" u="none" cap="none" strike="noStrike">
                <a:solidFill>
                  <a:srgbClr val="FFFFFF"/>
                </a:solidFill>
                <a:latin typeface="Merriweather"/>
                <a:ea typeface="Merriweather"/>
                <a:cs typeface="Merriweather"/>
                <a:sym typeface="Merriweather"/>
              </a:rPr>
              <a:t>National Action Plan</a:t>
            </a:r>
            <a:br>
              <a:rPr b="1" i="0" lang="en" sz="1800" u="none" cap="none" strike="noStrike">
                <a:solidFill>
                  <a:srgbClr val="FFFFFF"/>
                </a:solidFill>
                <a:latin typeface="Merriweather"/>
                <a:ea typeface="Merriweather"/>
                <a:cs typeface="Merriweather"/>
                <a:sym typeface="Merriweather"/>
              </a:rPr>
            </a:br>
            <a:endParaRPr b="1" i="0" sz="1800" u="none" cap="none" strike="noStrike">
              <a:solidFill>
                <a:srgbClr val="FFFFFF"/>
              </a:solidFill>
              <a:latin typeface="Merriweather"/>
              <a:ea typeface="Merriweather"/>
              <a:cs typeface="Merriweather"/>
              <a:sym typeface="Merriweather"/>
            </a:endParaRPr>
          </a:p>
          <a:p>
            <a:pPr indent="-342900" lvl="0" marL="457200" marR="0" rtl="0" algn="l">
              <a:lnSpc>
                <a:spcPct val="100000"/>
              </a:lnSpc>
              <a:spcBef>
                <a:spcPts val="0"/>
              </a:spcBef>
              <a:spcAft>
                <a:spcPts val="0"/>
              </a:spcAft>
              <a:buClr>
                <a:srgbClr val="FFFFFF"/>
              </a:buClr>
              <a:buSzPts val="1800"/>
              <a:buFont typeface="Merriweather"/>
              <a:buAutoNum type="arabicPeriod"/>
            </a:pPr>
            <a:r>
              <a:rPr b="1" i="0" lang="en" sz="1800" u="none" cap="none" strike="noStrike">
                <a:solidFill>
                  <a:srgbClr val="FFFFFF"/>
                </a:solidFill>
                <a:latin typeface="Merriweather"/>
                <a:ea typeface="Merriweather"/>
                <a:cs typeface="Merriweather"/>
                <a:sym typeface="Merriweather"/>
              </a:rPr>
              <a:t>ICTs &amp; National Action Plans</a:t>
            </a:r>
            <a:br>
              <a:rPr b="1" i="0" lang="en" sz="1800" u="none" cap="none" strike="noStrike">
                <a:solidFill>
                  <a:srgbClr val="FFFFFF"/>
                </a:solidFill>
                <a:latin typeface="Merriweather"/>
                <a:ea typeface="Merriweather"/>
                <a:cs typeface="Merriweather"/>
                <a:sym typeface="Merriweather"/>
              </a:rPr>
            </a:br>
            <a:endParaRPr b="1" i="0" sz="1800" u="none" cap="none" strike="noStrike">
              <a:solidFill>
                <a:srgbClr val="FFFFFF"/>
              </a:solidFill>
              <a:latin typeface="Merriweather"/>
              <a:ea typeface="Merriweather"/>
              <a:cs typeface="Merriweather"/>
              <a:sym typeface="Merriweather"/>
            </a:endParaRPr>
          </a:p>
          <a:p>
            <a:pPr indent="-342900" lvl="0" marL="457200" marR="0" rtl="0" algn="l">
              <a:lnSpc>
                <a:spcPct val="100000"/>
              </a:lnSpc>
              <a:spcBef>
                <a:spcPts val="0"/>
              </a:spcBef>
              <a:spcAft>
                <a:spcPts val="0"/>
              </a:spcAft>
              <a:buClr>
                <a:srgbClr val="FFFFFF"/>
              </a:buClr>
              <a:buSzPts val="1800"/>
              <a:buFont typeface="Merriweather"/>
              <a:buAutoNum type="arabicPeriod"/>
            </a:pPr>
            <a:r>
              <a:rPr b="1" i="0" lang="en" sz="1800" u="none" cap="none" strike="noStrike">
                <a:solidFill>
                  <a:srgbClr val="FFFFFF"/>
                </a:solidFill>
                <a:latin typeface="Merriweather"/>
                <a:ea typeface="Merriweather"/>
                <a:cs typeface="Merriweather"/>
                <a:sym typeface="Merriweather"/>
              </a:rPr>
              <a:t>Other Related Efforts</a:t>
            </a:r>
            <a:endParaRPr b="1" i="0" sz="1800" u="none" cap="none" strike="noStrike">
              <a:solidFill>
                <a:srgbClr val="FFFFFF"/>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Law 101</a:t>
            </a:r>
            <a:endParaRPr b="1">
              <a:latin typeface="Merriweather Sans"/>
              <a:ea typeface="Merriweather Sans"/>
              <a:cs typeface="Merriweather Sans"/>
              <a:sym typeface="Merriweather Sans"/>
            </a:endParaRPr>
          </a:p>
        </p:txBody>
      </p:sp>
      <p:sp>
        <p:nvSpPr>
          <p:cNvPr id="181" name="Google Shape;181;p18"/>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2" name="Google Shape;182;p18"/>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 name="Google Shape;183;p18"/>
          <p:cNvSpPr/>
          <p:nvPr/>
        </p:nvSpPr>
        <p:spPr>
          <a:xfrm>
            <a:off x="1966200" y="1617975"/>
            <a:ext cx="3543600" cy="3211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Domestic Law</a:t>
            </a:r>
            <a:endParaRPr b="0" i="0" sz="1400" u="none" cap="none" strike="noStrike">
              <a:solidFill>
                <a:srgbClr val="000000"/>
              </a:solidFill>
              <a:latin typeface="Merriweather"/>
              <a:ea typeface="Merriweather"/>
              <a:cs typeface="Merriweather"/>
              <a:sym typeface="Merriweather"/>
            </a:endParaRPr>
          </a:p>
        </p:txBody>
      </p:sp>
      <p:sp>
        <p:nvSpPr>
          <p:cNvPr id="184" name="Google Shape;184;p18"/>
          <p:cNvSpPr/>
          <p:nvPr/>
        </p:nvSpPr>
        <p:spPr>
          <a:xfrm>
            <a:off x="3924025" y="1617975"/>
            <a:ext cx="3543600" cy="32115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Merriweather"/>
                <a:ea typeface="Merriweather"/>
                <a:cs typeface="Merriweather"/>
                <a:sym typeface="Merriweather"/>
              </a:rPr>
              <a:t>International Law</a:t>
            </a:r>
            <a:endParaRPr b="0" i="0" sz="1400" u="none" cap="none" strike="noStrike">
              <a:solidFill>
                <a:srgbClr val="000000"/>
              </a:solidFill>
              <a:latin typeface="Arial"/>
              <a:ea typeface="Arial"/>
              <a:cs typeface="Arial"/>
              <a:sym typeface="Arial"/>
            </a:endParaRPr>
          </a:p>
        </p:txBody>
      </p:sp>
      <p:sp>
        <p:nvSpPr>
          <p:cNvPr id="185" name="Google Shape;185;p18"/>
          <p:cNvSpPr/>
          <p:nvPr/>
        </p:nvSpPr>
        <p:spPr>
          <a:xfrm>
            <a:off x="3527600" y="2294050"/>
            <a:ext cx="2354400" cy="1146900"/>
          </a:xfrm>
          <a:prstGeom prst="ellipse">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erriweather"/>
                <a:ea typeface="Merriweather"/>
                <a:cs typeface="Merriweather"/>
                <a:sym typeface="Merriweather"/>
              </a:rPr>
              <a:t>International Human Rights Law</a:t>
            </a:r>
            <a:endParaRPr b="0" i="0" sz="1400" u="none" cap="none" strike="noStrike">
              <a:solidFill>
                <a:srgbClr val="000000"/>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19"/>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 name="Google Shape;191;p19"/>
          <p:cNvSpPr txBox="1"/>
          <p:nvPr/>
        </p:nvSpPr>
        <p:spPr>
          <a:xfrm>
            <a:off x="3827875" y="1491750"/>
            <a:ext cx="4645500" cy="2007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4000"/>
              <a:buFont typeface="Arial"/>
              <a:buNone/>
            </a:pPr>
            <a:r>
              <a:rPr b="0" i="0" lang="en" sz="1800" u="none" cap="none" strike="noStrike">
                <a:solidFill>
                  <a:srgbClr val="4C97D0"/>
                </a:solidFill>
                <a:latin typeface="Merriweather Sans"/>
                <a:ea typeface="Merriweather Sans"/>
                <a:cs typeface="Merriweather Sans"/>
                <a:sym typeface="Merriweather Sans"/>
              </a:rPr>
              <a:t>Business and Human Rights is a </a:t>
            </a:r>
            <a:br>
              <a:rPr b="0" i="0" lang="en" sz="1800" u="none" cap="none" strike="noStrike">
                <a:solidFill>
                  <a:srgbClr val="4C97D0"/>
                </a:solidFill>
                <a:latin typeface="Merriweather Sans"/>
                <a:ea typeface="Merriweather Sans"/>
                <a:cs typeface="Merriweather Sans"/>
                <a:sym typeface="Merriweather Sans"/>
              </a:rPr>
            </a:br>
            <a:r>
              <a:rPr b="0" i="0" lang="en" sz="1800" u="none" cap="none" strike="noStrike">
                <a:solidFill>
                  <a:srgbClr val="4C97D0"/>
                </a:solidFill>
                <a:latin typeface="Merriweather Sans ExtraBold"/>
                <a:ea typeface="Merriweather Sans ExtraBold"/>
                <a:cs typeface="Merriweather Sans ExtraBold"/>
                <a:sym typeface="Merriweather Sans ExtraBold"/>
              </a:rPr>
              <a:t>new area of practice</a:t>
            </a:r>
            <a:r>
              <a:rPr b="0" i="0" lang="en" sz="1800" u="none" cap="none" strike="noStrike">
                <a:solidFill>
                  <a:srgbClr val="4C97D0"/>
                </a:solidFill>
                <a:latin typeface="Merriweather Sans"/>
                <a:ea typeface="Merriweather Sans"/>
                <a:cs typeface="Merriweather Sans"/>
                <a:sym typeface="Merriweather Sans"/>
              </a:rPr>
              <a:t>, and is </a:t>
            </a:r>
            <a:br>
              <a:rPr b="0" i="0" lang="en" sz="1800" u="none" cap="none" strike="noStrike">
                <a:solidFill>
                  <a:srgbClr val="4C97D0"/>
                </a:solidFill>
                <a:latin typeface="Merriweather Sans"/>
                <a:ea typeface="Merriweather Sans"/>
                <a:cs typeface="Merriweather Sans"/>
                <a:sym typeface="Merriweather Sans"/>
              </a:rPr>
            </a:br>
            <a:r>
              <a:rPr b="0" i="0" lang="en" sz="1800" u="none" cap="none" strike="noStrike">
                <a:solidFill>
                  <a:srgbClr val="4C97D0"/>
                </a:solidFill>
                <a:latin typeface="Merriweather Sans"/>
                <a:ea typeface="Merriweather Sans"/>
                <a:cs typeface="Merriweather Sans"/>
                <a:sym typeface="Merriweather Sans"/>
              </a:rPr>
              <a:t>very much still under development.</a:t>
            </a:r>
            <a:endParaRPr b="0" i="0" sz="1800" u="none" cap="none" strike="noStrike">
              <a:solidFill>
                <a:srgbClr val="000000"/>
              </a:solidFill>
              <a:latin typeface="Merriweather"/>
              <a:ea typeface="Merriweather"/>
              <a:cs typeface="Merriweather"/>
              <a:sym typeface="Merriweather"/>
            </a:endParaRPr>
          </a:p>
        </p:txBody>
      </p:sp>
      <p:cxnSp>
        <p:nvCxnSpPr>
          <p:cNvPr id="192" name="Google Shape;192;p19"/>
          <p:cNvCxnSpPr/>
          <p:nvPr/>
        </p:nvCxnSpPr>
        <p:spPr>
          <a:xfrm>
            <a:off x="3950500" y="2861750"/>
            <a:ext cx="3508200" cy="0"/>
          </a:xfrm>
          <a:prstGeom prst="straightConnector1">
            <a:avLst/>
          </a:prstGeom>
          <a:noFill/>
          <a:ln cap="flat" cmpd="sng" w="9525">
            <a:solidFill>
              <a:srgbClr val="999999"/>
            </a:solidFill>
            <a:prstDash val="solid"/>
            <a:round/>
            <a:headEnd len="sm" w="sm" type="none"/>
            <a:tailEnd len="sm" w="sm" type="none"/>
          </a:ln>
        </p:spPr>
      </p:cxnSp>
      <p:sp>
        <p:nvSpPr>
          <p:cNvPr id="193" name="Google Shape;193;p19"/>
          <p:cNvSpPr/>
          <p:nvPr/>
        </p:nvSpPr>
        <p:spPr>
          <a:xfrm>
            <a:off x="2040402" y="1491750"/>
            <a:ext cx="1261429" cy="1261361"/>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4C97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A-B-C… easy as 1-2-3!</a:t>
            </a:r>
            <a:endParaRPr b="1">
              <a:latin typeface="Merriweather Sans"/>
              <a:ea typeface="Merriweather Sans"/>
              <a:cs typeface="Merriweather Sans"/>
              <a:sym typeface="Merriweather Sans"/>
            </a:endParaRPr>
          </a:p>
        </p:txBody>
      </p:sp>
      <p:sp>
        <p:nvSpPr>
          <p:cNvPr id="199" name="Google Shape;199;p20"/>
          <p:cNvSpPr txBox="1"/>
          <p:nvPr>
            <p:ph idx="1" type="body"/>
          </p:nvPr>
        </p:nvSpPr>
        <p:spPr>
          <a:xfrm>
            <a:off x="628650" y="1369219"/>
            <a:ext cx="7886700" cy="3263400"/>
          </a:xfrm>
          <a:prstGeom prst="rect">
            <a:avLst/>
          </a:prstGeom>
          <a:noFill/>
          <a:ln>
            <a:noFill/>
          </a:ln>
        </p:spPr>
        <p:txBody>
          <a:bodyPr anchorCtr="0" anchor="ctr" bIns="34275" lIns="68575" spcFirstLastPara="1" rIns="68575" wrap="square" tIns="34275">
            <a:noAutofit/>
          </a:bodyPr>
          <a:lstStyle/>
          <a:p>
            <a:pPr indent="0" lvl="0" marL="0" rtl="0" algn="ctr">
              <a:lnSpc>
                <a:spcPct val="115000"/>
              </a:lnSpc>
              <a:spcBef>
                <a:spcPts val="0"/>
              </a:spcBef>
              <a:spcAft>
                <a:spcPts val="0"/>
              </a:spcAft>
              <a:buSzPts val="2100"/>
              <a:buNone/>
            </a:pPr>
            <a:r>
              <a:rPr b="1" lang="en" sz="2400">
                <a:latin typeface="Merriweather"/>
                <a:ea typeface="Merriweather"/>
                <a:cs typeface="Merriweather"/>
                <a:sym typeface="Merriweather"/>
              </a:rPr>
              <a:t>   </a:t>
            </a:r>
            <a:endParaRPr b="1" sz="3000">
              <a:latin typeface="Merriweather"/>
              <a:ea typeface="Merriweather"/>
              <a:cs typeface="Merriweather"/>
              <a:sym typeface="Merriweather"/>
            </a:endParaRPr>
          </a:p>
          <a:p>
            <a:pPr indent="0" lvl="0" marL="0" rtl="0" algn="ctr">
              <a:lnSpc>
                <a:spcPct val="115000"/>
              </a:lnSpc>
              <a:spcBef>
                <a:spcPts val="0"/>
              </a:spcBef>
              <a:spcAft>
                <a:spcPts val="0"/>
              </a:spcAft>
              <a:buSzPts val="2100"/>
              <a:buNone/>
            </a:pPr>
            <a:r>
              <a:t/>
            </a:r>
            <a:endParaRPr b="1" sz="2400">
              <a:highlight>
                <a:srgbClr val="FFF2CC"/>
              </a:highlight>
              <a:latin typeface="Merriweather"/>
              <a:ea typeface="Merriweather"/>
              <a:cs typeface="Merriweather"/>
              <a:sym typeface="Merriweather"/>
            </a:endParaRPr>
          </a:p>
          <a:p>
            <a:pPr indent="0" lvl="0" marL="0" rtl="0" algn="ctr">
              <a:lnSpc>
                <a:spcPct val="115000"/>
              </a:lnSpc>
              <a:spcBef>
                <a:spcPts val="0"/>
              </a:spcBef>
              <a:spcAft>
                <a:spcPts val="0"/>
              </a:spcAft>
              <a:buSzPts val="2100"/>
              <a:buNone/>
            </a:pPr>
            <a:r>
              <a:rPr b="1" lang="en" sz="2400">
                <a:highlight>
                  <a:srgbClr val="FFF2CC"/>
                </a:highlight>
                <a:latin typeface="Merriweather"/>
                <a:ea typeface="Merriweather"/>
                <a:cs typeface="Merriweather"/>
                <a:sym typeface="Merriweather"/>
              </a:rPr>
              <a:t>Corporate Philanthropy</a:t>
            </a:r>
            <a:endParaRPr b="1" sz="2400">
              <a:highlight>
                <a:srgbClr val="FFF2CC"/>
              </a:highlight>
              <a:latin typeface="Merriweather"/>
              <a:ea typeface="Merriweather"/>
              <a:cs typeface="Merriweather"/>
              <a:sym typeface="Merriweather"/>
            </a:endParaRPr>
          </a:p>
          <a:p>
            <a:pPr indent="0" lvl="0" marL="0" rtl="0" algn="ctr">
              <a:lnSpc>
                <a:spcPct val="115000"/>
              </a:lnSpc>
              <a:spcBef>
                <a:spcPts val="0"/>
              </a:spcBef>
              <a:spcAft>
                <a:spcPts val="0"/>
              </a:spcAft>
              <a:buSzPts val="2100"/>
              <a:buNone/>
            </a:pPr>
            <a:r>
              <a:t/>
            </a:r>
            <a:endParaRPr b="1" sz="2400">
              <a:latin typeface="Merriweather"/>
              <a:ea typeface="Merriweather"/>
              <a:cs typeface="Merriweather"/>
              <a:sym typeface="Merriweather"/>
            </a:endParaRPr>
          </a:p>
          <a:p>
            <a:pPr indent="0" lvl="0" marL="0" rtl="0" algn="ctr">
              <a:lnSpc>
                <a:spcPct val="115000"/>
              </a:lnSpc>
              <a:spcBef>
                <a:spcPts val="0"/>
              </a:spcBef>
              <a:spcAft>
                <a:spcPts val="0"/>
              </a:spcAft>
              <a:buClr>
                <a:schemeClr val="dk1"/>
              </a:buClr>
              <a:buSzPts val="1100"/>
              <a:buFont typeface="Arial"/>
              <a:buNone/>
            </a:pPr>
            <a:r>
              <a:rPr b="1" lang="en" sz="2400">
                <a:highlight>
                  <a:srgbClr val="D9EAD3"/>
                </a:highlight>
                <a:latin typeface="Merriweather"/>
                <a:ea typeface="Merriweather"/>
                <a:cs typeface="Merriweather"/>
                <a:sym typeface="Merriweather"/>
              </a:rPr>
              <a:t>CSR</a:t>
            </a:r>
            <a:r>
              <a:rPr b="1" lang="en" sz="2400">
                <a:latin typeface="Merriweather"/>
                <a:ea typeface="Merriweather"/>
                <a:cs typeface="Merriweather"/>
                <a:sym typeface="Merriweather"/>
              </a:rPr>
              <a:t>	---	</a:t>
            </a:r>
            <a:r>
              <a:rPr b="1" lang="en" sz="2400">
                <a:highlight>
                  <a:srgbClr val="D9EAD3"/>
                </a:highlight>
                <a:latin typeface="Merriweather"/>
                <a:ea typeface="Merriweather"/>
                <a:cs typeface="Merriweather"/>
                <a:sym typeface="Merriweather"/>
              </a:rPr>
              <a:t>Corporate Social Responsibility</a:t>
            </a:r>
            <a:endParaRPr b="1" sz="2400">
              <a:highlight>
                <a:srgbClr val="D9EAD3"/>
              </a:highlight>
              <a:latin typeface="Merriweather"/>
              <a:ea typeface="Merriweather"/>
              <a:cs typeface="Merriweather"/>
              <a:sym typeface="Merriweather"/>
            </a:endParaRPr>
          </a:p>
          <a:p>
            <a:pPr indent="0" lvl="0" marL="0" rtl="0" algn="ctr">
              <a:lnSpc>
                <a:spcPct val="115000"/>
              </a:lnSpc>
              <a:spcBef>
                <a:spcPts val="0"/>
              </a:spcBef>
              <a:spcAft>
                <a:spcPts val="0"/>
              </a:spcAft>
              <a:buSzPts val="2100"/>
              <a:buNone/>
            </a:pPr>
            <a:r>
              <a:t/>
            </a:r>
            <a:endParaRPr b="1" sz="2400">
              <a:highlight>
                <a:srgbClr val="F4CCCC"/>
              </a:highlight>
              <a:latin typeface="Merriweather"/>
              <a:ea typeface="Merriweather"/>
              <a:cs typeface="Merriweather"/>
              <a:sym typeface="Merriweather"/>
            </a:endParaRPr>
          </a:p>
          <a:p>
            <a:pPr indent="0" lvl="0" marL="0" rtl="0" algn="ctr">
              <a:lnSpc>
                <a:spcPct val="115000"/>
              </a:lnSpc>
              <a:spcBef>
                <a:spcPts val="0"/>
              </a:spcBef>
              <a:spcAft>
                <a:spcPts val="0"/>
              </a:spcAft>
              <a:buSzPts val="2100"/>
              <a:buNone/>
            </a:pPr>
            <a:r>
              <a:rPr b="1" lang="en" sz="2400">
                <a:highlight>
                  <a:srgbClr val="F4CCCC"/>
                </a:highlight>
                <a:latin typeface="Merriweather"/>
                <a:ea typeface="Merriweather"/>
                <a:cs typeface="Merriweather"/>
                <a:sym typeface="Merriweather"/>
              </a:rPr>
              <a:t>RBC</a:t>
            </a:r>
            <a:r>
              <a:rPr b="1" lang="en" sz="2400">
                <a:latin typeface="Merriweather"/>
                <a:ea typeface="Merriweather"/>
                <a:cs typeface="Merriweather"/>
                <a:sym typeface="Merriweather"/>
              </a:rPr>
              <a:t>	---	</a:t>
            </a:r>
            <a:r>
              <a:rPr b="1" lang="en" sz="2400">
                <a:highlight>
                  <a:srgbClr val="F4CCCC"/>
                </a:highlight>
                <a:latin typeface="Merriweather"/>
                <a:ea typeface="Merriweather"/>
                <a:cs typeface="Merriweather"/>
                <a:sym typeface="Merriweather"/>
              </a:rPr>
              <a:t>Responsible Business Conduct</a:t>
            </a:r>
            <a:endParaRPr b="1" sz="2400">
              <a:highlight>
                <a:srgbClr val="F4CCCC"/>
              </a:highlight>
              <a:latin typeface="Merriweather"/>
              <a:ea typeface="Merriweather"/>
              <a:cs typeface="Merriweather"/>
              <a:sym typeface="Merriweather"/>
            </a:endParaRPr>
          </a:p>
          <a:p>
            <a:pPr indent="0" lvl="0" marL="0" rtl="0" algn="ctr">
              <a:lnSpc>
                <a:spcPct val="115000"/>
              </a:lnSpc>
              <a:spcBef>
                <a:spcPts val="0"/>
              </a:spcBef>
              <a:spcAft>
                <a:spcPts val="0"/>
              </a:spcAft>
              <a:buSzPts val="2100"/>
              <a:buNone/>
            </a:pPr>
            <a:r>
              <a:t/>
            </a:r>
            <a:endParaRPr b="1" sz="2400">
              <a:highlight>
                <a:srgbClr val="CFE2F3"/>
              </a:highlight>
              <a:latin typeface="Merriweather"/>
              <a:ea typeface="Merriweather"/>
              <a:cs typeface="Merriweather"/>
              <a:sym typeface="Merriweather"/>
            </a:endParaRPr>
          </a:p>
          <a:p>
            <a:pPr indent="0" lvl="0" marL="0" rtl="0" algn="ctr">
              <a:lnSpc>
                <a:spcPct val="115000"/>
              </a:lnSpc>
              <a:spcBef>
                <a:spcPts val="0"/>
              </a:spcBef>
              <a:spcAft>
                <a:spcPts val="0"/>
              </a:spcAft>
              <a:buClr>
                <a:schemeClr val="dk1"/>
              </a:buClr>
              <a:buSzPts val="1100"/>
              <a:buFont typeface="Arial"/>
              <a:buNone/>
            </a:pPr>
            <a:r>
              <a:rPr b="1" lang="en" sz="2400">
                <a:highlight>
                  <a:srgbClr val="CFE2F3"/>
                </a:highlight>
                <a:latin typeface="Merriweather"/>
                <a:ea typeface="Merriweather"/>
                <a:cs typeface="Merriweather"/>
                <a:sym typeface="Merriweather"/>
              </a:rPr>
              <a:t>BHR	</a:t>
            </a:r>
            <a:r>
              <a:rPr b="1" lang="en" sz="2400">
                <a:latin typeface="Merriweather"/>
                <a:ea typeface="Merriweather"/>
                <a:cs typeface="Merriweather"/>
                <a:sym typeface="Merriweather"/>
              </a:rPr>
              <a:t>---	</a:t>
            </a:r>
            <a:r>
              <a:rPr b="1" lang="en" sz="2400">
                <a:highlight>
                  <a:srgbClr val="CFE2F3"/>
                </a:highlight>
                <a:latin typeface="Merriweather"/>
                <a:ea typeface="Merriweather"/>
                <a:cs typeface="Merriweather"/>
                <a:sym typeface="Merriweather"/>
              </a:rPr>
              <a:t>Business and Human Rights</a:t>
            </a:r>
            <a:endParaRPr b="1" sz="2400">
              <a:highlight>
                <a:srgbClr val="CFE2F3"/>
              </a:highlight>
              <a:latin typeface="Merriweather"/>
              <a:ea typeface="Merriweather"/>
              <a:cs typeface="Merriweather"/>
              <a:sym typeface="Merriweather"/>
            </a:endParaRPr>
          </a:p>
          <a:p>
            <a:pPr indent="0" lvl="0" marL="0" marR="0" rtl="0" algn="ctr">
              <a:lnSpc>
                <a:spcPct val="115000"/>
              </a:lnSpc>
              <a:spcBef>
                <a:spcPts val="0"/>
              </a:spcBef>
              <a:spcAft>
                <a:spcPts val="0"/>
              </a:spcAft>
              <a:buSzPts val="2100"/>
              <a:buNone/>
            </a:pPr>
            <a:r>
              <a:t/>
            </a:r>
            <a:endParaRPr>
              <a:latin typeface="Merriweather"/>
              <a:ea typeface="Merriweather"/>
              <a:cs typeface="Merriweather"/>
              <a:sym typeface="Merriweather"/>
            </a:endParaRPr>
          </a:p>
          <a:p>
            <a:pPr indent="-38100" lvl="0" marL="177800" marR="0" rtl="0" algn="ctr">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200" name="Google Shape;200;p20"/>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 name="Google Shape;201;p20"/>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Key Areas of Contestation</a:t>
            </a:r>
            <a:endParaRPr b="1">
              <a:latin typeface="Merriweather Sans"/>
              <a:ea typeface="Merriweather Sans"/>
              <a:cs typeface="Merriweather Sans"/>
              <a:sym typeface="Merriweather Sans"/>
            </a:endParaRPr>
          </a:p>
        </p:txBody>
      </p:sp>
      <p:sp>
        <p:nvSpPr>
          <p:cNvPr id="207" name="Google Shape;207;p21"/>
          <p:cNvSpPr txBox="1"/>
          <p:nvPr>
            <p:ph idx="1" type="body"/>
          </p:nvPr>
        </p:nvSpPr>
        <p:spPr>
          <a:xfrm>
            <a:off x="628650" y="1369225"/>
            <a:ext cx="8299200" cy="3263400"/>
          </a:xfrm>
          <a:prstGeom prst="rect">
            <a:avLst/>
          </a:prstGeom>
          <a:noFill/>
          <a:ln>
            <a:noFill/>
          </a:ln>
        </p:spPr>
        <p:txBody>
          <a:bodyPr anchorCtr="0" anchor="t" bIns="34275" lIns="68575" spcFirstLastPara="1" rIns="68575" wrap="square" tIns="34275">
            <a:noAutofit/>
          </a:bodyPr>
          <a:lstStyle/>
          <a:p>
            <a:pPr indent="-381000" lvl="0" marL="457200" marR="0" rtl="0" algn="l">
              <a:lnSpc>
                <a:spcPct val="115000"/>
              </a:lnSpc>
              <a:spcBef>
                <a:spcPts val="0"/>
              </a:spcBef>
              <a:spcAft>
                <a:spcPts val="0"/>
              </a:spcAft>
              <a:buSzPts val="2400"/>
              <a:buFont typeface="Merriweather"/>
              <a:buAutoNum type="arabicPeriod"/>
            </a:pPr>
            <a:r>
              <a:rPr lang="en" sz="2400">
                <a:latin typeface="Merriweather"/>
                <a:ea typeface="Merriweather"/>
                <a:cs typeface="Merriweather"/>
                <a:sym typeface="Merriweather"/>
              </a:rPr>
              <a:t>Scope of Obligation</a:t>
            </a:r>
            <a:endParaRPr sz="2400">
              <a:latin typeface="Merriweather"/>
              <a:ea typeface="Merriweather"/>
              <a:cs typeface="Merriweather"/>
              <a:sym typeface="Merriweather"/>
            </a:endParaRPr>
          </a:p>
          <a:p>
            <a:pPr indent="0" lvl="0" marL="0" marR="0" rtl="0" algn="l">
              <a:lnSpc>
                <a:spcPct val="115000"/>
              </a:lnSpc>
              <a:spcBef>
                <a:spcPts val="0"/>
              </a:spcBef>
              <a:spcAft>
                <a:spcPts val="0"/>
              </a:spcAft>
              <a:buSzPts val="2100"/>
              <a:buNone/>
            </a:pPr>
            <a:r>
              <a:t/>
            </a:r>
            <a:endParaRPr sz="1400">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1100"/>
              <a:buFont typeface="Arial"/>
              <a:buNone/>
            </a:pPr>
            <a:r>
              <a:t/>
            </a:r>
            <a:endParaRPr>
              <a:latin typeface="Arial"/>
              <a:ea typeface="Arial"/>
              <a:cs typeface="Arial"/>
              <a:sym typeface="Arial"/>
            </a:endParaRPr>
          </a:p>
          <a:p>
            <a:pPr indent="-38100" lvl="0" marL="177800" marR="0" rtl="0" algn="l">
              <a:lnSpc>
                <a:spcPct val="90000"/>
              </a:lnSpc>
              <a:spcBef>
                <a:spcPts val="800"/>
              </a:spcBef>
              <a:spcAft>
                <a:spcPts val="0"/>
              </a:spcAft>
              <a:buClr>
                <a:schemeClr val="dk1"/>
              </a:buClr>
              <a:buSzPts val="2100"/>
              <a:buFont typeface="Arial"/>
              <a:buNone/>
            </a:pPr>
            <a:r>
              <a:t/>
            </a:r>
            <a:endParaRPr>
              <a:latin typeface="Arial"/>
              <a:ea typeface="Arial"/>
              <a:cs typeface="Arial"/>
              <a:sym typeface="Arial"/>
            </a:endParaRPr>
          </a:p>
        </p:txBody>
      </p:sp>
      <p:sp>
        <p:nvSpPr>
          <p:cNvPr id="208" name="Google Shape;208;p21"/>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9" name="Google Shape;209;p21"/>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10" name="Google Shape;210;p21"/>
          <p:cNvGrpSpPr/>
          <p:nvPr/>
        </p:nvGrpSpPr>
        <p:grpSpPr>
          <a:xfrm>
            <a:off x="1049350" y="2841550"/>
            <a:ext cx="7391475" cy="771900"/>
            <a:chOff x="744550" y="2841550"/>
            <a:chExt cx="7391475" cy="771900"/>
          </a:xfrm>
        </p:grpSpPr>
        <p:sp>
          <p:nvSpPr>
            <p:cNvPr id="211" name="Google Shape;211;p21"/>
            <p:cNvSpPr/>
            <p:nvPr/>
          </p:nvSpPr>
          <p:spPr>
            <a:xfrm>
              <a:off x="744550" y="2841550"/>
              <a:ext cx="1359300" cy="7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erriweather"/>
                  <a:ea typeface="Merriweather"/>
                  <a:cs typeface="Merriweather"/>
                  <a:sym typeface="Merriweather"/>
                </a:rPr>
                <a:t>Voluntary Commitments</a:t>
              </a:r>
              <a:endParaRPr b="0" i="0" sz="1100" u="none" cap="none" strike="noStrike">
                <a:solidFill>
                  <a:srgbClr val="000000"/>
                </a:solidFill>
                <a:latin typeface="Merriweather"/>
                <a:ea typeface="Merriweather"/>
                <a:cs typeface="Merriweather"/>
                <a:sym typeface="Merriweather"/>
              </a:endParaRPr>
            </a:p>
          </p:txBody>
        </p:sp>
        <p:sp>
          <p:nvSpPr>
            <p:cNvPr id="212" name="Google Shape;212;p21"/>
            <p:cNvSpPr/>
            <p:nvPr/>
          </p:nvSpPr>
          <p:spPr>
            <a:xfrm>
              <a:off x="2655075" y="2841550"/>
              <a:ext cx="1359300" cy="7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erriweather"/>
                  <a:ea typeface="Merriweather"/>
                  <a:cs typeface="Merriweather"/>
                  <a:sym typeface="Merriweather"/>
                </a:rPr>
                <a:t>Auditable Standards</a:t>
              </a:r>
              <a:endParaRPr b="0" i="0" sz="1100" u="none" cap="none" strike="noStrike">
                <a:solidFill>
                  <a:srgbClr val="000000"/>
                </a:solidFill>
                <a:latin typeface="Merriweather"/>
                <a:ea typeface="Merriweather"/>
                <a:cs typeface="Merriweather"/>
                <a:sym typeface="Merriweather"/>
              </a:endParaRPr>
            </a:p>
          </p:txBody>
        </p:sp>
        <p:sp>
          <p:nvSpPr>
            <p:cNvPr id="213" name="Google Shape;213;p21"/>
            <p:cNvSpPr/>
            <p:nvPr/>
          </p:nvSpPr>
          <p:spPr>
            <a:xfrm>
              <a:off x="4565600" y="2841550"/>
              <a:ext cx="1509600" cy="7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erriweather"/>
                  <a:ea typeface="Merriweather"/>
                  <a:cs typeface="Merriweather"/>
                  <a:sym typeface="Merriweather"/>
                </a:rPr>
                <a:t>Multistakeholder</a:t>
              </a:r>
              <a:endParaRPr b="0" i="0" sz="11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erriweather"/>
                  <a:ea typeface="Merriweather"/>
                  <a:cs typeface="Merriweather"/>
                  <a:sym typeface="Merriweather"/>
                </a:rPr>
                <a:t>Initiatives</a:t>
              </a:r>
              <a:endParaRPr b="0" i="0" sz="1100" u="none" cap="none" strike="noStrike">
                <a:solidFill>
                  <a:srgbClr val="000000"/>
                </a:solidFill>
                <a:latin typeface="Merriweather"/>
                <a:ea typeface="Merriweather"/>
                <a:cs typeface="Merriweather"/>
                <a:sym typeface="Merriweather"/>
              </a:endParaRPr>
            </a:p>
          </p:txBody>
        </p:sp>
        <p:sp>
          <p:nvSpPr>
            <p:cNvPr id="214" name="Google Shape;214;p21"/>
            <p:cNvSpPr/>
            <p:nvPr/>
          </p:nvSpPr>
          <p:spPr>
            <a:xfrm>
              <a:off x="6626425" y="2841550"/>
              <a:ext cx="1509600" cy="77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erriweather"/>
                  <a:ea typeface="Merriweather"/>
                  <a:cs typeface="Merriweather"/>
                  <a:sym typeface="Merriweather"/>
                </a:rPr>
                <a:t>Binding </a:t>
              </a:r>
              <a:endParaRPr b="0" i="0" sz="1100" u="none" cap="none" strike="noStrike">
                <a:solidFill>
                  <a:srgbClr val="000000"/>
                </a:solidFill>
                <a:latin typeface="Merriweather"/>
                <a:ea typeface="Merriweather"/>
                <a:cs typeface="Merriweather"/>
                <a:sym typeface="Merriweather"/>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Merriweather"/>
                  <a:ea typeface="Merriweather"/>
                  <a:cs typeface="Merriweather"/>
                  <a:sym typeface="Merriweather"/>
                </a:rPr>
                <a:t>Law</a:t>
              </a:r>
              <a:endParaRPr b="0" i="0" sz="1100" u="none" cap="none" strike="noStrike">
                <a:solidFill>
                  <a:srgbClr val="000000"/>
                </a:solidFill>
                <a:latin typeface="Merriweather"/>
                <a:ea typeface="Merriweather"/>
                <a:cs typeface="Merriweather"/>
                <a:sym typeface="Merriweather"/>
              </a:endParaRPr>
            </a:p>
          </p:txBody>
        </p:sp>
        <p:cxnSp>
          <p:nvCxnSpPr>
            <p:cNvPr id="215" name="Google Shape;215;p21"/>
            <p:cNvCxnSpPr>
              <a:endCxn id="212" idx="1"/>
            </p:cNvCxnSpPr>
            <p:nvPr/>
          </p:nvCxnSpPr>
          <p:spPr>
            <a:xfrm>
              <a:off x="2103975" y="3227500"/>
              <a:ext cx="551100" cy="0"/>
            </a:xfrm>
            <a:prstGeom prst="straightConnector1">
              <a:avLst/>
            </a:prstGeom>
            <a:noFill/>
            <a:ln cap="flat" cmpd="sng" w="9525">
              <a:solidFill>
                <a:schemeClr val="dk2"/>
              </a:solidFill>
              <a:prstDash val="solid"/>
              <a:round/>
              <a:headEnd len="sm" w="sm" type="none"/>
              <a:tailEnd len="med" w="med" type="triangle"/>
            </a:ln>
          </p:spPr>
        </p:cxnSp>
        <p:cxnSp>
          <p:nvCxnSpPr>
            <p:cNvPr id="216" name="Google Shape;216;p21"/>
            <p:cNvCxnSpPr/>
            <p:nvPr/>
          </p:nvCxnSpPr>
          <p:spPr>
            <a:xfrm>
              <a:off x="4014375" y="3227500"/>
              <a:ext cx="551100" cy="0"/>
            </a:xfrm>
            <a:prstGeom prst="straightConnector1">
              <a:avLst/>
            </a:prstGeom>
            <a:noFill/>
            <a:ln cap="flat" cmpd="sng" w="9525">
              <a:solidFill>
                <a:schemeClr val="dk2"/>
              </a:solidFill>
              <a:prstDash val="solid"/>
              <a:round/>
              <a:headEnd len="sm" w="sm" type="none"/>
              <a:tailEnd len="med" w="med" type="triangle"/>
            </a:ln>
          </p:spPr>
        </p:cxnSp>
        <p:cxnSp>
          <p:nvCxnSpPr>
            <p:cNvPr id="217" name="Google Shape;217;p21"/>
            <p:cNvCxnSpPr/>
            <p:nvPr/>
          </p:nvCxnSpPr>
          <p:spPr>
            <a:xfrm>
              <a:off x="6065250" y="3227500"/>
              <a:ext cx="551100" cy="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Arial"/>
              <a:buNone/>
            </a:pPr>
            <a:r>
              <a:rPr b="1" lang="en">
                <a:latin typeface="Merriweather Sans"/>
                <a:ea typeface="Merriweather Sans"/>
                <a:cs typeface="Merriweather Sans"/>
                <a:sym typeface="Merriweather Sans"/>
              </a:rPr>
              <a:t>Key Areas of Contestation</a:t>
            </a:r>
            <a:endParaRPr b="1">
              <a:latin typeface="Merriweather Sans"/>
              <a:ea typeface="Merriweather Sans"/>
              <a:cs typeface="Merriweather Sans"/>
              <a:sym typeface="Merriweather Sans"/>
            </a:endParaRPr>
          </a:p>
        </p:txBody>
      </p:sp>
      <p:sp>
        <p:nvSpPr>
          <p:cNvPr id="223" name="Google Shape;223;p2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81000" lvl="0" marL="457200" marR="0" rtl="0" algn="l">
              <a:lnSpc>
                <a:spcPct val="115000"/>
              </a:lnSpc>
              <a:spcBef>
                <a:spcPts val="0"/>
              </a:spcBef>
              <a:spcAft>
                <a:spcPts val="0"/>
              </a:spcAft>
              <a:buSzPts val="2400"/>
              <a:buFont typeface="Merriweather"/>
              <a:buAutoNum type="arabicPeriod" startAt="2"/>
            </a:pPr>
            <a:r>
              <a:rPr lang="en" sz="2400">
                <a:latin typeface="Merriweather"/>
                <a:ea typeface="Merriweather"/>
                <a:cs typeface="Merriweather"/>
                <a:sym typeface="Merriweather"/>
              </a:rPr>
              <a:t>Scope of Application</a:t>
            </a:r>
            <a:endParaRPr sz="2400">
              <a:latin typeface="Merriweather"/>
              <a:ea typeface="Merriweather"/>
              <a:cs typeface="Merriweather"/>
              <a:sym typeface="Merriweather"/>
            </a:endParaRPr>
          </a:p>
          <a:p>
            <a:pPr indent="0" lvl="0" marL="0" marR="0" rtl="0" algn="l">
              <a:lnSpc>
                <a:spcPct val="90000"/>
              </a:lnSpc>
              <a:spcBef>
                <a:spcPts val="800"/>
              </a:spcBef>
              <a:spcAft>
                <a:spcPts val="0"/>
              </a:spcAft>
              <a:buClr>
                <a:schemeClr val="dk1"/>
              </a:buClr>
              <a:buSzPts val="2100"/>
              <a:buFont typeface="Arial"/>
              <a:buNone/>
            </a:pPr>
            <a:r>
              <a:rPr lang="en">
                <a:latin typeface="Arial"/>
                <a:ea typeface="Arial"/>
                <a:cs typeface="Arial"/>
                <a:sym typeface="Arial"/>
              </a:rPr>
              <a:t>  →</a:t>
            </a:r>
            <a:r>
              <a:rPr lang="en">
                <a:latin typeface="Merriweather"/>
                <a:ea typeface="Merriweather"/>
                <a:cs typeface="Merriweather"/>
                <a:sym typeface="Merriweather"/>
              </a:rPr>
              <a:t> Extraterritorial obligations of States?</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t/>
            </a:r>
            <a:endParaRPr sz="1000">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rPr lang="en">
                <a:latin typeface="Merriweather"/>
                <a:ea typeface="Merriweather"/>
                <a:cs typeface="Merriweather"/>
                <a:sym typeface="Merriweather"/>
              </a:rPr>
              <a:t>“Each State Party to the present Covenant undertakes to respect and to ensure to all individuals </a:t>
            </a:r>
            <a:r>
              <a:rPr lang="en">
                <a:highlight>
                  <a:srgbClr val="F4CCCC"/>
                </a:highlight>
                <a:latin typeface="Merriweather"/>
                <a:ea typeface="Merriweather"/>
                <a:cs typeface="Merriweather"/>
                <a:sym typeface="Merriweather"/>
              </a:rPr>
              <a:t>within its territory and subject to its jurisdiction</a:t>
            </a:r>
            <a:r>
              <a:rPr lang="en">
                <a:latin typeface="Merriweather"/>
                <a:ea typeface="Merriweather"/>
                <a:cs typeface="Merriweather"/>
                <a:sym typeface="Merriweather"/>
              </a:rPr>
              <a:t> the rights recognized in the present Convention…” </a:t>
            </a:r>
            <a:endParaRPr>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2100"/>
              <a:buFont typeface="Arial"/>
              <a:buNone/>
            </a:pPr>
            <a:r>
              <a:rPr lang="en">
                <a:latin typeface="Merriweather"/>
                <a:ea typeface="Merriweather"/>
                <a:cs typeface="Merriweather"/>
                <a:sym typeface="Merriweather"/>
              </a:rPr>
              <a:t>							</a:t>
            </a:r>
            <a:r>
              <a:rPr i="1" lang="en" sz="1800">
                <a:latin typeface="Merriweather"/>
                <a:ea typeface="Merriweather"/>
                <a:cs typeface="Merriweather"/>
                <a:sym typeface="Merriweather"/>
              </a:rPr>
              <a:t>					</a:t>
            </a:r>
            <a:r>
              <a:rPr i="1" lang="en" sz="1800">
                <a:solidFill>
                  <a:srgbClr val="666666"/>
                </a:solidFill>
                <a:latin typeface="Merriweather"/>
                <a:ea typeface="Merriweather"/>
                <a:cs typeface="Merriweather"/>
                <a:sym typeface="Merriweather"/>
              </a:rPr>
              <a:t>-ICCPR, Art. 2(1)</a:t>
            </a:r>
            <a:endParaRPr i="1" sz="1800">
              <a:solidFill>
                <a:srgbClr val="666666"/>
              </a:solidFill>
              <a:latin typeface="Merriweather"/>
              <a:ea typeface="Merriweather"/>
              <a:cs typeface="Merriweather"/>
              <a:sym typeface="Merriweather"/>
            </a:endParaRPr>
          </a:p>
          <a:p>
            <a:pPr indent="-38100" lvl="0" marL="177800" marR="0" rtl="0" algn="l">
              <a:lnSpc>
                <a:spcPct val="90000"/>
              </a:lnSpc>
              <a:spcBef>
                <a:spcPts val="800"/>
              </a:spcBef>
              <a:spcAft>
                <a:spcPts val="0"/>
              </a:spcAft>
              <a:buClr>
                <a:schemeClr val="dk1"/>
              </a:buClr>
              <a:buSzPts val="1100"/>
              <a:buFont typeface="Arial"/>
              <a:buNone/>
            </a:pPr>
            <a:r>
              <a:t/>
            </a:r>
            <a:endParaRPr>
              <a:latin typeface="Arial"/>
              <a:ea typeface="Arial"/>
              <a:cs typeface="Arial"/>
              <a:sym typeface="Arial"/>
            </a:endParaRPr>
          </a:p>
          <a:p>
            <a:pPr indent="-38100" lvl="0" marL="177800" marR="0" rtl="0" algn="l">
              <a:lnSpc>
                <a:spcPct val="90000"/>
              </a:lnSpc>
              <a:spcBef>
                <a:spcPts val="800"/>
              </a:spcBef>
              <a:spcAft>
                <a:spcPts val="0"/>
              </a:spcAft>
              <a:buClr>
                <a:schemeClr val="dk1"/>
              </a:buClr>
              <a:buSzPts val="2100"/>
              <a:buFont typeface="Arial"/>
              <a:buNone/>
            </a:pPr>
            <a:r>
              <a:t/>
            </a:r>
            <a:endParaRPr>
              <a:latin typeface="Arial"/>
              <a:ea typeface="Arial"/>
              <a:cs typeface="Arial"/>
              <a:sym typeface="Arial"/>
            </a:endParaRPr>
          </a:p>
        </p:txBody>
      </p:sp>
      <p:sp>
        <p:nvSpPr>
          <p:cNvPr id="224" name="Google Shape;224;p22"/>
          <p:cNvSpPr/>
          <p:nvPr/>
        </p:nvSpPr>
        <p:spPr>
          <a:xfrm>
            <a:off x="0" y="0"/>
            <a:ext cx="528000" cy="514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25" name="Google Shape;225;p22"/>
          <p:cNvSpPr/>
          <p:nvPr/>
        </p:nvSpPr>
        <p:spPr>
          <a:xfrm>
            <a:off x="0" y="1016876"/>
            <a:ext cx="7910100" cy="552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