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Merriweather Sans"/>
      <p:regular r:id="rId29"/>
      <p:bold r:id="rId30"/>
      <p:italic r:id="rId31"/>
      <p:boldItalic r:id="rId32"/>
    </p:embeddedFont>
    <p:embeddedFont>
      <p:font typeface="Franklin Gothic"/>
      <p:bold r:id="rId33"/>
    </p:embeddedFont>
    <p:embeddedFont>
      <p:font typeface="Merriweather Light"/>
      <p:regular r:id="rId34"/>
      <p:bold r:id="rId35"/>
      <p:italic r:id="rId36"/>
      <p:boldItalic r:id="rId37"/>
    </p:embeddedFont>
    <p:embeddedFont>
      <p:font typeface="Merriweather Sans ExtraBold"/>
      <p:bold r:id="rId38"/>
      <p:boldItalic r:id="rId39"/>
    </p:embeddedFont>
    <p:embeddedFont>
      <p:font typeface="Merriweather"/>
      <p:regular r:id="rId40"/>
      <p:bold r:id="rId41"/>
      <p:italic r:id="rId42"/>
      <p:boldItalic r:id="rId43"/>
    </p:embeddedFont>
    <p:embeddedFont>
      <p:font typeface="Merriweather Sans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regular.fntdata"/><Relationship Id="rId20" Type="http://schemas.openxmlformats.org/officeDocument/2006/relationships/slide" Target="slides/slide15.xml"/><Relationship Id="rId42" Type="http://schemas.openxmlformats.org/officeDocument/2006/relationships/font" Target="fonts/Merriweather-italic.fntdata"/><Relationship Id="rId41" Type="http://schemas.openxmlformats.org/officeDocument/2006/relationships/font" Target="fonts/Merriweather-bold.fntdata"/><Relationship Id="rId22" Type="http://schemas.openxmlformats.org/officeDocument/2006/relationships/slide" Target="slides/slide17.xml"/><Relationship Id="rId44" Type="http://schemas.openxmlformats.org/officeDocument/2006/relationships/font" Target="fonts/MerriweatherSansLight-regular.fntdata"/><Relationship Id="rId21" Type="http://schemas.openxmlformats.org/officeDocument/2006/relationships/slide" Target="slides/slide16.xml"/><Relationship Id="rId43" Type="http://schemas.openxmlformats.org/officeDocument/2006/relationships/font" Target="fonts/Merriweather-boldItalic.fntdata"/><Relationship Id="rId24" Type="http://schemas.openxmlformats.org/officeDocument/2006/relationships/slide" Target="slides/slide19.xml"/><Relationship Id="rId46" Type="http://schemas.openxmlformats.org/officeDocument/2006/relationships/font" Target="fonts/MerriweatherSansLight-italic.fntdata"/><Relationship Id="rId23" Type="http://schemas.openxmlformats.org/officeDocument/2006/relationships/slide" Target="slides/slide18.xml"/><Relationship Id="rId45" Type="http://schemas.openxmlformats.org/officeDocument/2006/relationships/font" Target="fonts/MerriweatherSans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MerriweatherSansLight-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Sans-italic.fntdata"/><Relationship Id="rId30" Type="http://schemas.openxmlformats.org/officeDocument/2006/relationships/font" Target="fonts/MerriweatherSans-bold.fntdata"/><Relationship Id="rId11" Type="http://schemas.openxmlformats.org/officeDocument/2006/relationships/slide" Target="slides/slide6.xml"/><Relationship Id="rId33" Type="http://schemas.openxmlformats.org/officeDocument/2006/relationships/font" Target="fonts/FranklinGothic-bold.fntdata"/><Relationship Id="rId10" Type="http://schemas.openxmlformats.org/officeDocument/2006/relationships/slide" Target="slides/slide5.xml"/><Relationship Id="rId32" Type="http://schemas.openxmlformats.org/officeDocument/2006/relationships/font" Target="fonts/MerriweatherSans-boldItalic.fntdata"/><Relationship Id="rId13" Type="http://schemas.openxmlformats.org/officeDocument/2006/relationships/slide" Target="slides/slide8.xml"/><Relationship Id="rId35" Type="http://schemas.openxmlformats.org/officeDocument/2006/relationships/font" Target="fonts/MerriweatherLight-bold.fntdata"/><Relationship Id="rId12" Type="http://schemas.openxmlformats.org/officeDocument/2006/relationships/slide" Target="slides/slide7.xml"/><Relationship Id="rId34" Type="http://schemas.openxmlformats.org/officeDocument/2006/relationships/font" Target="fonts/MerriweatherLight-regular.fntdata"/><Relationship Id="rId15" Type="http://schemas.openxmlformats.org/officeDocument/2006/relationships/slide" Target="slides/slide10.xml"/><Relationship Id="rId37" Type="http://schemas.openxmlformats.org/officeDocument/2006/relationships/font" Target="fonts/MerriweatherLight-boldItalic.fntdata"/><Relationship Id="rId14" Type="http://schemas.openxmlformats.org/officeDocument/2006/relationships/slide" Target="slides/slide9.xml"/><Relationship Id="rId36" Type="http://schemas.openxmlformats.org/officeDocument/2006/relationships/font" Target="fonts/MerriweatherLight-italic.fntdata"/><Relationship Id="rId17" Type="http://schemas.openxmlformats.org/officeDocument/2006/relationships/slide" Target="slides/slide12.xml"/><Relationship Id="rId39" Type="http://schemas.openxmlformats.org/officeDocument/2006/relationships/font" Target="fonts/MerriweatherSansExtraBold-boldItalic.fntdata"/><Relationship Id="rId16" Type="http://schemas.openxmlformats.org/officeDocument/2006/relationships/slide" Target="slides/slide11.xml"/><Relationship Id="rId38" Type="http://schemas.openxmlformats.org/officeDocument/2006/relationships/font" Target="fonts/MerriweatherSansExtra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qNXf5NxRTpftuIf9v2etM9fOq5NDI9iT-D-hPudtHRo/edit#slide=id.p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086e1d2e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Created July 2018 by Kendall Lake; draft: </a:t>
            </a:r>
            <a:r>
              <a:rPr lang="en" u="sng">
                <a:solidFill>
                  <a:schemeClr val="hlink"/>
                </a:solidFill>
                <a:hlinkClick r:id="rId2"/>
              </a:rPr>
              <a:t>https://docs.google.com/presentation/d/1qNXf5NxRTpftuIf9v2etM9fOq5NDI9iT-D-hPudtHRo/edit#slide=id.p1</a:t>
            </a:r>
            <a:endParaRPr>
              <a:solidFill>
                <a:schemeClr val="dk1"/>
              </a:solidFill>
            </a:endParaRPr>
          </a:p>
        </p:txBody>
      </p:sp>
      <p:sp>
        <p:nvSpPr>
          <p:cNvPr id="133" name="Google Shape;133;g5086e1d2e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e3dc00b75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4e3dc00b75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e3dc00b7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4e3dc00b75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e3dc00b75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g4e3dc00b75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e3dc00b75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g4e3dc00b75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4e3dc00b75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g4e3dc00b75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e3dc00b75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g4e3dc00b75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4e3dc00b75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4e3dc00b75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4e3dc00b75_0_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g4e3dc00b75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4e3dc00b75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4e3dc00b75_0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Definition overlay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4e3dc00b75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4e3dc00b75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33c7dd01bb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33c7dd01bb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e3dc00b75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4e3dc00b75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e3dc00b75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4e3dc00b75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e3dc00b75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g4e3dc00b75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3" name="Google Shape;13;p2"/>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70" name="Google Shape;70;p11"/>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76" name="Google Shape;76;p12"/>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ottom pattern">
  <p:cSld name="BLANK_2_1">
    <p:spTree>
      <p:nvGrpSpPr>
        <p:cNvPr id="80" name="Shape 80"/>
        <p:cNvGrpSpPr/>
        <p:nvPr/>
      </p:nvGrpSpPr>
      <p:grpSpPr>
        <a:xfrm>
          <a:off x="0" y="0"/>
          <a:ext cx="0" cy="0"/>
          <a:chOff x="0" y="0"/>
          <a:chExt cx="0" cy="0"/>
        </a:xfrm>
      </p:grpSpPr>
      <p:grpSp>
        <p:nvGrpSpPr>
          <p:cNvPr id="81" name="Google Shape;81;p13"/>
          <p:cNvGrpSpPr/>
          <p:nvPr/>
        </p:nvGrpSpPr>
        <p:grpSpPr>
          <a:xfrm flipH="1" rot="10800000">
            <a:off x="900" y="3856776"/>
            <a:ext cx="9143992" cy="1286720"/>
            <a:chOff x="900" y="0"/>
            <a:chExt cx="9143992" cy="1286720"/>
          </a:xfrm>
        </p:grpSpPr>
        <p:sp>
          <p:nvSpPr>
            <p:cNvPr id="82" name="Google Shape;82;p13"/>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3"/>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3"/>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3"/>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3"/>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3"/>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3"/>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3"/>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3"/>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4878953" y="0"/>
              <a:ext cx="609899"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p:nvPr/>
          </p:nvSpPr>
          <p:spPr>
            <a:xfrm>
              <a:off x="6097065" y="0"/>
              <a:ext cx="609929"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3"/>
            <p:cNvSpPr/>
            <p:nvPr/>
          </p:nvSpPr>
          <p:spPr>
            <a:xfrm>
              <a:off x="8534993"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3"/>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3"/>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3"/>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3"/>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3"/>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3"/>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3"/>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3"/>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3"/>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3"/>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3"/>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3"/>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3"/>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3"/>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3"/>
            <p:cNvSpPr/>
            <p:nvPr/>
          </p:nvSpPr>
          <p:spPr>
            <a:xfrm>
              <a:off x="900"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3"/>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3"/>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3"/>
            <p:cNvSpPr/>
            <p:nvPr/>
          </p:nvSpPr>
          <p:spPr>
            <a:xfrm>
              <a:off x="4266958" y="0"/>
              <a:ext cx="609899"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3"/>
            <p:cNvSpPr/>
            <p:nvPr/>
          </p:nvSpPr>
          <p:spPr>
            <a:xfrm>
              <a:off x="3657035"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3"/>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3"/>
            <p:cNvSpPr/>
            <p:nvPr/>
          </p:nvSpPr>
          <p:spPr>
            <a:xfrm>
              <a:off x="2438861" y="0"/>
              <a:ext cx="609929"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3"/>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3"/>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3"/>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p13"/>
          <p:cNvSpPr txBox="1"/>
          <p:nvPr>
            <p:ph idx="12" type="sldNum"/>
          </p:nvPr>
        </p:nvSpPr>
        <p:spPr>
          <a:xfrm>
            <a:off x="8556784" y="4749851"/>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9" name="Google Shape;19;p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5" name="Google Shape;25;p4"/>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31" name="Google Shape;31;p5"/>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38" name="Google Shape;38;p6"/>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47" name="Google Shape;47;p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56" name="Google Shape;56;p9"/>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marR="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63" name="Google Shape;63;p10"/>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t/>
            </a:r>
            <a:endParaRPr b="0" i="0" sz="4500" u="none" cap="none" strike="noStrike">
              <a:solidFill>
                <a:schemeClr val="dk1"/>
              </a:solidFill>
              <a:latin typeface="Calibri"/>
              <a:ea typeface="Calibri"/>
              <a:cs typeface="Calibri"/>
              <a:sym typeface="Calibri"/>
            </a:endParaRPr>
          </a:p>
        </p:txBody>
      </p:sp>
      <p:sp>
        <p:nvSpPr>
          <p:cNvPr id="136" name="Google Shape;136;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14"/>
          <p:cNvSpPr/>
          <p:nvPr/>
        </p:nvSpPr>
        <p:spPr>
          <a:xfrm>
            <a:off x="0" y="-7883"/>
            <a:ext cx="9144000" cy="51435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138" name="Google Shape;138;p14"/>
          <p:cNvSpPr txBox="1"/>
          <p:nvPr/>
        </p:nvSpPr>
        <p:spPr>
          <a:xfrm>
            <a:off x="1336126" y="674194"/>
            <a:ext cx="6471600" cy="1107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800"/>
              <a:buFont typeface="Arial"/>
              <a:buNone/>
            </a:pPr>
            <a:r>
              <a:rPr lang="en" sz="3600">
                <a:solidFill>
                  <a:schemeClr val="lt1"/>
                </a:solidFill>
                <a:latin typeface="Merriweather Sans ExtraBold"/>
                <a:ea typeface="Merriweather Sans ExtraBold"/>
                <a:cs typeface="Merriweather Sans ExtraBold"/>
                <a:sym typeface="Merriweather Sans ExtraBold"/>
              </a:rPr>
              <a:t>Business and Human Rights in the Digital Environment</a:t>
            </a:r>
            <a:endParaRPr b="0" i="0" sz="3600" u="none" cap="none" strike="noStrike">
              <a:solidFill>
                <a:srgbClr val="000000"/>
              </a:solidFill>
              <a:latin typeface="Merriweather Sans ExtraBold"/>
              <a:ea typeface="Merriweather Sans ExtraBold"/>
              <a:cs typeface="Merriweather Sans ExtraBold"/>
              <a:sym typeface="Merriweather Sans ExtraBold"/>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Franklin Gothic"/>
              <a:ea typeface="Franklin Gothic"/>
              <a:cs typeface="Franklin Gothic"/>
              <a:sym typeface="Franklin Gothic"/>
            </a:endParaRPr>
          </a:p>
        </p:txBody>
      </p:sp>
      <p:sp>
        <p:nvSpPr>
          <p:cNvPr id="139" name="Google Shape;139;p14"/>
          <p:cNvSpPr txBox="1"/>
          <p:nvPr/>
        </p:nvSpPr>
        <p:spPr>
          <a:xfrm>
            <a:off x="1336125" y="2970425"/>
            <a:ext cx="6733200" cy="704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600"/>
              <a:buFont typeface="Arial"/>
              <a:buNone/>
            </a:pPr>
            <a:r>
              <a:rPr b="1" lang="en" sz="2600">
                <a:solidFill>
                  <a:schemeClr val="lt1"/>
                </a:solidFill>
                <a:latin typeface="Merriweather Sans"/>
                <a:ea typeface="Merriweather Sans"/>
                <a:cs typeface="Merriweather Sans"/>
                <a:sym typeface="Merriweather Sans"/>
              </a:rPr>
              <a:t>Module 4:</a:t>
            </a:r>
            <a:r>
              <a:rPr lang="en" sz="2600">
                <a:solidFill>
                  <a:schemeClr val="lt1"/>
                </a:solidFill>
                <a:latin typeface="Merriweather Sans"/>
                <a:ea typeface="Merriweather Sans"/>
                <a:cs typeface="Merriweather Sans"/>
                <a:sym typeface="Merriweather Sans"/>
              </a:rPr>
              <a:t> UN Guiding Principles Pillar II: The corporate responsibility to respect human rights</a:t>
            </a:r>
            <a:endParaRPr b="0" i="0" sz="1100" u="none" cap="none" strike="noStrike">
              <a:solidFill>
                <a:srgbClr val="000000"/>
              </a:solidFill>
              <a:latin typeface="Franklin Gothic"/>
              <a:ea typeface="Franklin Gothic"/>
              <a:cs typeface="Franklin Gothic"/>
              <a:sym typeface="Franklin Gothic"/>
            </a:endParaRPr>
          </a:p>
        </p:txBody>
      </p:sp>
      <p:sp>
        <p:nvSpPr>
          <p:cNvPr id="140" name="Google Shape;140;p14"/>
          <p:cNvSpPr/>
          <p:nvPr/>
        </p:nvSpPr>
        <p:spPr>
          <a:xfrm>
            <a:off x="908487" y="2541869"/>
            <a:ext cx="7326900" cy="57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 name="Google Shape;141;p14"/>
          <p:cNvSpPr txBox="1"/>
          <p:nvPr/>
        </p:nvSpPr>
        <p:spPr>
          <a:xfrm>
            <a:off x="235950" y="4195200"/>
            <a:ext cx="5001900" cy="9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lt1"/>
                </a:solidFill>
                <a:latin typeface="Merriweather Sans Light"/>
                <a:ea typeface="Merriweather Sans Light"/>
                <a:cs typeface="Merriweather Sans Light"/>
                <a:sym typeface="Merriweather Sans Light"/>
              </a:rPr>
              <a:t>New America’s Open Technology Institute</a:t>
            </a:r>
            <a:endParaRPr sz="1800">
              <a:solidFill>
                <a:schemeClr val="lt1"/>
              </a:solidFill>
              <a:latin typeface="Merriweather Sans Light"/>
              <a:ea typeface="Merriweather Sans Light"/>
              <a:cs typeface="Merriweather Sans Light"/>
              <a:sym typeface="Merriweather Sans Light"/>
            </a:endParaRPr>
          </a:p>
          <a:p>
            <a:pPr indent="0" lvl="0" marL="0" rtl="0" algn="l">
              <a:spcBef>
                <a:spcPts val="0"/>
              </a:spcBef>
              <a:spcAft>
                <a:spcPts val="0"/>
              </a:spcAft>
              <a:buClr>
                <a:schemeClr val="dk1"/>
              </a:buClr>
              <a:buSzPts val="1100"/>
              <a:buFont typeface="Arial"/>
              <a:buNone/>
            </a:pPr>
            <a:r>
              <a:rPr lang="en" sz="1800">
                <a:solidFill>
                  <a:schemeClr val="lt1"/>
                </a:solidFill>
                <a:latin typeface="Merriweather Sans Light"/>
                <a:ea typeface="Merriweather Sans Light"/>
                <a:cs typeface="Merriweather Sans Light"/>
                <a:sym typeface="Merriweather Sans Light"/>
              </a:rPr>
              <a:t>Ranking Digital Rights</a:t>
            </a:r>
            <a:endParaRPr>
              <a:solidFill>
                <a:schemeClr val="dk1"/>
              </a:solidFill>
            </a:endParaRPr>
          </a:p>
          <a:p>
            <a:pPr indent="0" lvl="0" marL="0" rtl="0" algn="l">
              <a:spcBef>
                <a:spcPts val="0"/>
              </a:spcBef>
              <a:spcAft>
                <a:spcPts val="0"/>
              </a:spcAft>
              <a:buNone/>
            </a:pPr>
            <a:r>
              <a:t/>
            </a:r>
            <a:endParaRPr sz="1800">
              <a:solidFill>
                <a:schemeClr val="lt1"/>
              </a:solidFill>
              <a:latin typeface="Merriweather Sans Light"/>
              <a:ea typeface="Merriweather Sans Light"/>
              <a:cs typeface="Merriweather Sans Light"/>
              <a:sym typeface="Merriweather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3"/>
          <p:cNvSpPr txBox="1"/>
          <p:nvPr>
            <p:ph idx="1" type="body"/>
          </p:nvPr>
        </p:nvSpPr>
        <p:spPr>
          <a:xfrm>
            <a:off x="663675" y="1362225"/>
            <a:ext cx="4898700" cy="32634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None/>
            </a:pPr>
            <a:r>
              <a:rPr b="1" lang="en">
                <a:latin typeface="Merriweather"/>
                <a:ea typeface="Merriweather"/>
                <a:cs typeface="Merriweather"/>
                <a:sym typeface="Merriweather"/>
              </a:rPr>
              <a:t>Terms of service &amp; privacy policies</a:t>
            </a:r>
            <a:endParaRPr b="1">
              <a:latin typeface="Merriweather"/>
              <a:ea typeface="Merriweather"/>
              <a:cs typeface="Merriweather"/>
              <a:sym typeface="Merriweather"/>
            </a:endParaRPr>
          </a:p>
          <a:p>
            <a:pPr indent="0" lvl="0" marL="0" marR="0" rtl="0" algn="l">
              <a:lnSpc>
                <a:spcPct val="115000"/>
              </a:lnSpc>
              <a:spcBef>
                <a:spcPts val="0"/>
              </a:spcBef>
              <a:spcAft>
                <a:spcPts val="0"/>
              </a:spcAft>
              <a:buNone/>
            </a:pPr>
            <a:r>
              <a:t/>
            </a:r>
            <a:endParaRPr>
              <a:latin typeface="Merriweather"/>
              <a:ea typeface="Merriweather"/>
              <a:cs typeface="Merriweather"/>
              <a:sym typeface="Merriweather"/>
            </a:endParaRPr>
          </a:p>
          <a:p>
            <a:pPr indent="-361950" lvl="0" marL="457200" marR="0" rtl="0" algn="l">
              <a:lnSpc>
                <a:spcPct val="150000"/>
              </a:lnSpc>
              <a:spcBef>
                <a:spcPts val="0"/>
              </a:spcBef>
              <a:spcAft>
                <a:spcPts val="0"/>
              </a:spcAft>
              <a:buSzPts val="2100"/>
              <a:buFont typeface="Merriweather"/>
              <a:buChar char="❖"/>
            </a:pPr>
            <a:r>
              <a:rPr lang="en">
                <a:latin typeface="Merriweather"/>
                <a:ea typeface="Merriweather"/>
                <a:cs typeface="Merriweather"/>
                <a:sym typeface="Merriweather"/>
              </a:rPr>
              <a:t>Clear</a:t>
            </a:r>
            <a:endParaRPr>
              <a:latin typeface="Merriweather"/>
              <a:ea typeface="Merriweather"/>
              <a:cs typeface="Merriweather"/>
              <a:sym typeface="Merriweather"/>
            </a:endParaRPr>
          </a:p>
          <a:p>
            <a:pPr indent="-361950" lvl="0" marL="457200" marR="0" rtl="0" algn="l">
              <a:lnSpc>
                <a:spcPct val="150000"/>
              </a:lnSpc>
              <a:spcBef>
                <a:spcPts val="0"/>
              </a:spcBef>
              <a:spcAft>
                <a:spcPts val="0"/>
              </a:spcAft>
              <a:buSzPts val="2100"/>
              <a:buFont typeface="Merriweather"/>
              <a:buChar char="❖"/>
            </a:pPr>
            <a:r>
              <a:rPr lang="en">
                <a:latin typeface="Merriweather"/>
                <a:ea typeface="Merriweather"/>
                <a:cs typeface="Merriweather"/>
                <a:sym typeface="Merriweather"/>
              </a:rPr>
              <a:t>Easy to understand</a:t>
            </a:r>
            <a:endParaRPr>
              <a:latin typeface="Merriweather"/>
              <a:ea typeface="Merriweather"/>
              <a:cs typeface="Merriweather"/>
              <a:sym typeface="Merriweather"/>
            </a:endParaRPr>
          </a:p>
          <a:p>
            <a:pPr indent="-361950" lvl="0" marL="457200" marR="0" rtl="0" algn="l">
              <a:lnSpc>
                <a:spcPct val="150000"/>
              </a:lnSpc>
              <a:spcBef>
                <a:spcPts val="0"/>
              </a:spcBef>
              <a:spcAft>
                <a:spcPts val="0"/>
              </a:spcAft>
              <a:buSzPts val="2100"/>
              <a:buFont typeface="Merriweather"/>
              <a:buChar char="❖"/>
            </a:pPr>
            <a:r>
              <a:rPr lang="en">
                <a:latin typeface="Merriweather"/>
                <a:ea typeface="Merriweather"/>
                <a:cs typeface="Merriweather"/>
                <a:sym typeface="Merriweather"/>
              </a:rPr>
              <a:t>Accessible</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215" name="Google Shape;215;p23"/>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16" name="Google Shape;216;p23"/>
          <p:cNvPicPr preferRelativeResize="0"/>
          <p:nvPr/>
        </p:nvPicPr>
        <p:blipFill rotWithShape="1">
          <a:blip r:embed="rId3">
            <a:alphaModFix/>
          </a:blip>
          <a:srcRect b="0" l="0" r="0" t="0"/>
          <a:stretch/>
        </p:blipFill>
        <p:spPr>
          <a:xfrm>
            <a:off x="5712126" y="-5"/>
            <a:ext cx="3431876" cy="5143500"/>
          </a:xfrm>
          <a:prstGeom prst="rect">
            <a:avLst/>
          </a:prstGeom>
          <a:noFill/>
          <a:ln>
            <a:noFill/>
          </a:ln>
        </p:spPr>
      </p:pic>
      <p:sp>
        <p:nvSpPr>
          <p:cNvPr id="217" name="Google Shape;217;p23"/>
          <p:cNvSpPr txBox="1"/>
          <p:nvPr/>
        </p:nvSpPr>
        <p:spPr>
          <a:xfrm>
            <a:off x="7336250" y="4736325"/>
            <a:ext cx="1768800" cy="3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Merriweather"/>
                <a:ea typeface="Merriweather"/>
                <a:cs typeface="Merriweather"/>
                <a:sym typeface="Merriweather"/>
              </a:rPr>
              <a:t>Credit: Dima Yarovinsky</a:t>
            </a:r>
            <a:endParaRPr sz="1000">
              <a:solidFill>
                <a:srgbClr val="FFFFFF"/>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id="222" name="Google Shape;222;p24"/>
          <p:cNvPicPr preferRelativeResize="0"/>
          <p:nvPr/>
        </p:nvPicPr>
        <p:blipFill>
          <a:blip r:embed="rId3">
            <a:alphaModFix amt="89000"/>
          </a:blip>
          <a:stretch>
            <a:fillRect/>
          </a:stretch>
        </p:blipFill>
        <p:spPr>
          <a:xfrm>
            <a:off x="0" y="0"/>
            <a:ext cx="9144000" cy="5143500"/>
          </a:xfrm>
          <a:prstGeom prst="rect">
            <a:avLst/>
          </a:prstGeom>
          <a:noFill/>
          <a:ln cap="flat" cmpd="sng" w="9525">
            <a:solidFill>
              <a:schemeClr val="dk2"/>
            </a:solidFill>
            <a:prstDash val="solid"/>
            <a:round/>
            <a:headEnd len="sm" w="sm" type="none"/>
            <a:tailEnd len="sm" w="sm" type="none"/>
          </a:ln>
        </p:spPr>
      </p:pic>
      <p:sp>
        <p:nvSpPr>
          <p:cNvPr id="223" name="Google Shape;223;p24"/>
          <p:cNvSpPr/>
          <p:nvPr/>
        </p:nvSpPr>
        <p:spPr>
          <a:xfrm>
            <a:off x="0" y="841775"/>
            <a:ext cx="9144000" cy="3568800"/>
          </a:xfrm>
          <a:prstGeom prst="rect">
            <a:avLst/>
          </a:prstGeom>
          <a:solidFill>
            <a:srgbClr val="000000">
              <a:alpha val="60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4"/>
          <p:cNvSpPr txBox="1"/>
          <p:nvPr/>
        </p:nvSpPr>
        <p:spPr>
          <a:xfrm>
            <a:off x="1191825" y="1567950"/>
            <a:ext cx="7050600" cy="2007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4000"/>
              <a:buFont typeface="Arial"/>
              <a:buNone/>
            </a:pPr>
            <a:r>
              <a:rPr b="1" lang="en" sz="4000">
                <a:solidFill>
                  <a:srgbClr val="FFFFFF"/>
                </a:solidFill>
                <a:latin typeface="Merriweather"/>
                <a:ea typeface="Merriweather"/>
                <a:cs typeface="Merriweather"/>
                <a:sym typeface="Merriweather"/>
              </a:rPr>
              <a:t>Terms of Service</a:t>
            </a:r>
            <a:endParaRPr b="1" i="0" sz="4000" u="none" cap="none" strike="noStrike">
              <a:solidFill>
                <a:srgbClr val="FFFFFF"/>
              </a:solidFill>
              <a:latin typeface="Merriweather"/>
              <a:ea typeface="Merriweather"/>
              <a:cs typeface="Merriweather"/>
              <a:sym typeface="Merriweather"/>
            </a:endParaRPr>
          </a:p>
          <a:p>
            <a:pPr indent="-355600" lvl="0" marL="457200" rtl="0" algn="l">
              <a:lnSpc>
                <a:spcPct val="150000"/>
              </a:lnSpc>
              <a:spcBef>
                <a:spcPts val="80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Outlines who may use the service</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Overview of content and conduct policies</a:t>
            </a:r>
            <a:endParaRPr sz="2000">
              <a:solidFill>
                <a:srgbClr val="FFFFFF"/>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FFFFFF"/>
              </a:buClr>
              <a:buSzPts val="2000"/>
              <a:buFont typeface="Merriweather"/>
              <a:buChar char="●"/>
            </a:pPr>
            <a:r>
              <a:rPr lang="en" sz="2000">
                <a:solidFill>
                  <a:srgbClr val="FFFFFF"/>
                </a:solidFill>
                <a:latin typeface="Merriweather"/>
                <a:ea typeface="Merriweather"/>
                <a:cs typeface="Merriweather"/>
                <a:sym typeface="Merriweather"/>
              </a:rPr>
              <a:t>Legal text: warranties, disclaimers, liability</a:t>
            </a:r>
            <a:endParaRPr sz="2000">
              <a:solidFill>
                <a:srgbClr val="FFFFFF"/>
              </a:solidFill>
              <a:latin typeface="Merriweather"/>
              <a:ea typeface="Merriweather"/>
              <a:cs typeface="Merriweather"/>
              <a:sym typeface="Merriweather"/>
            </a:endParaRPr>
          </a:p>
        </p:txBody>
      </p:sp>
      <p:sp>
        <p:nvSpPr>
          <p:cNvPr id="225" name="Google Shape;225;p24"/>
          <p:cNvSpPr txBox="1"/>
          <p:nvPr/>
        </p:nvSpPr>
        <p:spPr>
          <a:xfrm>
            <a:off x="7420525" y="4854900"/>
            <a:ext cx="1723500" cy="2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Merriweather"/>
                <a:ea typeface="Merriweather"/>
                <a:cs typeface="Merriweather"/>
                <a:sym typeface="Merriweather"/>
              </a:rPr>
              <a:t>Image </a:t>
            </a:r>
            <a:r>
              <a:rPr lang="en" sz="800">
                <a:solidFill>
                  <a:srgbClr val="FFFFFF"/>
                </a:solidFill>
                <a:latin typeface="Merriweather"/>
                <a:ea typeface="Merriweather"/>
                <a:cs typeface="Merriweather"/>
                <a:sym typeface="Merriweather"/>
              </a:rPr>
              <a:t>Credit: Pexels</a:t>
            </a:r>
            <a:endParaRPr sz="800">
              <a:solidFill>
                <a:srgbClr val="FFFFFF"/>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25"/>
          <p:cNvPicPr preferRelativeResize="0"/>
          <p:nvPr/>
        </p:nvPicPr>
        <p:blipFill>
          <a:blip r:embed="rId3">
            <a:alphaModFix/>
          </a:blip>
          <a:stretch>
            <a:fillRect/>
          </a:stretch>
        </p:blipFill>
        <p:spPr>
          <a:xfrm>
            <a:off x="-2" y="0"/>
            <a:ext cx="9144002" cy="5143500"/>
          </a:xfrm>
          <a:prstGeom prst="rect">
            <a:avLst/>
          </a:prstGeom>
          <a:noFill/>
          <a:ln>
            <a:noFill/>
          </a:ln>
        </p:spPr>
      </p:pic>
      <p:sp>
        <p:nvSpPr>
          <p:cNvPr id="231" name="Google Shape;231;p25"/>
          <p:cNvSpPr/>
          <p:nvPr/>
        </p:nvSpPr>
        <p:spPr>
          <a:xfrm>
            <a:off x="0" y="-240925"/>
            <a:ext cx="5536800" cy="5536800"/>
          </a:xfrm>
          <a:prstGeom prst="ellipse">
            <a:avLst/>
          </a:prstGeom>
          <a:solidFill>
            <a:srgbClr val="4378A0">
              <a:alpha val="541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5"/>
          <p:cNvSpPr txBox="1"/>
          <p:nvPr/>
        </p:nvSpPr>
        <p:spPr>
          <a:xfrm>
            <a:off x="273575" y="1018875"/>
            <a:ext cx="5263500" cy="63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lang="en" sz="3600">
                <a:solidFill>
                  <a:srgbClr val="FFFFFF"/>
                </a:solidFill>
                <a:latin typeface="Merriweather Sans ExtraBold"/>
                <a:ea typeface="Merriweather Sans ExtraBold"/>
                <a:cs typeface="Merriweather Sans ExtraBold"/>
                <a:sym typeface="Merriweather Sans ExtraBold"/>
              </a:rPr>
              <a:t>USER INFORMATION</a:t>
            </a:r>
            <a:r>
              <a:rPr b="0" i="0" lang="en" sz="3600" u="none" cap="none" strike="noStrike">
                <a:solidFill>
                  <a:srgbClr val="FFFFFF"/>
                </a:solidFill>
                <a:latin typeface="Merriweather Sans ExtraBold"/>
                <a:ea typeface="Merriweather Sans ExtraBold"/>
                <a:cs typeface="Merriweather Sans ExtraBold"/>
                <a:sym typeface="Merriweather Sans ExtraBold"/>
              </a:rPr>
              <a:t> </a:t>
            </a:r>
            <a:endParaRPr b="0" i="0" sz="4000" u="none" cap="none" strike="noStrike">
              <a:solidFill>
                <a:srgbClr val="FFFFFF"/>
              </a:solidFill>
              <a:latin typeface="Merriweather Sans ExtraBold"/>
              <a:ea typeface="Merriweather Sans ExtraBold"/>
              <a:cs typeface="Merriweather Sans ExtraBold"/>
              <a:sym typeface="Merriweather Sans ExtraBold"/>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FFFFFF"/>
              </a:solidFill>
              <a:latin typeface="Merriweather"/>
              <a:ea typeface="Merriweather"/>
              <a:cs typeface="Merriweather"/>
              <a:sym typeface="Merriweather"/>
            </a:endParaRPr>
          </a:p>
        </p:txBody>
      </p:sp>
      <p:sp>
        <p:nvSpPr>
          <p:cNvPr id="233" name="Google Shape;233;p25"/>
          <p:cNvSpPr txBox="1"/>
          <p:nvPr/>
        </p:nvSpPr>
        <p:spPr>
          <a:xfrm>
            <a:off x="313600" y="1716575"/>
            <a:ext cx="5157000" cy="199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Merriweather"/>
              <a:buChar char="●"/>
            </a:pPr>
            <a:r>
              <a:rPr lang="en">
                <a:solidFill>
                  <a:srgbClr val="FFFFFF"/>
                </a:solidFill>
                <a:latin typeface="Merriweather"/>
                <a:ea typeface="Merriweather"/>
                <a:cs typeface="Merriweather"/>
                <a:sym typeface="Merriweather"/>
              </a:rPr>
              <a:t>Any data that is connected to an identifiable person</a:t>
            </a:r>
            <a:endParaRPr>
              <a:solidFill>
                <a:srgbClr val="FFFFFF"/>
              </a:solidFill>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a:solidFill>
                <a:srgbClr val="FFFFFF"/>
              </a:solidFill>
              <a:latin typeface="Merriweather"/>
              <a:ea typeface="Merriweather"/>
              <a:cs typeface="Merriweather"/>
              <a:sym typeface="Merriweather"/>
            </a:endParaRPr>
          </a:p>
          <a:p>
            <a:pPr indent="-317500" lvl="0" marL="457200" rtl="0" algn="l">
              <a:lnSpc>
                <a:spcPct val="115000"/>
              </a:lnSpc>
              <a:spcBef>
                <a:spcPts val="0"/>
              </a:spcBef>
              <a:spcAft>
                <a:spcPts val="0"/>
              </a:spcAft>
              <a:buClr>
                <a:srgbClr val="FFFFFF"/>
              </a:buClr>
              <a:buSzPts val="1400"/>
              <a:buFont typeface="Merriweather Sans"/>
              <a:buChar char="●"/>
            </a:pPr>
            <a:r>
              <a:rPr lang="en">
                <a:solidFill>
                  <a:srgbClr val="FFFFFF"/>
                </a:solidFill>
                <a:latin typeface="Merriweather"/>
                <a:ea typeface="Merriweather"/>
                <a:cs typeface="Merriweather"/>
                <a:sym typeface="Merriweather"/>
              </a:rPr>
              <a:t>Includes, but is not limited to, </a:t>
            </a:r>
            <a:r>
              <a:rPr lang="en" u="sng">
                <a:solidFill>
                  <a:srgbClr val="FFFFFF"/>
                </a:solidFill>
                <a:latin typeface="Merriweather"/>
                <a:ea typeface="Merriweather"/>
                <a:cs typeface="Merriweather"/>
                <a:sym typeface="Merriweather"/>
              </a:rPr>
              <a:t>personal correspondence</a:t>
            </a:r>
            <a:r>
              <a:rPr lang="en">
                <a:solidFill>
                  <a:srgbClr val="FFFFFF"/>
                </a:solidFill>
                <a:latin typeface="Merriweather"/>
                <a:ea typeface="Merriweather"/>
                <a:cs typeface="Merriweather"/>
                <a:sym typeface="Merriweather"/>
              </a:rPr>
              <a:t>, </a:t>
            </a:r>
            <a:r>
              <a:rPr lang="en" u="sng">
                <a:solidFill>
                  <a:srgbClr val="FFFFFF"/>
                </a:solidFill>
                <a:latin typeface="Merriweather"/>
                <a:ea typeface="Merriweather"/>
                <a:cs typeface="Merriweather"/>
                <a:sym typeface="Merriweather"/>
              </a:rPr>
              <a:t>user-generated content</a:t>
            </a:r>
            <a:r>
              <a:rPr lang="en">
                <a:solidFill>
                  <a:srgbClr val="FFFFFF"/>
                </a:solidFill>
                <a:latin typeface="Merriweather"/>
                <a:ea typeface="Merriweather"/>
                <a:cs typeface="Merriweather"/>
                <a:sym typeface="Merriweather"/>
              </a:rPr>
              <a:t>, </a:t>
            </a:r>
            <a:r>
              <a:rPr lang="en" u="sng">
                <a:solidFill>
                  <a:srgbClr val="FFFFFF"/>
                </a:solidFill>
                <a:latin typeface="Merriweather"/>
                <a:ea typeface="Merriweather"/>
                <a:cs typeface="Merriweather"/>
                <a:sym typeface="Merriweather"/>
              </a:rPr>
              <a:t>account preferences and settings</a:t>
            </a:r>
            <a:r>
              <a:rPr lang="en">
                <a:solidFill>
                  <a:srgbClr val="FFFFFF"/>
                </a:solidFill>
                <a:latin typeface="Merriweather"/>
                <a:ea typeface="Merriweather"/>
                <a:cs typeface="Merriweather"/>
                <a:sym typeface="Merriweather"/>
              </a:rPr>
              <a:t>, </a:t>
            </a:r>
            <a:r>
              <a:rPr lang="en" u="sng">
                <a:solidFill>
                  <a:srgbClr val="FFFFFF"/>
                </a:solidFill>
                <a:latin typeface="Merriweather"/>
                <a:ea typeface="Merriweather"/>
                <a:cs typeface="Merriweather"/>
                <a:sym typeface="Merriweather"/>
              </a:rPr>
              <a:t>log and access data</a:t>
            </a:r>
            <a:r>
              <a:rPr lang="en">
                <a:solidFill>
                  <a:srgbClr val="FFFFFF"/>
                </a:solidFill>
                <a:latin typeface="Merriweather"/>
                <a:ea typeface="Merriweather"/>
                <a:cs typeface="Merriweather"/>
                <a:sym typeface="Merriweather"/>
              </a:rPr>
              <a:t>, </a:t>
            </a:r>
            <a:r>
              <a:rPr lang="en" u="sng">
                <a:solidFill>
                  <a:srgbClr val="FFFFFF"/>
                </a:solidFill>
                <a:latin typeface="Merriweather"/>
                <a:ea typeface="Merriweather"/>
                <a:cs typeface="Merriweather"/>
                <a:sym typeface="Merriweather"/>
              </a:rPr>
              <a:t>data about a user’s activities</a:t>
            </a:r>
            <a:r>
              <a:rPr lang="en">
                <a:solidFill>
                  <a:srgbClr val="FFFFFF"/>
                </a:solidFill>
                <a:latin typeface="Merriweather"/>
                <a:ea typeface="Merriweather"/>
                <a:cs typeface="Merriweather"/>
                <a:sym typeface="Merriweather"/>
              </a:rPr>
              <a:t> or </a:t>
            </a:r>
            <a:r>
              <a:rPr lang="en" u="sng">
                <a:solidFill>
                  <a:srgbClr val="FFFFFF"/>
                </a:solidFill>
                <a:latin typeface="Merriweather"/>
                <a:ea typeface="Merriweather"/>
                <a:cs typeface="Merriweather"/>
                <a:sym typeface="Merriweather"/>
              </a:rPr>
              <a:t>preferences</a:t>
            </a:r>
            <a:r>
              <a:rPr lang="en">
                <a:solidFill>
                  <a:srgbClr val="FFFFFF"/>
                </a:solidFill>
                <a:latin typeface="Merriweather"/>
                <a:ea typeface="Merriweather"/>
                <a:cs typeface="Merriweather"/>
                <a:sym typeface="Merriweather"/>
              </a:rPr>
              <a:t> collected from third parties either through behavioral tracking or purchasing of data, and all forms of metadata</a:t>
            </a:r>
            <a:r>
              <a:rPr lang="en">
                <a:solidFill>
                  <a:srgbClr val="FFFFFF"/>
                </a:solidFill>
                <a:latin typeface="Merriweather Sans"/>
                <a:ea typeface="Merriweather Sans"/>
                <a:cs typeface="Merriweather Sans"/>
                <a:sym typeface="Merriweather Sans"/>
              </a:rPr>
              <a:t> </a:t>
            </a:r>
            <a:endParaRPr>
              <a:solidFill>
                <a:srgbClr val="FFFFFF"/>
              </a:solidFill>
              <a:latin typeface="Merriweather Sans"/>
              <a:ea typeface="Merriweather Sans"/>
              <a:cs typeface="Merriweather Sans"/>
              <a:sym typeface="Merriweather Sans"/>
            </a:endParaRPr>
          </a:p>
          <a:p>
            <a:pPr indent="0" lvl="0" marL="0" rtl="0" algn="l">
              <a:spcBef>
                <a:spcPts val="0"/>
              </a:spcBef>
              <a:spcAft>
                <a:spcPts val="0"/>
              </a:spcAft>
              <a:buNone/>
            </a:pPr>
            <a:r>
              <a:t/>
            </a:r>
            <a:endParaRPr/>
          </a:p>
        </p:txBody>
      </p:sp>
      <p:sp>
        <p:nvSpPr>
          <p:cNvPr id="234" name="Google Shape;234;p25"/>
          <p:cNvSpPr txBox="1"/>
          <p:nvPr/>
        </p:nvSpPr>
        <p:spPr>
          <a:xfrm>
            <a:off x="7420525" y="4854900"/>
            <a:ext cx="1723500" cy="2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Merriweather"/>
                <a:ea typeface="Merriweather"/>
                <a:cs typeface="Merriweather"/>
                <a:sym typeface="Merriweather"/>
              </a:rPr>
              <a:t>Image Credit: Pexels</a:t>
            </a:r>
            <a:endParaRPr sz="800">
              <a:solidFill>
                <a:srgbClr val="FFFFFF"/>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6"/>
          <p:cNvSpPr txBox="1"/>
          <p:nvPr>
            <p:ph type="title"/>
          </p:nvPr>
        </p:nvSpPr>
        <p:spPr>
          <a:xfrm>
            <a:off x="628800" y="403675"/>
            <a:ext cx="8515200" cy="994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Arial"/>
              <a:buNone/>
            </a:pPr>
            <a:r>
              <a:rPr b="1" lang="en" sz="3000">
                <a:latin typeface="Merriweather Sans"/>
                <a:ea typeface="Merriweather Sans"/>
                <a:cs typeface="Merriweather Sans"/>
                <a:sym typeface="Merriweather Sans"/>
              </a:rPr>
              <a:t>Third Party Requests</a:t>
            </a:r>
            <a:endParaRPr b="1" sz="3000">
              <a:latin typeface="Merriweather Sans"/>
              <a:ea typeface="Merriweather Sans"/>
              <a:cs typeface="Merriweather Sans"/>
              <a:sym typeface="Merriweather Sans"/>
            </a:endParaRPr>
          </a:p>
        </p:txBody>
      </p:sp>
      <p:sp>
        <p:nvSpPr>
          <p:cNvPr id="240" name="Google Shape;240;p26"/>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1" name="Google Shape;241;p26"/>
          <p:cNvSpPr/>
          <p:nvPr/>
        </p:nvSpPr>
        <p:spPr>
          <a:xfrm>
            <a:off x="0" y="1239425"/>
            <a:ext cx="89949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42" name="Google Shape;242;p26"/>
          <p:cNvPicPr preferRelativeResize="0"/>
          <p:nvPr/>
        </p:nvPicPr>
        <p:blipFill rotWithShape="1">
          <a:blip r:embed="rId3">
            <a:alphaModFix/>
          </a:blip>
          <a:srcRect b="0" l="0" r="0" t="0"/>
          <a:stretch/>
        </p:blipFill>
        <p:spPr>
          <a:xfrm>
            <a:off x="979299" y="2069300"/>
            <a:ext cx="2673426" cy="2005024"/>
          </a:xfrm>
          <a:prstGeom prst="rect">
            <a:avLst/>
          </a:prstGeom>
          <a:noFill/>
          <a:ln>
            <a:noFill/>
          </a:ln>
        </p:spPr>
      </p:pic>
      <p:sp>
        <p:nvSpPr>
          <p:cNvPr id="243" name="Google Shape;243;p26"/>
          <p:cNvSpPr txBox="1"/>
          <p:nvPr/>
        </p:nvSpPr>
        <p:spPr>
          <a:xfrm>
            <a:off x="3882425" y="2069300"/>
            <a:ext cx="5112600" cy="28329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50000"/>
              </a:lnSpc>
              <a:spcBef>
                <a:spcPts val="0"/>
              </a:spcBef>
              <a:spcAft>
                <a:spcPts val="0"/>
              </a:spcAft>
              <a:buClr>
                <a:srgbClr val="000000"/>
              </a:buClr>
              <a:buSzPts val="1600"/>
              <a:buFont typeface="Merriweather Sans"/>
              <a:buChar char="●"/>
            </a:pPr>
            <a:r>
              <a:rPr lang="en" sz="1600">
                <a:latin typeface="Merriweather"/>
                <a:ea typeface="Merriweather"/>
                <a:cs typeface="Merriweather"/>
                <a:sym typeface="Merriweather"/>
              </a:rPr>
              <a:t>Requests for </a:t>
            </a:r>
            <a:r>
              <a:rPr b="1" lang="en" sz="1600">
                <a:latin typeface="Merriweather"/>
                <a:ea typeface="Merriweather"/>
                <a:cs typeface="Merriweather"/>
                <a:sym typeface="Merriweather"/>
              </a:rPr>
              <a:t>user information</a:t>
            </a:r>
            <a:endParaRPr b="1" sz="1600">
              <a:latin typeface="Merriweather"/>
              <a:ea typeface="Merriweather"/>
              <a:cs typeface="Merriweather"/>
              <a:sym typeface="Merriweather"/>
            </a:endParaRPr>
          </a:p>
          <a:p>
            <a:pPr indent="-330200" lvl="0" marL="457200" marR="0" rtl="0" algn="l">
              <a:lnSpc>
                <a:spcPct val="150000"/>
              </a:lnSpc>
              <a:spcBef>
                <a:spcPts val="0"/>
              </a:spcBef>
              <a:spcAft>
                <a:spcPts val="0"/>
              </a:spcAft>
              <a:buClr>
                <a:srgbClr val="000000"/>
              </a:buClr>
              <a:buSzPts val="1600"/>
              <a:buFont typeface="Merriweather Sans"/>
              <a:buChar char="●"/>
            </a:pPr>
            <a:r>
              <a:rPr lang="en" sz="1600">
                <a:latin typeface="Merriweather"/>
                <a:ea typeface="Merriweather"/>
                <a:cs typeface="Merriweather"/>
                <a:sym typeface="Merriweather"/>
              </a:rPr>
              <a:t>Requests to </a:t>
            </a:r>
            <a:r>
              <a:rPr b="1" lang="en" sz="1600">
                <a:latin typeface="Merriweather"/>
                <a:ea typeface="Merriweather"/>
                <a:cs typeface="Merriweather"/>
                <a:sym typeface="Merriweather"/>
              </a:rPr>
              <a:t>remove content</a:t>
            </a:r>
            <a:r>
              <a:rPr lang="en" sz="1600">
                <a:latin typeface="Merriweather"/>
                <a:ea typeface="Merriweather"/>
                <a:cs typeface="Merriweather"/>
                <a:sym typeface="Merriweather"/>
              </a:rPr>
              <a:t> or </a:t>
            </a:r>
            <a:r>
              <a:rPr b="1" lang="en" sz="1600">
                <a:latin typeface="Merriweather"/>
                <a:ea typeface="Merriweather"/>
                <a:cs typeface="Merriweather"/>
                <a:sym typeface="Merriweather"/>
              </a:rPr>
              <a:t>restrict accounts</a:t>
            </a:r>
            <a:endParaRPr b="1" sz="1600">
              <a:latin typeface="Merriweather"/>
              <a:ea typeface="Merriweather"/>
              <a:cs typeface="Merriweather"/>
              <a:sym typeface="Merriweather"/>
            </a:endParaRPr>
          </a:p>
          <a:p>
            <a:pPr indent="-330200" lvl="0" marL="457200" marR="0" rtl="0" algn="l">
              <a:lnSpc>
                <a:spcPct val="150000"/>
              </a:lnSpc>
              <a:spcBef>
                <a:spcPts val="0"/>
              </a:spcBef>
              <a:spcAft>
                <a:spcPts val="0"/>
              </a:spcAft>
              <a:buClr>
                <a:srgbClr val="000000"/>
              </a:buClr>
              <a:buSzPts val="1600"/>
              <a:buFont typeface="Merriweather Sans"/>
              <a:buChar char="●"/>
            </a:pPr>
            <a:r>
              <a:rPr lang="en" sz="1600">
                <a:latin typeface="Merriweather"/>
                <a:ea typeface="Merriweather"/>
                <a:cs typeface="Merriweather"/>
                <a:sym typeface="Merriweather"/>
              </a:rPr>
              <a:t>Requests to </a:t>
            </a:r>
            <a:r>
              <a:rPr b="1" lang="en" sz="1600">
                <a:latin typeface="Merriweather"/>
                <a:ea typeface="Merriweather"/>
                <a:cs typeface="Merriweather"/>
                <a:sym typeface="Merriweather"/>
              </a:rPr>
              <a:t>shutdown</a:t>
            </a:r>
            <a:r>
              <a:rPr lang="en" sz="1600">
                <a:latin typeface="Merriweather"/>
                <a:ea typeface="Merriweather"/>
                <a:cs typeface="Merriweather"/>
                <a:sym typeface="Merriweather"/>
              </a:rPr>
              <a:t> telecommunications networks</a:t>
            </a:r>
            <a:endParaRPr i="0" sz="1600" u="none" cap="none" strike="noStrike">
              <a:solidFill>
                <a:srgbClr val="000000"/>
              </a:solidFill>
              <a:latin typeface="Merriweather"/>
              <a:ea typeface="Merriweather"/>
              <a:cs typeface="Merriweather"/>
              <a:sym typeface="Merriweather"/>
            </a:endParaRPr>
          </a:p>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6"/>
          <p:cNvSpPr txBox="1"/>
          <p:nvPr/>
        </p:nvSpPr>
        <p:spPr>
          <a:xfrm>
            <a:off x="979300" y="4101350"/>
            <a:ext cx="2383800" cy="42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i="0" lang="en" sz="1000" u="none" cap="none" strike="noStrike">
                <a:solidFill>
                  <a:srgbClr val="000000"/>
                </a:solidFill>
                <a:latin typeface="Merriweather Sans"/>
                <a:ea typeface="Merriweather Sans"/>
                <a:cs typeface="Merriweather Sans"/>
                <a:sym typeface="Merriweather Sans"/>
              </a:rPr>
              <a:t>Image </a:t>
            </a:r>
            <a:r>
              <a:rPr lang="en" sz="1000">
                <a:latin typeface="Merriweather Sans"/>
                <a:ea typeface="Merriweather Sans"/>
                <a:cs typeface="Merriweather Sans"/>
                <a:sym typeface="Merriweather Sans"/>
              </a:rPr>
              <a:t>credit</a:t>
            </a:r>
            <a:r>
              <a:rPr i="0" lang="en" sz="1000" u="none" cap="none" strike="noStrike">
                <a:solidFill>
                  <a:srgbClr val="000000"/>
                </a:solidFill>
                <a:latin typeface="Merriweather Sans"/>
                <a:ea typeface="Merriweather Sans"/>
                <a:cs typeface="Merriweather Sans"/>
                <a:sym typeface="Merriweather Sans"/>
              </a:rPr>
              <a:t>: Paradigm Initiative</a:t>
            </a:r>
            <a:endParaRPr i="0" sz="1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7"/>
          <p:cNvSpPr txBox="1"/>
          <p:nvPr>
            <p:ph type="title"/>
          </p:nvPr>
        </p:nvSpPr>
        <p:spPr>
          <a:xfrm>
            <a:off x="628650" y="383400"/>
            <a:ext cx="8515200" cy="994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Arial"/>
              <a:buNone/>
            </a:pPr>
            <a:r>
              <a:rPr b="1" lang="en" sz="3000">
                <a:latin typeface="Merriweather Sans"/>
                <a:ea typeface="Merriweather Sans"/>
                <a:cs typeface="Merriweather Sans"/>
                <a:sym typeface="Merriweather Sans"/>
              </a:rPr>
              <a:t>Transparency </a:t>
            </a:r>
            <a:endParaRPr b="1" sz="3000">
              <a:latin typeface="Merriweather Sans"/>
              <a:ea typeface="Merriweather Sans"/>
              <a:cs typeface="Merriweather Sans"/>
              <a:sym typeface="Merriweather Sans"/>
            </a:endParaRPr>
          </a:p>
        </p:txBody>
      </p:sp>
      <p:sp>
        <p:nvSpPr>
          <p:cNvPr id="250" name="Google Shape;250;p27"/>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1" name="Google Shape;251;p27"/>
          <p:cNvSpPr/>
          <p:nvPr/>
        </p:nvSpPr>
        <p:spPr>
          <a:xfrm>
            <a:off x="0" y="1189950"/>
            <a:ext cx="89949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52" name="Google Shape;252;p27"/>
          <p:cNvPicPr preferRelativeResize="0"/>
          <p:nvPr/>
        </p:nvPicPr>
        <p:blipFill>
          <a:blip r:embed="rId3">
            <a:alphaModFix/>
          </a:blip>
          <a:stretch>
            <a:fillRect/>
          </a:stretch>
        </p:blipFill>
        <p:spPr>
          <a:xfrm>
            <a:off x="4773874" y="1507419"/>
            <a:ext cx="4089647" cy="3570656"/>
          </a:xfrm>
          <a:prstGeom prst="rect">
            <a:avLst/>
          </a:prstGeom>
          <a:noFill/>
          <a:ln cap="flat" cmpd="sng" w="9525">
            <a:solidFill>
              <a:srgbClr val="B7B7B7"/>
            </a:solidFill>
            <a:prstDash val="solid"/>
            <a:round/>
            <a:headEnd len="sm" w="sm" type="none"/>
            <a:tailEnd len="sm" w="sm" type="none"/>
          </a:ln>
        </p:spPr>
      </p:pic>
      <p:pic>
        <p:nvPicPr>
          <p:cNvPr id="253" name="Google Shape;253;p27"/>
          <p:cNvPicPr preferRelativeResize="0"/>
          <p:nvPr/>
        </p:nvPicPr>
        <p:blipFill>
          <a:blip r:embed="rId4">
            <a:alphaModFix/>
          </a:blip>
          <a:stretch>
            <a:fillRect/>
          </a:stretch>
        </p:blipFill>
        <p:spPr>
          <a:xfrm>
            <a:off x="677150" y="1507425"/>
            <a:ext cx="3894849" cy="3349825"/>
          </a:xfrm>
          <a:prstGeom prst="rect">
            <a:avLst/>
          </a:prstGeom>
          <a:noFill/>
          <a:ln cap="flat" cmpd="sng" w="9525">
            <a:solidFill>
              <a:srgbClr val="B7B7B7"/>
            </a:solidFill>
            <a:prstDash val="solid"/>
            <a:round/>
            <a:headEnd len="sm" w="sm" type="none"/>
            <a:tailEnd len="sm" w="sm" type="none"/>
          </a:ln>
        </p:spPr>
      </p:pic>
      <p:sp>
        <p:nvSpPr>
          <p:cNvPr id="254" name="Google Shape;254;p27"/>
          <p:cNvSpPr txBox="1"/>
          <p:nvPr/>
        </p:nvSpPr>
        <p:spPr>
          <a:xfrm>
            <a:off x="6374275" y="1330250"/>
            <a:ext cx="2222700" cy="545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Telefónica report on government requests</a:t>
            </a:r>
            <a:endParaRPr b="1">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8"/>
          <p:cNvSpPr txBox="1"/>
          <p:nvPr>
            <p:ph type="title"/>
          </p:nvPr>
        </p:nvSpPr>
        <p:spPr>
          <a:xfrm>
            <a:off x="628650" y="383400"/>
            <a:ext cx="8515200" cy="748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Arial"/>
              <a:buNone/>
            </a:pPr>
            <a:r>
              <a:rPr b="1" lang="en" sz="3000">
                <a:latin typeface="Merriweather Sans"/>
                <a:ea typeface="Merriweather Sans"/>
                <a:cs typeface="Merriweather Sans"/>
                <a:sym typeface="Merriweather Sans"/>
              </a:rPr>
              <a:t>Governance</a:t>
            </a:r>
            <a:r>
              <a:rPr b="1" lang="en" sz="3000">
                <a:latin typeface="Merriweather Sans"/>
                <a:ea typeface="Merriweather Sans"/>
                <a:cs typeface="Merriweather Sans"/>
                <a:sym typeface="Merriweather Sans"/>
              </a:rPr>
              <a:t> </a:t>
            </a:r>
            <a:endParaRPr b="1" sz="3000">
              <a:latin typeface="Merriweather Sans"/>
              <a:ea typeface="Merriweather Sans"/>
              <a:cs typeface="Merriweather Sans"/>
              <a:sym typeface="Merriweather Sans"/>
            </a:endParaRPr>
          </a:p>
        </p:txBody>
      </p:sp>
      <p:sp>
        <p:nvSpPr>
          <p:cNvPr id="260" name="Google Shape;260;p28"/>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1" name="Google Shape;261;p28"/>
          <p:cNvSpPr/>
          <p:nvPr/>
        </p:nvSpPr>
        <p:spPr>
          <a:xfrm>
            <a:off x="0" y="1076400"/>
            <a:ext cx="89949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62" name="Google Shape;262;p28"/>
          <p:cNvPicPr preferRelativeResize="0"/>
          <p:nvPr/>
        </p:nvPicPr>
        <p:blipFill rotWithShape="1">
          <a:blip r:embed="rId3">
            <a:alphaModFix/>
          </a:blip>
          <a:srcRect b="0" l="0" r="0" t="0"/>
          <a:stretch/>
        </p:blipFill>
        <p:spPr>
          <a:xfrm>
            <a:off x="5086175" y="2967225"/>
            <a:ext cx="3888501" cy="2176275"/>
          </a:xfrm>
          <a:prstGeom prst="rect">
            <a:avLst/>
          </a:prstGeom>
          <a:noFill/>
          <a:ln>
            <a:noFill/>
          </a:ln>
        </p:spPr>
      </p:pic>
      <p:pic>
        <p:nvPicPr>
          <p:cNvPr id="263" name="Google Shape;263;p28"/>
          <p:cNvPicPr preferRelativeResize="0"/>
          <p:nvPr/>
        </p:nvPicPr>
        <p:blipFill rotWithShape="1">
          <a:blip r:embed="rId4">
            <a:alphaModFix/>
          </a:blip>
          <a:srcRect b="0" l="0" r="0" t="0"/>
          <a:stretch/>
        </p:blipFill>
        <p:spPr>
          <a:xfrm>
            <a:off x="5860825" y="1268825"/>
            <a:ext cx="1891150" cy="1286901"/>
          </a:xfrm>
          <a:prstGeom prst="rect">
            <a:avLst/>
          </a:prstGeom>
          <a:noFill/>
          <a:ln>
            <a:noFill/>
          </a:ln>
        </p:spPr>
      </p:pic>
      <p:sp>
        <p:nvSpPr>
          <p:cNvPr id="264" name="Google Shape;264;p28"/>
          <p:cNvSpPr txBox="1"/>
          <p:nvPr/>
        </p:nvSpPr>
        <p:spPr>
          <a:xfrm>
            <a:off x="435575" y="1494175"/>
            <a:ext cx="4422000" cy="34548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15000"/>
              </a:lnSpc>
              <a:spcBef>
                <a:spcPts val="0"/>
              </a:spcBef>
              <a:spcAft>
                <a:spcPts val="0"/>
              </a:spcAft>
              <a:buClr>
                <a:srgbClr val="000000"/>
              </a:buClr>
              <a:buSzPts val="1500"/>
              <a:buFont typeface="Arial"/>
              <a:buChar char="•"/>
            </a:pPr>
            <a:r>
              <a:rPr b="1" i="0" lang="en" sz="1300" u="none" cap="none" strike="noStrike">
                <a:solidFill>
                  <a:srgbClr val="000000"/>
                </a:solidFill>
                <a:latin typeface="Merriweather"/>
                <a:ea typeface="Merriweather"/>
                <a:cs typeface="Merriweather"/>
                <a:sym typeface="Merriweather"/>
              </a:rPr>
              <a:t>Commitment</a:t>
            </a:r>
            <a:r>
              <a:rPr i="0" lang="en" sz="1300" u="none" cap="none" strike="noStrike">
                <a:solidFill>
                  <a:srgbClr val="000000"/>
                </a:solidFill>
                <a:latin typeface="Merriweather"/>
                <a:ea typeface="Merriweather"/>
                <a:cs typeface="Merriweather"/>
                <a:sym typeface="Merriweather"/>
              </a:rPr>
              <a:t> to freedom of expression and privacy as human rights</a:t>
            </a:r>
            <a:endParaRPr i="0" sz="1300" u="none" cap="none" strike="noStrike">
              <a:solidFill>
                <a:srgbClr val="000000"/>
              </a:solidFill>
              <a:latin typeface="Merriweather"/>
              <a:ea typeface="Merriweather"/>
              <a:cs typeface="Merriweather"/>
              <a:sym typeface="Merriweather"/>
            </a:endParaRPr>
          </a:p>
          <a:p>
            <a:pPr indent="-311150" lvl="0" marL="457200" marR="0" rtl="0" algn="l">
              <a:lnSpc>
                <a:spcPct val="115000"/>
              </a:lnSpc>
              <a:spcBef>
                <a:spcPts val="0"/>
              </a:spcBef>
              <a:spcAft>
                <a:spcPts val="0"/>
              </a:spcAft>
              <a:buClr>
                <a:srgbClr val="000000"/>
              </a:buClr>
              <a:buSzPts val="1300"/>
              <a:buFont typeface="Arial"/>
              <a:buChar char="•"/>
            </a:pPr>
            <a:r>
              <a:rPr b="1" i="0" lang="en" sz="1300" u="none" cap="none" strike="noStrike">
                <a:solidFill>
                  <a:srgbClr val="000000"/>
                </a:solidFill>
                <a:latin typeface="Merriweather"/>
                <a:ea typeface="Merriweather"/>
                <a:cs typeface="Merriweather"/>
                <a:sym typeface="Merriweather"/>
              </a:rPr>
              <a:t>Institutionalization</a:t>
            </a:r>
            <a:r>
              <a:rPr i="0" lang="en" sz="1300" u="none" cap="none" strike="noStrike">
                <a:solidFill>
                  <a:srgbClr val="000000"/>
                </a:solidFill>
                <a:latin typeface="Merriweather"/>
                <a:ea typeface="Merriweather"/>
                <a:cs typeface="Merriweather"/>
                <a:sym typeface="Merriweather"/>
              </a:rPr>
              <a:t> of commitments throughout the company</a:t>
            </a:r>
            <a:endParaRPr i="0" sz="1300" u="none" cap="none" strike="noStrike">
              <a:solidFill>
                <a:srgbClr val="000000"/>
              </a:solidFill>
              <a:latin typeface="Merriweather"/>
              <a:ea typeface="Merriweather"/>
              <a:cs typeface="Merriweather"/>
              <a:sym typeface="Merriweather"/>
            </a:endParaRPr>
          </a:p>
          <a:p>
            <a:pPr indent="-311150" lvl="0" marL="457200" marR="0" rtl="0" algn="l">
              <a:lnSpc>
                <a:spcPct val="115000"/>
              </a:lnSpc>
              <a:spcBef>
                <a:spcPts val="0"/>
              </a:spcBef>
              <a:spcAft>
                <a:spcPts val="0"/>
              </a:spcAft>
              <a:buClr>
                <a:srgbClr val="000000"/>
              </a:buClr>
              <a:buSzPts val="1300"/>
              <a:buFont typeface="Arial"/>
              <a:buChar char="•"/>
            </a:pPr>
            <a:r>
              <a:rPr b="1" i="0" lang="en" sz="1300" u="none" cap="none" strike="noStrike">
                <a:solidFill>
                  <a:srgbClr val="000000"/>
                </a:solidFill>
                <a:latin typeface="Merriweather"/>
                <a:ea typeface="Merriweather"/>
                <a:cs typeface="Merriweather"/>
                <a:sym typeface="Merriweather"/>
              </a:rPr>
              <a:t>Senior-level oversight</a:t>
            </a:r>
            <a:r>
              <a:rPr i="0" lang="en" sz="1300" u="none" cap="none" strike="noStrike">
                <a:solidFill>
                  <a:srgbClr val="000000"/>
                </a:solidFill>
                <a:latin typeface="Merriweather"/>
                <a:ea typeface="Merriweather"/>
                <a:cs typeface="Merriweather"/>
                <a:sym typeface="Merriweather"/>
              </a:rPr>
              <a:t> over human rights issues </a:t>
            </a:r>
            <a:endParaRPr i="0" sz="1300" u="none" cap="none" strike="noStrike">
              <a:solidFill>
                <a:srgbClr val="000000"/>
              </a:solidFill>
              <a:latin typeface="Merriweather"/>
              <a:ea typeface="Merriweather"/>
              <a:cs typeface="Merriweather"/>
              <a:sym typeface="Merriweather"/>
            </a:endParaRPr>
          </a:p>
          <a:p>
            <a:pPr indent="-311150" lvl="0" marL="457200" marR="0" rtl="0" algn="l">
              <a:lnSpc>
                <a:spcPct val="115000"/>
              </a:lnSpc>
              <a:spcBef>
                <a:spcPts val="0"/>
              </a:spcBef>
              <a:spcAft>
                <a:spcPts val="0"/>
              </a:spcAft>
              <a:buClr>
                <a:srgbClr val="000000"/>
              </a:buClr>
              <a:buSzPts val="1300"/>
              <a:buFont typeface="Arial"/>
              <a:buChar char="•"/>
            </a:pPr>
            <a:r>
              <a:rPr i="0" lang="en" sz="1300" u="none" cap="none" strike="noStrike">
                <a:solidFill>
                  <a:srgbClr val="000000"/>
                </a:solidFill>
                <a:latin typeface="Merriweather"/>
                <a:ea typeface="Merriweather"/>
                <a:cs typeface="Merriweather"/>
                <a:sym typeface="Merriweather"/>
              </a:rPr>
              <a:t>Employee </a:t>
            </a:r>
            <a:r>
              <a:rPr b="1" i="0" lang="en" sz="1300" u="none" cap="none" strike="noStrike">
                <a:solidFill>
                  <a:srgbClr val="000000"/>
                </a:solidFill>
                <a:latin typeface="Merriweather"/>
                <a:ea typeface="Merriweather"/>
                <a:cs typeface="Merriweather"/>
                <a:sym typeface="Merriweather"/>
              </a:rPr>
              <a:t>training</a:t>
            </a:r>
            <a:endParaRPr b="1" i="0" sz="1300" u="none" cap="none" strike="noStrike">
              <a:solidFill>
                <a:srgbClr val="000000"/>
              </a:solidFill>
              <a:latin typeface="Merriweather"/>
              <a:ea typeface="Merriweather"/>
              <a:cs typeface="Merriweather"/>
              <a:sym typeface="Merriweather"/>
            </a:endParaRPr>
          </a:p>
          <a:p>
            <a:pPr indent="-311150" lvl="0" marL="457200" marR="0" rtl="0" algn="l">
              <a:lnSpc>
                <a:spcPct val="115000"/>
              </a:lnSpc>
              <a:spcBef>
                <a:spcPts val="0"/>
              </a:spcBef>
              <a:spcAft>
                <a:spcPts val="0"/>
              </a:spcAft>
              <a:buClr>
                <a:srgbClr val="000000"/>
              </a:buClr>
              <a:buSzPts val="1300"/>
              <a:buFont typeface="Arial"/>
              <a:buChar char="•"/>
            </a:pPr>
            <a:r>
              <a:rPr i="0" lang="en" sz="1300" u="none" cap="none" strike="noStrike">
                <a:solidFill>
                  <a:srgbClr val="000000"/>
                </a:solidFill>
                <a:latin typeface="Merriweather"/>
                <a:ea typeface="Merriweather"/>
                <a:cs typeface="Merriweather"/>
                <a:sym typeface="Merriweather"/>
              </a:rPr>
              <a:t>Engagement with a </a:t>
            </a:r>
            <a:r>
              <a:rPr b="1" i="0" lang="en" sz="1300" u="none" cap="none" strike="noStrike">
                <a:solidFill>
                  <a:srgbClr val="000000"/>
                </a:solidFill>
                <a:latin typeface="Merriweather"/>
                <a:ea typeface="Merriweather"/>
                <a:cs typeface="Merriweather"/>
                <a:sym typeface="Merriweather"/>
              </a:rPr>
              <a:t>multistakeholder process or organization</a:t>
            </a:r>
            <a:r>
              <a:rPr i="0" lang="en" sz="1300" u="none" cap="none" strike="noStrike">
                <a:solidFill>
                  <a:srgbClr val="000000"/>
                </a:solidFill>
                <a:latin typeface="Merriweather"/>
                <a:ea typeface="Merriweather"/>
                <a:cs typeface="Merriweather"/>
                <a:sym typeface="Merriweather"/>
              </a:rPr>
              <a:t> committed to human rights principles, such as the GNI. </a:t>
            </a:r>
            <a:endParaRPr i="0" sz="1300" u="none" cap="none" strike="noStrike">
              <a:solidFill>
                <a:srgbClr val="000000"/>
              </a:solidFill>
              <a:latin typeface="Merriweather"/>
              <a:ea typeface="Merriweather"/>
              <a:cs typeface="Merriweather"/>
              <a:sym typeface="Merriweather"/>
            </a:endParaRPr>
          </a:p>
          <a:p>
            <a:pPr indent="-311150" lvl="0" marL="457200" marR="0" rtl="0" algn="l">
              <a:lnSpc>
                <a:spcPct val="115000"/>
              </a:lnSpc>
              <a:spcBef>
                <a:spcPts val="0"/>
              </a:spcBef>
              <a:spcAft>
                <a:spcPts val="0"/>
              </a:spcAft>
              <a:buClr>
                <a:srgbClr val="000000"/>
              </a:buClr>
              <a:buSzPts val="1300"/>
              <a:buFont typeface="Arial"/>
              <a:buChar char="•"/>
            </a:pPr>
            <a:r>
              <a:rPr b="1" i="0" lang="en" sz="1300" u="none" cap="none" strike="noStrike">
                <a:solidFill>
                  <a:srgbClr val="000000"/>
                </a:solidFill>
                <a:latin typeface="Merriweather"/>
                <a:ea typeface="Merriweather"/>
                <a:cs typeface="Merriweather"/>
                <a:sym typeface="Merriweather"/>
              </a:rPr>
              <a:t>Grievance and remedy mechanism</a:t>
            </a:r>
            <a:r>
              <a:rPr i="0" lang="en" sz="1300" u="none" cap="none" strike="noStrike">
                <a:solidFill>
                  <a:srgbClr val="000000"/>
                </a:solidFill>
                <a:latin typeface="Merriweather"/>
                <a:ea typeface="Merriweather"/>
                <a:cs typeface="Merriweather"/>
                <a:sym typeface="Merriweather"/>
              </a:rPr>
              <a:t> enabling users to notify the company when their freedom of expression and privacy rights have been affected or violated.</a:t>
            </a:r>
            <a:endParaRPr i="0" sz="13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1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265" name="Google Shape;265;p28"/>
          <p:cNvSpPr txBox="1"/>
          <p:nvPr/>
        </p:nvSpPr>
        <p:spPr>
          <a:xfrm>
            <a:off x="5086175" y="2555725"/>
            <a:ext cx="38019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i="0" lang="en" sz="1200" u="none" cap="none" strike="noStrike">
                <a:solidFill>
                  <a:srgbClr val="000000"/>
                </a:solidFill>
                <a:latin typeface="Merriweather"/>
                <a:ea typeface="Merriweather"/>
                <a:cs typeface="Merriweather"/>
                <a:sym typeface="Merriweather"/>
              </a:rPr>
              <a:t>Ex) Microsoft’s commitment to respect human rights</a:t>
            </a:r>
            <a:endParaRPr i="0" sz="1200" u="none" cap="none" strike="noStrike">
              <a:solidFill>
                <a:srgbClr val="000000"/>
              </a:solidFill>
              <a:latin typeface="Merriweather"/>
              <a:ea typeface="Merriweather"/>
              <a:cs typeface="Merriweather"/>
              <a:sym typeface="Merriweather"/>
            </a:endParaRPr>
          </a:p>
        </p:txBody>
      </p:sp>
      <p:sp>
        <p:nvSpPr>
          <p:cNvPr id="266" name="Google Shape;266;p28"/>
          <p:cNvSpPr/>
          <p:nvPr/>
        </p:nvSpPr>
        <p:spPr>
          <a:xfrm flipH="1" rot="-8249222">
            <a:off x="4823309" y="2748752"/>
            <a:ext cx="420417" cy="453110"/>
          </a:xfrm>
          <a:prstGeom prst="bentArrow">
            <a:avLst>
              <a:gd fmla="val 25000" name="adj1"/>
              <a:gd fmla="val 25000" name="adj2"/>
              <a:gd fmla="val 25000" name="adj3"/>
              <a:gd fmla="val 43750" name="adj4"/>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t/>
            </a:r>
            <a:endParaRPr b="0" i="0" sz="4500" u="none" cap="none" strike="noStrike">
              <a:solidFill>
                <a:schemeClr val="dk1"/>
              </a:solidFill>
              <a:latin typeface="Calibri"/>
              <a:ea typeface="Calibri"/>
              <a:cs typeface="Calibri"/>
              <a:sym typeface="Calibri"/>
            </a:endParaRPr>
          </a:p>
        </p:txBody>
      </p:sp>
      <p:sp>
        <p:nvSpPr>
          <p:cNvPr id="272" name="Google Shape;272;p29"/>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p29"/>
          <p:cNvSpPr/>
          <p:nvPr/>
        </p:nvSpPr>
        <p:spPr>
          <a:xfrm>
            <a:off x="0" y="0"/>
            <a:ext cx="9144000" cy="52197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274" name="Google Shape;274;p29"/>
          <p:cNvSpPr txBox="1"/>
          <p:nvPr/>
        </p:nvSpPr>
        <p:spPr>
          <a:xfrm>
            <a:off x="1143000" y="1910247"/>
            <a:ext cx="6577500" cy="661500"/>
          </a:xfrm>
          <a:prstGeom prst="rect">
            <a:avLst/>
          </a:prstGeom>
          <a:noFill/>
          <a:ln>
            <a:noFill/>
          </a:ln>
        </p:spPr>
        <p:txBody>
          <a:bodyPr anchorCtr="0" anchor="t" bIns="34275" lIns="68575" spcFirstLastPara="1" rIns="68575" wrap="square" tIns="34275">
            <a:noAutofit/>
          </a:bodyPr>
          <a:lstStyle/>
          <a:p>
            <a:pPr indent="0" lvl="0" marL="0" marR="0" rtl="0" algn="ctr">
              <a:lnSpc>
                <a:spcPct val="115000"/>
              </a:lnSpc>
              <a:spcBef>
                <a:spcPts val="0"/>
              </a:spcBef>
              <a:spcAft>
                <a:spcPts val="0"/>
              </a:spcAft>
              <a:buClr>
                <a:srgbClr val="000000"/>
              </a:buClr>
              <a:buSzPts val="2400"/>
              <a:buFont typeface="Arial"/>
              <a:buNone/>
            </a:pPr>
            <a:r>
              <a:rPr b="1" lang="en" sz="3000">
                <a:solidFill>
                  <a:schemeClr val="lt1"/>
                </a:solidFill>
                <a:latin typeface="Merriweather Sans"/>
                <a:ea typeface="Merriweather Sans"/>
                <a:cs typeface="Merriweather Sans"/>
                <a:sym typeface="Merriweather Sans"/>
              </a:rPr>
              <a:t>Human Rights Due Diligence</a:t>
            </a:r>
            <a:endParaRPr b="1" i="0" sz="3000" u="none" cap="none" strike="noStrike">
              <a:solidFill>
                <a:srgbClr val="000000"/>
              </a:solidFill>
              <a:latin typeface="Merriweather Sans"/>
              <a:ea typeface="Merriweather Sans"/>
              <a:cs typeface="Merriweather Sans"/>
              <a:sym typeface="Merriweather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30"/>
          <p:cNvPicPr preferRelativeResize="0"/>
          <p:nvPr/>
        </p:nvPicPr>
        <p:blipFill>
          <a:blip r:embed="rId3">
            <a:alphaModFix amt="89000"/>
          </a:blip>
          <a:stretch>
            <a:fillRect/>
          </a:stretch>
        </p:blipFill>
        <p:spPr>
          <a:xfrm>
            <a:off x="0" y="0"/>
            <a:ext cx="9144000" cy="5143500"/>
          </a:xfrm>
          <a:prstGeom prst="rect">
            <a:avLst/>
          </a:prstGeom>
          <a:noFill/>
          <a:ln cap="flat" cmpd="sng" w="9525">
            <a:solidFill>
              <a:schemeClr val="dk2"/>
            </a:solidFill>
            <a:prstDash val="solid"/>
            <a:round/>
            <a:headEnd len="sm" w="sm" type="none"/>
            <a:tailEnd len="sm" w="sm" type="none"/>
          </a:ln>
        </p:spPr>
      </p:pic>
      <p:sp>
        <p:nvSpPr>
          <p:cNvPr id="280" name="Google Shape;280;p30"/>
          <p:cNvSpPr/>
          <p:nvPr/>
        </p:nvSpPr>
        <p:spPr>
          <a:xfrm>
            <a:off x="0" y="854150"/>
            <a:ext cx="9144000" cy="3568800"/>
          </a:xfrm>
          <a:prstGeom prst="rect">
            <a:avLst/>
          </a:prstGeom>
          <a:solidFill>
            <a:srgbClr val="000000">
              <a:alpha val="60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0"/>
          <p:cNvSpPr txBox="1"/>
          <p:nvPr/>
        </p:nvSpPr>
        <p:spPr>
          <a:xfrm>
            <a:off x="86550" y="977050"/>
            <a:ext cx="9057300" cy="3375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rgbClr val="000000"/>
              </a:buClr>
              <a:buSzPts val="1100"/>
              <a:buFont typeface="Arial"/>
              <a:buNone/>
            </a:pPr>
            <a:r>
              <a:rPr b="1" lang="en" sz="1800">
                <a:solidFill>
                  <a:srgbClr val="FFFFFF"/>
                </a:solidFill>
                <a:latin typeface="Merriweather Sans"/>
                <a:ea typeface="Merriweather Sans"/>
                <a:cs typeface="Merriweather Sans"/>
                <a:sym typeface="Merriweather Sans"/>
              </a:rPr>
              <a:t>UN Guiding Principles #17-21</a:t>
            </a:r>
            <a:endParaRPr b="1" sz="1800">
              <a:solidFill>
                <a:srgbClr val="FFFFFF"/>
              </a:solidFill>
              <a:latin typeface="Merriweather Sans"/>
              <a:ea typeface="Merriweather Sans"/>
              <a:cs typeface="Merriweather Sans"/>
              <a:sym typeface="Merriweather Sans"/>
            </a:endParaRPr>
          </a:p>
          <a:p>
            <a:pPr indent="0" lvl="0" marL="0" rtl="0" algn="l">
              <a:lnSpc>
                <a:spcPct val="150000"/>
              </a:lnSpc>
              <a:spcBef>
                <a:spcPts val="0"/>
              </a:spcBef>
              <a:spcAft>
                <a:spcPts val="0"/>
              </a:spcAft>
              <a:buClr>
                <a:srgbClr val="000000"/>
              </a:buClr>
              <a:buSzPts val="1100"/>
              <a:buFont typeface="Arial"/>
              <a:buNone/>
            </a:pPr>
            <a:r>
              <a:rPr b="1" lang="en" sz="1500">
                <a:solidFill>
                  <a:srgbClr val="FFFFFF"/>
                </a:solidFill>
                <a:latin typeface="Merriweather"/>
                <a:ea typeface="Merriweather"/>
                <a:cs typeface="Merriweather"/>
                <a:sym typeface="Merriweather"/>
              </a:rPr>
              <a:t>Principle 17:</a:t>
            </a:r>
            <a:r>
              <a:rPr lang="en" sz="1500">
                <a:solidFill>
                  <a:srgbClr val="FFFFFF"/>
                </a:solidFill>
                <a:latin typeface="Merriweather"/>
                <a:ea typeface="Merriweather"/>
                <a:cs typeface="Merriweather"/>
                <a:sym typeface="Merriweather"/>
              </a:rPr>
              <a:t> In order to identify, prevent, mitigate and account for how they address their adverse human rights impacts, business enterprises should carry out </a:t>
            </a:r>
            <a:r>
              <a:rPr b="1" lang="en" sz="1500">
                <a:solidFill>
                  <a:srgbClr val="FFFFFF"/>
                </a:solidFill>
                <a:latin typeface="Merriweather"/>
                <a:ea typeface="Merriweather"/>
                <a:cs typeface="Merriweather"/>
                <a:sym typeface="Merriweather"/>
              </a:rPr>
              <a:t>human rights due diligence</a:t>
            </a:r>
            <a:r>
              <a:rPr lang="en" sz="1500">
                <a:solidFill>
                  <a:srgbClr val="FFFFFF"/>
                </a:solidFill>
                <a:latin typeface="Merriweather"/>
                <a:ea typeface="Merriweather"/>
                <a:cs typeface="Merriweather"/>
                <a:sym typeface="Merriweather"/>
              </a:rPr>
              <a:t>. The process should include:</a:t>
            </a:r>
            <a:endParaRPr sz="1500">
              <a:solidFill>
                <a:srgbClr val="FFFFFF"/>
              </a:solidFill>
              <a:latin typeface="Merriweather"/>
              <a:ea typeface="Merriweather"/>
              <a:cs typeface="Merriweather"/>
              <a:sym typeface="Merriweather"/>
            </a:endParaRPr>
          </a:p>
          <a:p>
            <a:pPr indent="-323850" lvl="0" marL="457200" rtl="0" algn="l">
              <a:lnSpc>
                <a:spcPct val="150000"/>
              </a:lnSpc>
              <a:spcBef>
                <a:spcPts val="0"/>
              </a:spcBef>
              <a:spcAft>
                <a:spcPts val="0"/>
              </a:spcAft>
              <a:buClr>
                <a:srgbClr val="FFFFFF"/>
              </a:buClr>
              <a:buSzPts val="1500"/>
              <a:buFont typeface="Merriweather"/>
              <a:buChar char="●"/>
            </a:pPr>
            <a:r>
              <a:rPr lang="en" sz="1500">
                <a:solidFill>
                  <a:srgbClr val="FFFFFF"/>
                </a:solidFill>
                <a:latin typeface="Merriweather"/>
                <a:ea typeface="Merriweather"/>
                <a:cs typeface="Merriweather"/>
                <a:sym typeface="Merriweather"/>
              </a:rPr>
              <a:t>Assessing actual and potential human rights impacts [Principle 18]</a:t>
            </a:r>
            <a:endParaRPr sz="1500">
              <a:solidFill>
                <a:srgbClr val="FFFFFF"/>
              </a:solidFill>
              <a:latin typeface="Merriweather"/>
              <a:ea typeface="Merriweather"/>
              <a:cs typeface="Merriweather"/>
              <a:sym typeface="Merriweather"/>
            </a:endParaRPr>
          </a:p>
          <a:p>
            <a:pPr indent="-323850" lvl="0" marL="457200" rtl="0" algn="l">
              <a:lnSpc>
                <a:spcPct val="150000"/>
              </a:lnSpc>
              <a:spcBef>
                <a:spcPts val="0"/>
              </a:spcBef>
              <a:spcAft>
                <a:spcPts val="0"/>
              </a:spcAft>
              <a:buClr>
                <a:srgbClr val="FFFFFF"/>
              </a:buClr>
              <a:buSzPts val="1500"/>
              <a:buFont typeface="Merriweather"/>
              <a:buChar char="●"/>
            </a:pPr>
            <a:r>
              <a:rPr lang="en" sz="1500">
                <a:solidFill>
                  <a:srgbClr val="FFFFFF"/>
                </a:solidFill>
                <a:latin typeface="Merriweather"/>
                <a:ea typeface="Merriweather"/>
                <a:cs typeface="Merriweather"/>
                <a:sym typeface="Merriweather"/>
              </a:rPr>
              <a:t>Integrating and acting upon the findings [Principle 19] </a:t>
            </a:r>
            <a:endParaRPr sz="1500">
              <a:solidFill>
                <a:srgbClr val="FFFFFF"/>
              </a:solidFill>
              <a:latin typeface="Merriweather"/>
              <a:ea typeface="Merriweather"/>
              <a:cs typeface="Merriweather"/>
              <a:sym typeface="Merriweather"/>
            </a:endParaRPr>
          </a:p>
          <a:p>
            <a:pPr indent="-323850" lvl="0" marL="457200" rtl="0" algn="l">
              <a:lnSpc>
                <a:spcPct val="150000"/>
              </a:lnSpc>
              <a:spcBef>
                <a:spcPts val="0"/>
              </a:spcBef>
              <a:spcAft>
                <a:spcPts val="0"/>
              </a:spcAft>
              <a:buClr>
                <a:srgbClr val="FFFFFF"/>
              </a:buClr>
              <a:buSzPts val="1500"/>
              <a:buFont typeface="Merriweather"/>
              <a:buChar char="●"/>
            </a:pPr>
            <a:r>
              <a:rPr lang="en" sz="1500">
                <a:solidFill>
                  <a:srgbClr val="FFFFFF"/>
                </a:solidFill>
                <a:latin typeface="Merriweather"/>
                <a:ea typeface="Merriweather"/>
                <a:cs typeface="Merriweather"/>
                <a:sym typeface="Merriweather"/>
              </a:rPr>
              <a:t>Tracking responses [Principle 20]</a:t>
            </a:r>
            <a:endParaRPr sz="1500">
              <a:solidFill>
                <a:srgbClr val="FFFFFF"/>
              </a:solidFill>
              <a:latin typeface="Merriweather"/>
              <a:ea typeface="Merriweather"/>
              <a:cs typeface="Merriweather"/>
              <a:sym typeface="Merriweather"/>
            </a:endParaRPr>
          </a:p>
          <a:p>
            <a:pPr indent="-323850" lvl="0" marL="457200" rtl="0" algn="l">
              <a:lnSpc>
                <a:spcPct val="150000"/>
              </a:lnSpc>
              <a:spcBef>
                <a:spcPts val="0"/>
              </a:spcBef>
              <a:spcAft>
                <a:spcPts val="0"/>
              </a:spcAft>
              <a:buClr>
                <a:srgbClr val="FFFFFF"/>
              </a:buClr>
              <a:buSzPts val="1500"/>
              <a:buFont typeface="Merriweather"/>
              <a:buChar char="●"/>
            </a:pPr>
            <a:r>
              <a:rPr lang="en" sz="1500">
                <a:solidFill>
                  <a:srgbClr val="FFFFFF"/>
                </a:solidFill>
                <a:latin typeface="Merriweather"/>
                <a:ea typeface="Merriweather"/>
                <a:cs typeface="Merriweather"/>
                <a:sym typeface="Merriweather"/>
              </a:rPr>
              <a:t>Communicating how impacts are addressed [Principle 21]</a:t>
            </a:r>
            <a:endParaRPr sz="1500">
              <a:solidFill>
                <a:srgbClr val="FFFFFF"/>
              </a:solidFill>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sz="4000">
              <a:solidFill>
                <a:srgbClr val="FFFFFF"/>
              </a:solidFill>
              <a:latin typeface="Merriweather Sans ExtraBold"/>
              <a:ea typeface="Merriweather Sans ExtraBold"/>
              <a:cs typeface="Merriweather Sans ExtraBold"/>
              <a:sym typeface="Merriweather Sans ExtraBold"/>
            </a:endParaRPr>
          </a:p>
        </p:txBody>
      </p:sp>
      <p:sp>
        <p:nvSpPr>
          <p:cNvPr id="282" name="Google Shape;282;p30"/>
          <p:cNvSpPr txBox="1"/>
          <p:nvPr/>
        </p:nvSpPr>
        <p:spPr>
          <a:xfrm>
            <a:off x="7420525" y="4854900"/>
            <a:ext cx="1723500" cy="2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Merriweather"/>
                <a:ea typeface="Merriweather"/>
                <a:cs typeface="Merriweather"/>
                <a:sym typeface="Merriweather"/>
              </a:rPr>
              <a:t>Image Credit: Pexels</a:t>
            </a:r>
            <a:endParaRPr sz="800">
              <a:solidFill>
                <a:srgbClr val="FFFFFF"/>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628650" y="383400"/>
            <a:ext cx="8515200" cy="748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 sz="2900">
                <a:latin typeface="Merriweather Sans"/>
                <a:ea typeface="Merriweather Sans"/>
                <a:cs typeface="Merriweather Sans"/>
                <a:sym typeface="Merriweather Sans"/>
              </a:rPr>
              <a:t>Human Rights Impact Assessments (HRIAs)</a:t>
            </a:r>
            <a:r>
              <a:rPr b="1" lang="en" sz="3000">
                <a:latin typeface="Merriweather Sans"/>
                <a:ea typeface="Merriweather Sans"/>
                <a:cs typeface="Merriweather Sans"/>
                <a:sym typeface="Merriweather Sans"/>
              </a:rPr>
              <a:t> </a:t>
            </a:r>
            <a:endParaRPr b="1" sz="3000">
              <a:latin typeface="Merriweather Sans"/>
              <a:ea typeface="Merriweather Sans"/>
              <a:cs typeface="Merriweather Sans"/>
              <a:sym typeface="Merriweather Sans"/>
            </a:endParaRPr>
          </a:p>
        </p:txBody>
      </p:sp>
      <p:sp>
        <p:nvSpPr>
          <p:cNvPr id="288" name="Google Shape;288;p3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9" name="Google Shape;289;p31"/>
          <p:cNvSpPr/>
          <p:nvPr/>
        </p:nvSpPr>
        <p:spPr>
          <a:xfrm>
            <a:off x="0" y="1076400"/>
            <a:ext cx="89949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0" name="Google Shape;290;p31"/>
          <p:cNvSpPr txBox="1"/>
          <p:nvPr/>
        </p:nvSpPr>
        <p:spPr>
          <a:xfrm>
            <a:off x="836225" y="1276600"/>
            <a:ext cx="8158800" cy="363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300"/>
          </a:p>
          <a:p>
            <a:pPr indent="-317500" lvl="0" marL="457200" marR="0" rtl="0" algn="l">
              <a:lnSpc>
                <a:spcPct val="100000"/>
              </a:lnSpc>
              <a:spcBef>
                <a:spcPts val="0"/>
              </a:spcBef>
              <a:spcAft>
                <a:spcPts val="0"/>
              </a:spcAft>
              <a:buSzPts val="1400"/>
              <a:buFont typeface="Merriweather"/>
              <a:buChar char="➢"/>
            </a:pPr>
            <a:r>
              <a:rPr lang="en">
                <a:latin typeface="Merriweather"/>
                <a:ea typeface="Merriweather"/>
                <a:cs typeface="Merriweather"/>
                <a:sym typeface="Merriweather"/>
              </a:rPr>
              <a:t>Should include: </a:t>
            </a:r>
            <a:endParaRPr>
              <a:latin typeface="Merriweather"/>
              <a:ea typeface="Merriweather"/>
              <a:cs typeface="Merriweather"/>
              <a:sym typeface="Merriweather"/>
            </a:endParaRPr>
          </a:p>
          <a:p>
            <a:pPr indent="-317500" lvl="1" marL="914400" marR="0" rtl="0" algn="l">
              <a:lnSpc>
                <a:spcPct val="100000"/>
              </a:lnSpc>
              <a:spcBef>
                <a:spcPts val="1000"/>
              </a:spcBef>
              <a:spcAft>
                <a:spcPts val="0"/>
              </a:spcAft>
              <a:buSzPts val="1400"/>
              <a:buFont typeface="Merriweather"/>
              <a:buChar char="○"/>
            </a:pPr>
            <a:r>
              <a:rPr lang="en">
                <a:latin typeface="Merriweather"/>
                <a:ea typeface="Merriweather"/>
                <a:cs typeface="Merriweather"/>
                <a:sym typeface="Merriweather"/>
              </a:rPr>
              <a:t>A review UDHR, UNGPs, local laws, and the human rights environment</a:t>
            </a:r>
            <a:endParaRPr>
              <a:latin typeface="Merriweather"/>
              <a:ea typeface="Merriweather"/>
              <a:cs typeface="Merriweather"/>
              <a:sym typeface="Merriweather"/>
            </a:endParaRPr>
          </a:p>
          <a:p>
            <a:pPr indent="-317500" lvl="1" marL="914400" marR="0" rtl="0" algn="l">
              <a:lnSpc>
                <a:spcPct val="100000"/>
              </a:lnSpc>
              <a:spcBef>
                <a:spcPts val="1000"/>
              </a:spcBef>
              <a:spcAft>
                <a:spcPts val="0"/>
              </a:spcAft>
              <a:buSzPts val="1400"/>
              <a:buFont typeface="Merriweather"/>
              <a:buChar char="○"/>
            </a:pPr>
            <a:r>
              <a:rPr lang="en">
                <a:latin typeface="Merriweather"/>
                <a:ea typeface="Merriweather"/>
                <a:cs typeface="Merriweather"/>
                <a:sym typeface="Merriweather"/>
              </a:rPr>
              <a:t>Risk scenarios based on the company’s particular services or operations</a:t>
            </a:r>
            <a:endParaRPr>
              <a:latin typeface="Merriweather"/>
              <a:ea typeface="Merriweather"/>
              <a:cs typeface="Merriweather"/>
              <a:sym typeface="Merriweather"/>
            </a:endParaRPr>
          </a:p>
          <a:p>
            <a:pPr indent="-317500" lvl="1" marL="914400" marR="0" rtl="0" algn="l">
              <a:lnSpc>
                <a:spcPct val="100000"/>
              </a:lnSpc>
              <a:spcBef>
                <a:spcPts val="1000"/>
              </a:spcBef>
              <a:spcAft>
                <a:spcPts val="0"/>
              </a:spcAft>
              <a:buSzPts val="1400"/>
              <a:buFont typeface="Merriweather"/>
              <a:buChar char="○"/>
            </a:pPr>
            <a:r>
              <a:rPr lang="en">
                <a:latin typeface="Merriweather"/>
                <a:ea typeface="Merriweather"/>
                <a:cs typeface="Merriweather"/>
                <a:sym typeface="Merriweather"/>
              </a:rPr>
              <a:t>Consultations with stakeholders</a:t>
            </a:r>
            <a:endParaRPr>
              <a:latin typeface="Merriweather"/>
              <a:ea typeface="Merriweather"/>
              <a:cs typeface="Merriweather"/>
              <a:sym typeface="Merriweather"/>
            </a:endParaRPr>
          </a:p>
          <a:p>
            <a:pPr indent="0" lvl="0" marL="457200" marR="0" rtl="0" algn="l">
              <a:lnSpc>
                <a:spcPct val="100000"/>
              </a:lnSpc>
              <a:spcBef>
                <a:spcPts val="1000"/>
              </a:spcBef>
              <a:spcAft>
                <a:spcPts val="0"/>
              </a:spcAft>
              <a:buNone/>
            </a:pPr>
            <a:r>
              <a:t/>
            </a:r>
            <a:endParaRPr>
              <a:latin typeface="Merriweather"/>
              <a:ea typeface="Merriweather"/>
              <a:cs typeface="Merriweather"/>
              <a:sym typeface="Merriweather"/>
            </a:endParaRPr>
          </a:p>
          <a:p>
            <a:pPr indent="-317500" lvl="0" marL="457200" marR="0" rtl="0" algn="l">
              <a:lnSpc>
                <a:spcPct val="100000"/>
              </a:lnSpc>
              <a:spcBef>
                <a:spcPts val="1000"/>
              </a:spcBef>
              <a:spcAft>
                <a:spcPts val="0"/>
              </a:spcAft>
              <a:buSzPts val="1400"/>
              <a:buFont typeface="Merriweather"/>
              <a:buChar char="➢"/>
            </a:pPr>
            <a:r>
              <a:rPr lang="en">
                <a:latin typeface="Merriweather"/>
                <a:ea typeface="Merriweather"/>
                <a:cs typeface="Merriweather"/>
                <a:sym typeface="Merriweather"/>
              </a:rPr>
              <a:t>Note: There’s no one-size fits all approach to HRIAs. Stakeholder engagement and remedy can present unique challenges to for the ICT sector given the scope of the user base for many of these companies.</a:t>
            </a:r>
            <a:endParaRPr>
              <a:latin typeface="Merriweather"/>
              <a:ea typeface="Merriweather"/>
              <a:cs typeface="Merriweather"/>
              <a:sym typeface="Merriweather"/>
            </a:endParaRPr>
          </a:p>
          <a:p>
            <a:pPr indent="0" lvl="0" marL="457200" marR="0" rtl="0" algn="l">
              <a:lnSpc>
                <a:spcPct val="100000"/>
              </a:lnSpc>
              <a:spcBef>
                <a:spcPts val="1000"/>
              </a:spcBef>
              <a:spcAft>
                <a:spcPts val="1000"/>
              </a:spcAft>
              <a:buNone/>
            </a:pPr>
            <a:r>
              <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id="295" name="Google Shape;295;p32"/>
          <p:cNvPicPr preferRelativeResize="0"/>
          <p:nvPr/>
        </p:nvPicPr>
        <p:blipFill>
          <a:blip r:embed="rId3">
            <a:alphaModFix amt="89000"/>
          </a:blip>
          <a:stretch>
            <a:fillRect/>
          </a:stretch>
        </p:blipFill>
        <p:spPr>
          <a:xfrm>
            <a:off x="0" y="0"/>
            <a:ext cx="9144000" cy="5143500"/>
          </a:xfrm>
          <a:prstGeom prst="rect">
            <a:avLst/>
          </a:prstGeom>
          <a:noFill/>
          <a:ln cap="flat" cmpd="sng" w="9525">
            <a:solidFill>
              <a:schemeClr val="dk2"/>
            </a:solidFill>
            <a:prstDash val="solid"/>
            <a:round/>
            <a:headEnd len="sm" w="sm" type="none"/>
            <a:tailEnd len="sm" w="sm" type="none"/>
          </a:ln>
        </p:spPr>
      </p:pic>
      <p:sp>
        <p:nvSpPr>
          <p:cNvPr id="296" name="Google Shape;296;p32"/>
          <p:cNvSpPr/>
          <p:nvPr/>
        </p:nvSpPr>
        <p:spPr>
          <a:xfrm>
            <a:off x="0" y="854150"/>
            <a:ext cx="9144000" cy="3568800"/>
          </a:xfrm>
          <a:prstGeom prst="rect">
            <a:avLst/>
          </a:prstGeom>
          <a:solidFill>
            <a:srgbClr val="000000">
              <a:alpha val="60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2"/>
          <p:cNvSpPr txBox="1"/>
          <p:nvPr/>
        </p:nvSpPr>
        <p:spPr>
          <a:xfrm>
            <a:off x="451300" y="988000"/>
            <a:ext cx="8135700" cy="3375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solidFill>
                <a:srgbClr val="FFFFFF"/>
              </a:solidFill>
              <a:latin typeface="Merriweather Sans"/>
              <a:ea typeface="Merriweather Sans"/>
              <a:cs typeface="Merriweather Sans"/>
              <a:sym typeface="Merriweather Sans"/>
            </a:endParaRPr>
          </a:p>
          <a:p>
            <a:pPr indent="0" lvl="0" marL="457200" rtl="0" algn="l">
              <a:lnSpc>
                <a:spcPct val="115000"/>
              </a:lnSpc>
              <a:spcBef>
                <a:spcPts val="0"/>
              </a:spcBef>
              <a:spcAft>
                <a:spcPts val="0"/>
              </a:spcAft>
              <a:buNone/>
            </a:pPr>
            <a:r>
              <a:rPr lang="en" sz="2200">
                <a:solidFill>
                  <a:srgbClr val="FFFFFF"/>
                </a:solidFill>
                <a:latin typeface="Merriweather"/>
                <a:ea typeface="Merriweather"/>
                <a:cs typeface="Merriweather"/>
                <a:sym typeface="Merriweather"/>
              </a:rPr>
              <a:t>“Assessing human rights impacts helps companies proactively shape a strategic approach to human rights based on relevant risks and opportunities rather than reacting to external pressure or unexpected incidents.” </a:t>
            </a:r>
            <a:endParaRPr sz="2200">
              <a:solidFill>
                <a:srgbClr val="FFFFFF"/>
              </a:solidFill>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sz="2200">
              <a:solidFill>
                <a:srgbClr val="FFFFFF"/>
              </a:solidFill>
              <a:latin typeface="Merriweather Sans"/>
              <a:ea typeface="Merriweather Sans"/>
              <a:cs typeface="Merriweather Sans"/>
              <a:sym typeface="Merriweather Sans"/>
            </a:endParaRPr>
          </a:p>
          <a:p>
            <a:pPr indent="-368300" lvl="0" marL="457200" rtl="0" algn="r">
              <a:lnSpc>
                <a:spcPct val="115000"/>
              </a:lnSpc>
              <a:spcBef>
                <a:spcPts val="0"/>
              </a:spcBef>
              <a:spcAft>
                <a:spcPts val="0"/>
              </a:spcAft>
              <a:buClr>
                <a:srgbClr val="FFFFFF"/>
              </a:buClr>
              <a:buSzPts val="2200"/>
              <a:buFont typeface="Merriweather"/>
              <a:buChar char="-"/>
            </a:pPr>
            <a:r>
              <a:rPr lang="en" sz="2200">
                <a:solidFill>
                  <a:srgbClr val="FFFFFF"/>
                </a:solidFill>
                <a:latin typeface="Merriweather"/>
                <a:ea typeface="Merriweather"/>
                <a:cs typeface="Merriweather"/>
                <a:sym typeface="Merriweather"/>
              </a:rPr>
              <a:t>Business for Social Responsibility report</a:t>
            </a:r>
            <a:endParaRPr sz="2200">
              <a:solidFill>
                <a:srgbClr val="FFFFFF"/>
              </a:solidFill>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a:solidFill>
                <a:srgbClr val="FFFFFF"/>
              </a:solidFill>
              <a:latin typeface="Merriweather Sans"/>
              <a:ea typeface="Merriweather Sans"/>
              <a:cs typeface="Merriweather Sans"/>
              <a:sym typeface="Merriweather Sans"/>
            </a:endParaRPr>
          </a:p>
          <a:p>
            <a:pPr indent="0" lvl="0" marL="457200" rtl="0" algn="l">
              <a:lnSpc>
                <a:spcPct val="150000"/>
              </a:lnSpc>
              <a:spcBef>
                <a:spcPts val="0"/>
              </a:spcBef>
              <a:spcAft>
                <a:spcPts val="0"/>
              </a:spcAft>
              <a:buNone/>
            </a:pPr>
            <a:r>
              <a:t/>
            </a:r>
            <a:endParaRPr b="1">
              <a:solidFill>
                <a:srgbClr val="FFFFFF"/>
              </a:solidFill>
              <a:latin typeface="Merriweather Sans"/>
              <a:ea typeface="Merriweather Sans"/>
              <a:cs typeface="Merriweather Sans"/>
              <a:sym typeface="Merriweather Sans"/>
            </a:endParaRPr>
          </a:p>
          <a:p>
            <a:pPr indent="0" lvl="0" marL="457200" rtl="0" algn="l">
              <a:lnSpc>
                <a:spcPct val="150000"/>
              </a:lnSpc>
              <a:spcBef>
                <a:spcPts val="0"/>
              </a:spcBef>
              <a:spcAft>
                <a:spcPts val="0"/>
              </a:spcAft>
              <a:buNone/>
            </a:pPr>
            <a:r>
              <a:t/>
            </a:r>
            <a:endParaRPr>
              <a:solidFill>
                <a:srgbClr val="FFFFFF"/>
              </a:solidFill>
              <a:latin typeface="Merriweather Sans ExtraBold"/>
              <a:ea typeface="Merriweather Sans ExtraBold"/>
              <a:cs typeface="Merriweather Sans ExtraBold"/>
              <a:sym typeface="Merriweather Sans ExtraBold"/>
            </a:endParaRPr>
          </a:p>
        </p:txBody>
      </p:sp>
      <p:sp>
        <p:nvSpPr>
          <p:cNvPr id="298" name="Google Shape;298;p32"/>
          <p:cNvSpPr txBox="1"/>
          <p:nvPr/>
        </p:nvSpPr>
        <p:spPr>
          <a:xfrm>
            <a:off x="7420525" y="4854900"/>
            <a:ext cx="1723500" cy="2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Merriweather"/>
                <a:ea typeface="Merriweather"/>
                <a:cs typeface="Merriweather"/>
                <a:sym typeface="Merriweather"/>
              </a:rPr>
              <a:t>Image Credit: Pexels</a:t>
            </a:r>
            <a:endParaRPr sz="800">
              <a:solidFill>
                <a:srgbClr val="FFFFFF"/>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Arial"/>
              <a:buNone/>
            </a:pPr>
            <a:r>
              <a:rPr b="1" lang="en">
                <a:latin typeface="Merriweather Sans"/>
                <a:ea typeface="Merriweather Sans"/>
                <a:cs typeface="Merriweather Sans"/>
                <a:sym typeface="Merriweather Sans"/>
              </a:rPr>
              <a:t>Agenda</a:t>
            </a:r>
            <a:endParaRPr b="1" sz="1100">
              <a:latin typeface="Merriweather Sans"/>
              <a:ea typeface="Merriweather Sans"/>
              <a:cs typeface="Merriweather Sans"/>
              <a:sym typeface="Merriweather Sans"/>
            </a:endParaRPr>
          </a:p>
        </p:txBody>
      </p:sp>
      <p:sp>
        <p:nvSpPr>
          <p:cNvPr id="147" name="Google Shape;14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61950" lvl="0" marL="457200" rtl="0" algn="l">
              <a:spcBef>
                <a:spcPts val="1000"/>
              </a:spcBef>
              <a:spcAft>
                <a:spcPts val="0"/>
              </a:spcAft>
              <a:buSzPts val="2100"/>
              <a:buFont typeface="Merriweather"/>
              <a:buAutoNum type="arabicParenR"/>
            </a:pPr>
            <a:r>
              <a:rPr lang="en">
                <a:latin typeface="Merriweather"/>
                <a:ea typeface="Merriweather"/>
                <a:cs typeface="Merriweather"/>
                <a:sym typeface="Merriweather"/>
              </a:rPr>
              <a:t>Business and human rights principles and frameworks</a:t>
            </a:r>
            <a:br>
              <a:rPr lang="en">
                <a:latin typeface="Merriweather"/>
                <a:ea typeface="Merriweather"/>
                <a:cs typeface="Merriweather"/>
                <a:sym typeface="Merriweather"/>
              </a:rPr>
            </a:br>
            <a:endParaRPr>
              <a:latin typeface="Merriweather"/>
              <a:ea typeface="Merriweather"/>
              <a:cs typeface="Merriweather"/>
              <a:sym typeface="Merriweather"/>
            </a:endParaRPr>
          </a:p>
          <a:p>
            <a:pPr indent="-361950" lvl="0" marL="457200" rtl="0" algn="l">
              <a:spcBef>
                <a:spcPts val="0"/>
              </a:spcBef>
              <a:spcAft>
                <a:spcPts val="0"/>
              </a:spcAft>
              <a:buSzPts val="2100"/>
              <a:buFont typeface="Merriweather"/>
              <a:buAutoNum type="arabicParenR"/>
            </a:pPr>
            <a:r>
              <a:rPr lang="en">
                <a:latin typeface="Merriweather"/>
                <a:ea typeface="Merriweather"/>
                <a:cs typeface="Merriweather"/>
                <a:sym typeface="Merriweather"/>
              </a:rPr>
              <a:t>How tech and telco companies should demonstrate respect for right to privacy and freedom of expression</a:t>
            </a:r>
            <a:endParaRPr>
              <a:latin typeface="Merriweather"/>
              <a:ea typeface="Merriweather"/>
              <a:cs typeface="Merriweather"/>
              <a:sym typeface="Merriweather"/>
            </a:endParaRPr>
          </a:p>
          <a:p>
            <a:pPr indent="0" lvl="0" marL="457200" rtl="0" algn="l">
              <a:spcBef>
                <a:spcPts val="0"/>
              </a:spcBef>
              <a:spcAft>
                <a:spcPts val="0"/>
              </a:spcAft>
              <a:buNone/>
            </a:pPr>
            <a:r>
              <a:t/>
            </a:r>
            <a:endParaRPr>
              <a:latin typeface="Merriweather"/>
              <a:ea typeface="Merriweather"/>
              <a:cs typeface="Merriweather"/>
              <a:sym typeface="Merriweather"/>
            </a:endParaRPr>
          </a:p>
          <a:p>
            <a:pPr indent="-361950" lvl="0" marL="457200" rtl="0" algn="l">
              <a:spcBef>
                <a:spcPts val="0"/>
              </a:spcBef>
              <a:spcAft>
                <a:spcPts val="0"/>
              </a:spcAft>
              <a:buSzPts val="2100"/>
              <a:buFont typeface="Merriweather"/>
              <a:buAutoNum type="arabicParenR"/>
            </a:pPr>
            <a:r>
              <a:rPr lang="en">
                <a:latin typeface="Merriweather"/>
                <a:ea typeface="Merriweather"/>
                <a:cs typeface="Merriweather"/>
                <a:sym typeface="Merriweather"/>
              </a:rPr>
              <a:t>Human</a:t>
            </a:r>
            <a:r>
              <a:rPr lang="en">
                <a:latin typeface="Merriweather"/>
                <a:ea typeface="Merriweather"/>
                <a:cs typeface="Merriweather"/>
                <a:sym typeface="Merriweather"/>
              </a:rPr>
              <a:t> Rights Impact Assessments</a:t>
            </a:r>
            <a:br>
              <a:rPr lang="en">
                <a:latin typeface="Merriweather"/>
                <a:ea typeface="Merriweather"/>
                <a:cs typeface="Merriweather"/>
                <a:sym typeface="Merriweather"/>
              </a:rPr>
            </a:br>
            <a:endParaRPr>
              <a:latin typeface="Merriweather"/>
              <a:ea typeface="Merriweather"/>
              <a:cs typeface="Merriweather"/>
              <a:sym typeface="Merriweather"/>
            </a:endParaRPr>
          </a:p>
          <a:p>
            <a:pPr indent="-361950" lvl="0" marL="457200" rtl="0" algn="l">
              <a:spcBef>
                <a:spcPts val="0"/>
              </a:spcBef>
              <a:spcAft>
                <a:spcPts val="0"/>
              </a:spcAft>
              <a:buSzPts val="2100"/>
              <a:buFont typeface="Merriweather"/>
              <a:buAutoNum type="arabicParenR"/>
            </a:pPr>
            <a:r>
              <a:rPr lang="en">
                <a:latin typeface="Merriweather"/>
                <a:ea typeface="Merriweather"/>
                <a:cs typeface="Merriweather"/>
                <a:sym typeface="Merriweather"/>
              </a:rPr>
              <a:t>Interactive case studies</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b="0" i="0" u="none" cap="none" strike="noStrike">
              <a:solidFill>
                <a:schemeClr val="dk1"/>
              </a:solidFill>
              <a:latin typeface="Arial"/>
              <a:ea typeface="Arial"/>
              <a:cs typeface="Arial"/>
              <a:sym typeface="Arial"/>
            </a:endParaRPr>
          </a:p>
        </p:txBody>
      </p:sp>
      <p:sp>
        <p:nvSpPr>
          <p:cNvPr id="148" name="Google Shape;148;p15"/>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 name="Google Shape;149;p15"/>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3"/>
          <p:cNvSpPr txBox="1"/>
          <p:nvPr>
            <p:ph type="title"/>
          </p:nvPr>
        </p:nvSpPr>
        <p:spPr>
          <a:xfrm>
            <a:off x="628650" y="383400"/>
            <a:ext cx="8515200" cy="748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 sz="2900">
                <a:latin typeface="Merriweather Sans"/>
                <a:ea typeface="Merriweather Sans"/>
                <a:cs typeface="Merriweather Sans"/>
                <a:sym typeface="Merriweather Sans"/>
              </a:rPr>
              <a:t>Human Rights Impact Assessments (HRIAs)</a:t>
            </a:r>
            <a:r>
              <a:rPr b="1" lang="en" sz="3000">
                <a:latin typeface="Merriweather Sans"/>
                <a:ea typeface="Merriweather Sans"/>
                <a:cs typeface="Merriweather Sans"/>
                <a:sym typeface="Merriweather Sans"/>
              </a:rPr>
              <a:t> </a:t>
            </a:r>
            <a:endParaRPr b="1" sz="3000">
              <a:latin typeface="Merriweather Sans"/>
              <a:ea typeface="Merriweather Sans"/>
              <a:cs typeface="Merriweather Sans"/>
              <a:sym typeface="Merriweather Sans"/>
            </a:endParaRPr>
          </a:p>
        </p:txBody>
      </p:sp>
      <p:sp>
        <p:nvSpPr>
          <p:cNvPr id="304" name="Google Shape;304;p33"/>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5" name="Google Shape;305;p33"/>
          <p:cNvSpPr/>
          <p:nvPr/>
        </p:nvSpPr>
        <p:spPr>
          <a:xfrm>
            <a:off x="0" y="1076400"/>
            <a:ext cx="89949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6" name="Google Shape;306;p33"/>
          <p:cNvSpPr txBox="1"/>
          <p:nvPr/>
        </p:nvSpPr>
        <p:spPr>
          <a:xfrm>
            <a:off x="774425" y="1171600"/>
            <a:ext cx="6400500" cy="375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i="0" lang="en" sz="1300" u="none" cap="none" strike="noStrike">
                <a:latin typeface="Merriweather"/>
                <a:ea typeface="Merriweather"/>
                <a:cs typeface="Merriweather"/>
                <a:sym typeface="Merriweather"/>
              </a:rPr>
              <a:t>Resources:</a:t>
            </a:r>
            <a:endParaRPr i="0" sz="1300" u="none" cap="none" strike="noStrike">
              <a:latin typeface="Merriweather"/>
              <a:ea typeface="Merriweather"/>
              <a:cs typeface="Merriweather"/>
              <a:sym typeface="Merriweather"/>
            </a:endParaRPr>
          </a:p>
          <a:p>
            <a:pPr indent="0" lvl="0" marL="0" marR="0" rtl="0" algn="l">
              <a:lnSpc>
                <a:spcPct val="115000"/>
              </a:lnSpc>
              <a:spcBef>
                <a:spcPts val="0"/>
              </a:spcBef>
              <a:spcAft>
                <a:spcPts val="0"/>
              </a:spcAft>
              <a:buClr>
                <a:srgbClr val="000000"/>
              </a:buClr>
              <a:buSzPts val="1300"/>
              <a:buFont typeface="Arial"/>
              <a:buNone/>
            </a:pPr>
            <a:r>
              <a:t/>
            </a:r>
            <a:endParaRPr i="0" sz="1300" u="none" cap="none" strike="noStrike">
              <a:latin typeface="Merriweather"/>
              <a:ea typeface="Merriweather"/>
              <a:cs typeface="Merriweather"/>
              <a:sym typeface="Merriweather"/>
            </a:endParaRPr>
          </a:p>
          <a:p>
            <a:pPr indent="0" lvl="0" marL="0" marR="0" rtl="0" algn="l">
              <a:lnSpc>
                <a:spcPct val="114000"/>
              </a:lnSpc>
              <a:spcBef>
                <a:spcPts val="0"/>
              </a:spcBef>
              <a:spcAft>
                <a:spcPts val="0"/>
              </a:spcAft>
              <a:buClr>
                <a:srgbClr val="000000"/>
              </a:buClr>
              <a:buSzPts val="1300"/>
              <a:buFont typeface="Arial"/>
              <a:buNone/>
            </a:pPr>
            <a:r>
              <a:rPr lang="en" sz="1300">
                <a:latin typeface="Merriweather"/>
                <a:ea typeface="Merriweather"/>
                <a:cs typeface="Merriweather"/>
                <a:sym typeface="Merriweather"/>
              </a:rPr>
              <a:t>R</a:t>
            </a:r>
            <a:r>
              <a:rPr lang="en" sz="1300">
                <a:latin typeface="Merriweather"/>
                <a:ea typeface="Merriweather"/>
                <a:cs typeface="Merriweather"/>
                <a:sym typeface="Merriweather"/>
              </a:rPr>
              <a:t>elevant reports from </a:t>
            </a:r>
            <a:r>
              <a:rPr lang="en" sz="1300">
                <a:latin typeface="Merriweather"/>
                <a:ea typeface="Merriweather"/>
                <a:cs typeface="Merriweather"/>
                <a:sym typeface="Merriweather"/>
              </a:rPr>
              <a:t>credible</a:t>
            </a:r>
            <a:r>
              <a:rPr lang="en" sz="1300">
                <a:latin typeface="Merriweather"/>
                <a:ea typeface="Merriweather"/>
                <a:cs typeface="Merriweather"/>
                <a:sym typeface="Merriweather"/>
              </a:rPr>
              <a:t> human rights groups include</a:t>
            </a:r>
            <a:r>
              <a:rPr i="0" lang="en" sz="1300" u="none" cap="none" strike="noStrike">
                <a:latin typeface="Merriweather"/>
                <a:ea typeface="Merriweather"/>
                <a:cs typeface="Merriweather"/>
                <a:sym typeface="Merriweather"/>
              </a:rPr>
              <a:t>:</a:t>
            </a:r>
            <a:endParaRPr i="0" sz="1300" u="none" cap="none" strike="noStrike">
              <a:latin typeface="Merriweather"/>
              <a:ea typeface="Merriweather"/>
              <a:cs typeface="Merriweather"/>
              <a:sym typeface="Merriweather"/>
            </a:endParaRPr>
          </a:p>
          <a:p>
            <a:pPr indent="-323850" lvl="0" marL="457200" marR="0" rtl="0" algn="l">
              <a:lnSpc>
                <a:spcPct val="115000"/>
              </a:lnSpc>
              <a:spcBef>
                <a:spcPts val="600"/>
              </a:spcBef>
              <a:spcAft>
                <a:spcPts val="0"/>
              </a:spcAft>
              <a:buSzPts val="1500"/>
              <a:buFont typeface="Merriweather"/>
              <a:buChar char="•"/>
            </a:pPr>
            <a:r>
              <a:rPr i="0" lang="en" sz="1300" u="none" cap="none" strike="noStrike">
                <a:latin typeface="Merriweather"/>
                <a:ea typeface="Merriweather"/>
                <a:cs typeface="Merriweather"/>
                <a:sym typeface="Merriweather"/>
              </a:rPr>
              <a:t>Freedom House reports: Freedom in the World; Freedom on the Net</a:t>
            </a:r>
            <a:endParaRPr i="0" sz="1300" u="none" cap="none" strike="noStrike">
              <a:latin typeface="Merriweather"/>
              <a:ea typeface="Merriweather"/>
              <a:cs typeface="Merriweather"/>
              <a:sym typeface="Merriweather"/>
            </a:endParaRPr>
          </a:p>
          <a:p>
            <a:pPr indent="-311150" lvl="0" marL="457200" rtl="0" algn="l">
              <a:lnSpc>
                <a:spcPct val="115000"/>
              </a:lnSpc>
              <a:spcBef>
                <a:spcPts val="0"/>
              </a:spcBef>
              <a:spcAft>
                <a:spcPts val="0"/>
              </a:spcAft>
              <a:buSzPts val="1300"/>
              <a:buFont typeface="Merriweather"/>
              <a:buChar char="•"/>
            </a:pPr>
            <a:r>
              <a:rPr lang="en" sz="1300">
                <a:latin typeface="Merriweather"/>
                <a:ea typeface="Merriweather"/>
                <a:cs typeface="Merriweather"/>
                <a:sym typeface="Merriweather"/>
              </a:rPr>
              <a:t>GNI Country Legal Frameworks reports on Freedom of Expression and Privacy in Telecommunications</a:t>
            </a:r>
            <a:endParaRPr sz="1300">
              <a:latin typeface="Merriweather"/>
              <a:ea typeface="Merriweather"/>
              <a:cs typeface="Merriweather"/>
              <a:sym typeface="Merriweather"/>
            </a:endParaRPr>
          </a:p>
          <a:p>
            <a:pPr indent="-323850" lvl="0" marL="457200" marR="0" rtl="0" algn="l">
              <a:lnSpc>
                <a:spcPct val="115000"/>
              </a:lnSpc>
              <a:spcBef>
                <a:spcPts val="0"/>
              </a:spcBef>
              <a:spcAft>
                <a:spcPts val="0"/>
              </a:spcAft>
              <a:buSzPts val="1500"/>
              <a:buFont typeface="Merriweather"/>
              <a:buChar char="•"/>
            </a:pPr>
            <a:r>
              <a:rPr i="0" lang="en" sz="1300" u="none" cap="none" strike="noStrike">
                <a:latin typeface="Merriweather"/>
                <a:ea typeface="Merriweather"/>
                <a:cs typeface="Merriweather"/>
                <a:sym typeface="Merriweather"/>
              </a:rPr>
              <a:t>Reports from Human Rights Watch, Amnesty International, Article 19</a:t>
            </a:r>
            <a:endParaRPr i="0" sz="1300" u="none" cap="none" strike="noStrike">
              <a:latin typeface="Merriweather"/>
              <a:ea typeface="Merriweather"/>
              <a:cs typeface="Merriweather"/>
              <a:sym typeface="Merriweather"/>
            </a:endParaRPr>
          </a:p>
          <a:p>
            <a:pPr indent="-323850" lvl="0" marL="457200" marR="0" rtl="0" algn="l">
              <a:lnSpc>
                <a:spcPct val="115000"/>
              </a:lnSpc>
              <a:spcBef>
                <a:spcPts val="0"/>
              </a:spcBef>
              <a:spcAft>
                <a:spcPts val="0"/>
              </a:spcAft>
              <a:buSzPts val="1500"/>
              <a:buFont typeface="Merriweather"/>
              <a:buChar char="•"/>
            </a:pPr>
            <a:r>
              <a:rPr i="0" lang="en" sz="1300" u="none" cap="none" strike="noStrike">
                <a:latin typeface="Merriweather"/>
                <a:ea typeface="Merriweather"/>
                <a:cs typeface="Merriweather"/>
                <a:sym typeface="Merriweather"/>
              </a:rPr>
              <a:t>Reports from local human rights advocacy groups</a:t>
            </a:r>
            <a:endParaRPr i="0" sz="1300" u="none" cap="none" strike="noStrike">
              <a:latin typeface="Merriweather"/>
              <a:ea typeface="Merriweather"/>
              <a:cs typeface="Merriweather"/>
              <a:sym typeface="Merriweather"/>
            </a:endParaRPr>
          </a:p>
          <a:p>
            <a:pPr indent="0" lvl="0" marL="0" marR="0" rtl="0" algn="l">
              <a:lnSpc>
                <a:spcPct val="114000"/>
              </a:lnSpc>
              <a:spcBef>
                <a:spcPts val="0"/>
              </a:spcBef>
              <a:spcAft>
                <a:spcPts val="0"/>
              </a:spcAft>
              <a:buClr>
                <a:srgbClr val="000000"/>
              </a:buClr>
              <a:buSzPts val="1100"/>
              <a:buFont typeface="Arial"/>
              <a:buNone/>
            </a:pPr>
            <a:r>
              <a:t/>
            </a:r>
            <a:endParaRPr i="0" sz="1300" u="none" cap="none" strike="noStrike">
              <a:latin typeface="Merriweather"/>
              <a:ea typeface="Merriweather"/>
              <a:cs typeface="Merriweather"/>
              <a:sym typeface="Merriweather"/>
            </a:endParaRPr>
          </a:p>
          <a:p>
            <a:pPr indent="0" lvl="0" marL="0" marR="0" rtl="0" algn="l">
              <a:lnSpc>
                <a:spcPct val="114000"/>
              </a:lnSpc>
              <a:spcBef>
                <a:spcPts val="600"/>
              </a:spcBef>
              <a:spcAft>
                <a:spcPts val="0"/>
              </a:spcAft>
              <a:buClr>
                <a:srgbClr val="000000"/>
              </a:buClr>
              <a:buSzPts val="1300"/>
              <a:buFont typeface="Arial"/>
              <a:buNone/>
            </a:pPr>
            <a:r>
              <a:rPr i="0" lang="en" sz="1300" u="none" cap="none" strike="noStrike">
                <a:latin typeface="Merriweather"/>
                <a:ea typeface="Merriweather"/>
                <a:cs typeface="Merriweather"/>
                <a:sym typeface="Merriweather"/>
              </a:rPr>
              <a:t>How to conduct HRIAs:</a:t>
            </a:r>
            <a:endParaRPr i="0" sz="1300" u="none" cap="none" strike="noStrike">
              <a:latin typeface="Merriweather"/>
              <a:ea typeface="Merriweather"/>
              <a:cs typeface="Merriweather"/>
              <a:sym typeface="Merriweather"/>
            </a:endParaRPr>
          </a:p>
          <a:p>
            <a:pPr indent="-323850" lvl="0" marL="457200" marR="0" rtl="0" algn="l">
              <a:lnSpc>
                <a:spcPct val="115000"/>
              </a:lnSpc>
              <a:spcBef>
                <a:spcPts val="600"/>
              </a:spcBef>
              <a:spcAft>
                <a:spcPts val="0"/>
              </a:spcAft>
              <a:buSzPts val="1500"/>
              <a:buFont typeface="Merriweather"/>
              <a:buChar char="•"/>
            </a:pPr>
            <a:r>
              <a:rPr i="0" lang="en" sz="1300" u="none" cap="none" strike="noStrike">
                <a:latin typeface="Merriweather"/>
                <a:ea typeface="Merriweather"/>
                <a:cs typeface="Merriweather"/>
                <a:sym typeface="Merriweather"/>
              </a:rPr>
              <a:t>Business &amp; Human Rights Resource Centre</a:t>
            </a:r>
            <a:endParaRPr i="0" sz="1300" u="none" cap="none" strike="noStrike">
              <a:latin typeface="Merriweather"/>
              <a:ea typeface="Merriweather"/>
              <a:cs typeface="Merriweather"/>
              <a:sym typeface="Merriweather"/>
            </a:endParaRPr>
          </a:p>
          <a:p>
            <a:pPr indent="-323850" lvl="0" marL="457200" marR="0" rtl="0" algn="l">
              <a:lnSpc>
                <a:spcPct val="115000"/>
              </a:lnSpc>
              <a:spcBef>
                <a:spcPts val="0"/>
              </a:spcBef>
              <a:spcAft>
                <a:spcPts val="0"/>
              </a:spcAft>
              <a:buSzPts val="1500"/>
              <a:buFont typeface="Merriweather"/>
              <a:buChar char="•"/>
            </a:pPr>
            <a:r>
              <a:rPr i="0" lang="en" sz="1300" u="none" cap="none" strike="noStrike">
                <a:latin typeface="Merriweather"/>
                <a:ea typeface="Merriweather"/>
                <a:cs typeface="Merriweather"/>
                <a:sym typeface="Merriweather"/>
              </a:rPr>
              <a:t>The Danish Institute for Human Rights: Human Rights Compliance Assessment tool </a:t>
            </a:r>
            <a:endParaRPr i="0" sz="1300" u="none" cap="none" strike="noStrike">
              <a:latin typeface="Merriweather"/>
              <a:ea typeface="Merriweather"/>
              <a:cs typeface="Merriweather"/>
              <a:sym typeface="Merriweather"/>
            </a:endParaRPr>
          </a:p>
          <a:p>
            <a:pPr indent="-323850" lvl="0" marL="457200" marR="0" rtl="0" algn="l">
              <a:lnSpc>
                <a:spcPct val="115000"/>
              </a:lnSpc>
              <a:spcBef>
                <a:spcPts val="0"/>
              </a:spcBef>
              <a:spcAft>
                <a:spcPts val="0"/>
              </a:spcAft>
              <a:buSzPts val="1500"/>
              <a:buFont typeface="Merriweather"/>
              <a:buChar char="•"/>
            </a:pPr>
            <a:r>
              <a:rPr i="0" lang="en" sz="1300" u="none" cap="none" strike="noStrike">
                <a:latin typeface="Merriweather"/>
                <a:ea typeface="Merriweather"/>
                <a:cs typeface="Merriweather"/>
                <a:sym typeface="Merriweather"/>
              </a:rPr>
              <a:t>Business for Social Responsibility: HRIA Guide </a:t>
            </a:r>
            <a:endParaRPr i="0" sz="1300" u="none" cap="none" strike="noStrike">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grpSp>
        <p:nvGrpSpPr>
          <p:cNvPr id="307" name="Google Shape;307;p33"/>
          <p:cNvGrpSpPr/>
          <p:nvPr/>
        </p:nvGrpSpPr>
        <p:grpSpPr>
          <a:xfrm>
            <a:off x="8021056" y="1369378"/>
            <a:ext cx="186936" cy="304741"/>
            <a:chOff x="6730350" y="2315900"/>
            <a:chExt cx="257700" cy="420100"/>
          </a:xfrm>
        </p:grpSpPr>
        <p:sp>
          <p:nvSpPr>
            <p:cNvPr id="308" name="Google Shape;308;p3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3" name="Google Shape;313;p33"/>
          <p:cNvSpPr txBox="1"/>
          <p:nvPr/>
        </p:nvSpPr>
        <p:spPr>
          <a:xfrm>
            <a:off x="7050125" y="1674125"/>
            <a:ext cx="2128800" cy="9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dk1"/>
                </a:solidFill>
                <a:latin typeface="Merriweather"/>
                <a:ea typeface="Merriweather"/>
                <a:cs typeface="Merriweather"/>
                <a:sym typeface="Merriweather"/>
              </a:rPr>
              <a:t>Links &amp; more info provided in your handouts</a:t>
            </a:r>
            <a:endParaRPr i="1">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id="318" name="Google Shape;318;p34"/>
          <p:cNvPicPr preferRelativeResize="0"/>
          <p:nvPr/>
        </p:nvPicPr>
        <p:blipFill>
          <a:blip r:embed="rId3">
            <a:alphaModFix amt="54000"/>
          </a:blip>
          <a:stretch>
            <a:fillRect/>
          </a:stretch>
        </p:blipFill>
        <p:spPr>
          <a:xfrm>
            <a:off x="0" y="0"/>
            <a:ext cx="9144001" cy="5143500"/>
          </a:xfrm>
          <a:prstGeom prst="rect">
            <a:avLst/>
          </a:prstGeom>
          <a:noFill/>
          <a:ln>
            <a:noFill/>
          </a:ln>
        </p:spPr>
      </p:pic>
      <p:sp>
        <p:nvSpPr>
          <p:cNvPr id="319" name="Google Shape;319;p34"/>
          <p:cNvSpPr/>
          <p:nvPr/>
        </p:nvSpPr>
        <p:spPr>
          <a:xfrm>
            <a:off x="0" y="848525"/>
            <a:ext cx="9144000" cy="3568800"/>
          </a:xfrm>
          <a:prstGeom prst="rect">
            <a:avLst/>
          </a:prstGeom>
          <a:solidFill>
            <a:srgbClr val="000000">
              <a:alpha val="60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4"/>
          <p:cNvSpPr txBox="1"/>
          <p:nvPr/>
        </p:nvSpPr>
        <p:spPr>
          <a:xfrm>
            <a:off x="2323050" y="1884900"/>
            <a:ext cx="4497900" cy="2007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i="1" lang="en" sz="4800">
                <a:solidFill>
                  <a:srgbClr val="FFFFFF"/>
                </a:solidFill>
                <a:latin typeface="Merriweather Sans ExtraBold"/>
                <a:ea typeface="Merriweather Sans ExtraBold"/>
                <a:cs typeface="Merriweather Sans ExtraBold"/>
                <a:sym typeface="Merriweather Sans ExtraBold"/>
              </a:rPr>
              <a:t>Case Studies</a:t>
            </a:r>
            <a:endParaRPr i="1" sz="4800">
              <a:solidFill>
                <a:srgbClr val="FFFFFF"/>
              </a:solidFill>
              <a:latin typeface="Merriweather"/>
              <a:ea typeface="Merriweather"/>
              <a:cs typeface="Merriweather"/>
              <a:sym typeface="Merriweather"/>
            </a:endParaRPr>
          </a:p>
        </p:txBody>
      </p:sp>
      <p:sp>
        <p:nvSpPr>
          <p:cNvPr id="321" name="Google Shape;321;p34"/>
          <p:cNvSpPr txBox="1"/>
          <p:nvPr/>
        </p:nvSpPr>
        <p:spPr>
          <a:xfrm>
            <a:off x="7420525" y="4854900"/>
            <a:ext cx="1723500" cy="2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Merriweather"/>
                <a:ea typeface="Merriweather"/>
                <a:cs typeface="Merriweather"/>
                <a:sym typeface="Merriweather"/>
              </a:rPr>
              <a:t>Image Credit: Pexels</a:t>
            </a:r>
            <a:endParaRPr sz="800">
              <a:solidFill>
                <a:srgbClr val="FFFFFF"/>
              </a:solidFill>
              <a:latin typeface="Merriweather"/>
              <a:ea typeface="Merriweather"/>
              <a:cs typeface="Merriweather"/>
              <a:sym typeface="Merriweathe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Arial"/>
              <a:buNone/>
            </a:pPr>
            <a:r>
              <a:rPr b="1" lang="en">
                <a:latin typeface="Merriweather Sans"/>
                <a:ea typeface="Merriweather Sans"/>
                <a:cs typeface="Merriweather Sans"/>
                <a:sym typeface="Merriweather Sans"/>
              </a:rPr>
              <a:t>Questions for discussion</a:t>
            </a:r>
            <a:endParaRPr sz="1100">
              <a:latin typeface="Merriweather Sans"/>
              <a:ea typeface="Merriweather Sans"/>
              <a:cs typeface="Merriweather Sans"/>
              <a:sym typeface="Merriweather Sans"/>
            </a:endParaRPr>
          </a:p>
        </p:txBody>
      </p:sp>
      <p:sp>
        <p:nvSpPr>
          <p:cNvPr id="327" name="Google Shape;327;p35"/>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8" name="Google Shape;328;p35"/>
          <p:cNvSpPr txBox="1"/>
          <p:nvPr/>
        </p:nvSpPr>
        <p:spPr>
          <a:xfrm>
            <a:off x="740900" y="1074000"/>
            <a:ext cx="7842900" cy="38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SzPts val="1600"/>
              <a:buFont typeface="Merriweather"/>
              <a:buAutoNum type="arabicParenR"/>
            </a:pPr>
            <a:r>
              <a:rPr i="0" lang="en" sz="1600" u="none" cap="none" strike="noStrike">
                <a:latin typeface="Merriweather"/>
                <a:ea typeface="Merriweather"/>
                <a:cs typeface="Merriweather"/>
                <a:sym typeface="Merriweather"/>
              </a:rPr>
              <a:t>What human rights are at risk in this scenario?</a:t>
            </a:r>
            <a:endParaRPr sz="1600">
              <a:latin typeface="Merriweather"/>
              <a:ea typeface="Merriweather"/>
              <a:cs typeface="Merriweather"/>
              <a:sym typeface="Merriweather"/>
            </a:endParaRPr>
          </a:p>
          <a:p>
            <a:pPr indent="-330200" lvl="0" marL="457200" marR="0" rtl="0" algn="l">
              <a:lnSpc>
                <a:spcPct val="100000"/>
              </a:lnSpc>
              <a:spcBef>
                <a:spcPts val="1500"/>
              </a:spcBef>
              <a:spcAft>
                <a:spcPts val="0"/>
              </a:spcAft>
              <a:buSzPts val="1600"/>
              <a:buFont typeface="Merriweather"/>
              <a:buAutoNum type="arabicParenR"/>
            </a:pPr>
            <a:r>
              <a:rPr i="0" lang="en" sz="1600" u="none" cap="none" strike="noStrike">
                <a:latin typeface="Merriweather"/>
                <a:ea typeface="Merriweather"/>
                <a:cs typeface="Merriweather"/>
                <a:sym typeface="Merriweather"/>
              </a:rPr>
              <a:t>How has the company’s policies or actions intersected with or worsened the risks to human rights?</a:t>
            </a:r>
            <a:endParaRPr sz="1600">
              <a:latin typeface="Merriweather"/>
              <a:ea typeface="Merriweather"/>
              <a:cs typeface="Merriweather"/>
              <a:sym typeface="Merriweather"/>
            </a:endParaRPr>
          </a:p>
          <a:p>
            <a:pPr indent="-330200" lvl="0" marL="457200" marR="0" rtl="0" algn="l">
              <a:lnSpc>
                <a:spcPct val="100000"/>
              </a:lnSpc>
              <a:spcBef>
                <a:spcPts val="1500"/>
              </a:spcBef>
              <a:spcAft>
                <a:spcPts val="0"/>
              </a:spcAft>
              <a:buSzPts val="1600"/>
              <a:buFont typeface="Merriweather"/>
              <a:buAutoNum type="arabicParenR"/>
            </a:pPr>
            <a:r>
              <a:rPr i="0" lang="en" sz="1600" u="none" cap="none" strike="noStrike">
                <a:latin typeface="Merriweather"/>
                <a:ea typeface="Merriweather"/>
                <a:cs typeface="Merriweather"/>
                <a:sym typeface="Merriweather"/>
              </a:rPr>
              <a:t>What sorts of questions does this case raise that the company should ask when deciding whether to enter markets or roll out new services in the future? What sorts of questions does it raise about the company’s current operations?</a:t>
            </a:r>
            <a:endParaRPr i="0" sz="1600" u="none" cap="none" strike="noStrike">
              <a:latin typeface="Merriweather"/>
              <a:ea typeface="Merriweather"/>
              <a:cs typeface="Merriweather"/>
              <a:sym typeface="Merriweather"/>
            </a:endParaRPr>
          </a:p>
          <a:p>
            <a:pPr indent="-330200" lvl="0" marL="457200" marR="0" rtl="0" algn="l">
              <a:lnSpc>
                <a:spcPct val="100000"/>
              </a:lnSpc>
              <a:spcBef>
                <a:spcPts val="1500"/>
              </a:spcBef>
              <a:spcAft>
                <a:spcPts val="0"/>
              </a:spcAft>
              <a:buSzPts val="1600"/>
              <a:buFont typeface="Merriweather"/>
              <a:buAutoNum type="arabicParenR"/>
            </a:pPr>
            <a:r>
              <a:rPr lang="en" sz="1600">
                <a:latin typeface="Merriweather"/>
                <a:ea typeface="Merriweather"/>
                <a:cs typeface="Merriweather"/>
                <a:sym typeface="Merriweather"/>
              </a:rPr>
              <a:t>What steps could the company have taken to mitigate their impacts?</a:t>
            </a:r>
            <a:endParaRPr sz="1600">
              <a:latin typeface="Merriweather"/>
              <a:ea typeface="Merriweather"/>
              <a:cs typeface="Merriweather"/>
              <a:sym typeface="Merriweather"/>
            </a:endParaRPr>
          </a:p>
          <a:p>
            <a:pPr indent="-330200" lvl="0" marL="457200" rtl="0" algn="l">
              <a:lnSpc>
                <a:spcPct val="100000"/>
              </a:lnSpc>
              <a:spcBef>
                <a:spcPts val="1500"/>
              </a:spcBef>
              <a:spcAft>
                <a:spcPts val="0"/>
              </a:spcAft>
              <a:buSzPts val="1600"/>
              <a:buFont typeface="Merriweather"/>
              <a:buAutoNum type="arabicParenR"/>
            </a:pPr>
            <a:r>
              <a:rPr lang="en" sz="1600">
                <a:latin typeface="Merriweather"/>
                <a:ea typeface="Merriweather"/>
                <a:cs typeface="Merriweather"/>
                <a:sym typeface="Merriweather"/>
              </a:rPr>
              <a:t>What other considerations (legal restrictions, employee safety, operating license) might have factored into the company’s decision making?</a:t>
            </a:r>
            <a:endParaRPr sz="1600">
              <a:latin typeface="Merriweather"/>
              <a:ea typeface="Merriweather"/>
              <a:cs typeface="Merriweather"/>
              <a:sym typeface="Merriweather"/>
            </a:endParaRPr>
          </a:p>
          <a:p>
            <a:pPr indent="0" lvl="0" marL="457200" marR="0" rtl="0" algn="l">
              <a:lnSpc>
                <a:spcPct val="100000"/>
              </a:lnSpc>
              <a:spcBef>
                <a:spcPts val="1500"/>
              </a:spcBef>
              <a:spcAft>
                <a:spcPts val="0"/>
              </a:spcAft>
              <a:buNone/>
            </a:pPr>
            <a:r>
              <a:t/>
            </a:r>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3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t/>
            </a:r>
            <a:endParaRPr b="0" i="0" sz="4500" u="none" cap="none" strike="noStrike">
              <a:solidFill>
                <a:schemeClr val="dk1"/>
              </a:solidFill>
              <a:latin typeface="Calibri"/>
              <a:ea typeface="Calibri"/>
              <a:cs typeface="Calibri"/>
              <a:sym typeface="Calibri"/>
            </a:endParaRPr>
          </a:p>
        </p:txBody>
      </p:sp>
      <p:sp>
        <p:nvSpPr>
          <p:cNvPr id="334" name="Google Shape;334;p3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5" name="Google Shape;335;p36"/>
          <p:cNvSpPr/>
          <p:nvPr/>
        </p:nvSpPr>
        <p:spPr>
          <a:xfrm>
            <a:off x="0" y="0"/>
            <a:ext cx="9144000" cy="51435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336" name="Google Shape;336;p36"/>
          <p:cNvSpPr txBox="1"/>
          <p:nvPr/>
        </p:nvSpPr>
        <p:spPr>
          <a:xfrm>
            <a:off x="442527" y="334852"/>
            <a:ext cx="6471600" cy="1107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1" lang="en" sz="5300">
                <a:solidFill>
                  <a:schemeClr val="lt1"/>
                </a:solidFill>
                <a:latin typeface="Merriweather Sans"/>
                <a:ea typeface="Merriweather Sans"/>
                <a:cs typeface="Merriweather Sans"/>
                <a:sym typeface="Merriweather Sans"/>
              </a:rPr>
              <a:t>Thank you!</a:t>
            </a:r>
            <a:endParaRPr b="1" i="0" sz="1500" u="none" cap="none" strike="noStrike">
              <a:solidFill>
                <a:schemeClr val="lt1"/>
              </a:solidFill>
              <a:latin typeface="Merriweather Sans"/>
              <a:ea typeface="Merriweather Sans"/>
              <a:cs typeface="Merriweather Sans"/>
              <a:sym typeface="Merriweather Sans"/>
            </a:endParaRPr>
          </a:p>
        </p:txBody>
      </p:sp>
      <p:sp>
        <p:nvSpPr>
          <p:cNvPr id="337" name="Google Shape;337;p36"/>
          <p:cNvSpPr txBox="1"/>
          <p:nvPr/>
        </p:nvSpPr>
        <p:spPr>
          <a:xfrm>
            <a:off x="442525" y="1442750"/>
            <a:ext cx="7558500" cy="31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Design Template Credit: Kendall Lake and New America’s Open Technology Institute</a:t>
            </a:r>
            <a:endParaRPr>
              <a:solidFill>
                <a:schemeClr val="lt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rgbClr val="FFFFFF"/>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16"/>
          <p:cNvPicPr preferRelativeResize="0"/>
          <p:nvPr/>
        </p:nvPicPr>
        <p:blipFill rotWithShape="1">
          <a:blip r:embed="rId3">
            <a:alphaModFix/>
          </a:blip>
          <a:srcRect b="0" l="0" r="14792" t="1234"/>
          <a:stretch/>
        </p:blipFill>
        <p:spPr>
          <a:xfrm>
            <a:off x="528000" y="-12"/>
            <a:ext cx="5479572" cy="5080024"/>
          </a:xfrm>
          <a:prstGeom prst="rect">
            <a:avLst/>
          </a:prstGeom>
          <a:noFill/>
          <a:ln>
            <a:noFill/>
          </a:ln>
        </p:spPr>
      </p:pic>
      <p:sp>
        <p:nvSpPr>
          <p:cNvPr id="155" name="Google Shape;155;p16"/>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 name="Google Shape;156;p16"/>
          <p:cNvSpPr txBox="1"/>
          <p:nvPr/>
        </p:nvSpPr>
        <p:spPr>
          <a:xfrm>
            <a:off x="6007575" y="1443175"/>
            <a:ext cx="3080100" cy="336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en" sz="1600">
                <a:solidFill>
                  <a:schemeClr val="dk1"/>
                </a:solidFill>
                <a:latin typeface="Merriweather"/>
                <a:ea typeface="Merriweather"/>
                <a:cs typeface="Merriweather"/>
                <a:sym typeface="Merriweather"/>
              </a:rPr>
              <a:t>“</a:t>
            </a:r>
            <a:r>
              <a:rPr lang="en" sz="1600">
                <a:solidFill>
                  <a:schemeClr val="dk1"/>
                </a:solidFill>
                <a:latin typeface="Merriweather"/>
                <a:ea typeface="Merriweather"/>
                <a:cs typeface="Merriweather"/>
                <a:sym typeface="Merriweather"/>
              </a:rPr>
              <a:t>International Bill of Human Rights” =</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5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UDHR +</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International Covenant on Civil &amp; Political Rights (ICCPR) +</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1000"/>
              </a:spcBef>
              <a:spcAft>
                <a:spcPts val="1000"/>
              </a:spcAft>
              <a:buClr>
                <a:schemeClr val="dk1"/>
              </a:buClr>
              <a:buSzPts val="1600"/>
              <a:buChar char="●"/>
            </a:pPr>
            <a:r>
              <a:rPr lang="en" sz="1600">
                <a:solidFill>
                  <a:schemeClr val="dk1"/>
                </a:solidFill>
                <a:latin typeface="Merriweather"/>
                <a:ea typeface="Merriweather"/>
                <a:cs typeface="Merriweather"/>
                <a:sym typeface="Merriweather"/>
              </a:rPr>
              <a:t>International Covenant on Economic, Social &amp; Cultural Rights (ICESC)</a:t>
            </a:r>
            <a:r>
              <a:rPr lang="en" sz="1600">
                <a:solidFill>
                  <a:schemeClr val="dk1"/>
                </a:solidFill>
              </a:rPr>
              <a:t> </a:t>
            </a:r>
            <a:endParaRPr sz="1600"/>
          </a:p>
        </p:txBody>
      </p:sp>
      <p:sp>
        <p:nvSpPr>
          <p:cNvPr id="157" name="Google Shape;157;p16"/>
          <p:cNvSpPr txBox="1"/>
          <p:nvPr/>
        </p:nvSpPr>
        <p:spPr>
          <a:xfrm>
            <a:off x="562475" y="206200"/>
            <a:ext cx="8525100" cy="13818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4000"/>
              <a:buFont typeface="Arial"/>
              <a:buNone/>
            </a:pPr>
            <a:r>
              <a:rPr lang="en" sz="2700">
                <a:latin typeface="Merriweather Sans ExtraBold"/>
                <a:ea typeface="Merriweather Sans ExtraBold"/>
                <a:cs typeface="Merriweather Sans ExtraBold"/>
                <a:sym typeface="Merriweather Sans ExtraBold"/>
              </a:rPr>
              <a:t>Universal Declaration of Human Rights (UDHR)</a:t>
            </a:r>
            <a:endParaRPr b="0" i="0" sz="2700" u="none" cap="none" strike="noStrike">
              <a:latin typeface="Merriweather Sans ExtraBold"/>
              <a:ea typeface="Merriweather Sans ExtraBold"/>
              <a:cs typeface="Merriweather Sans ExtraBold"/>
              <a:sym typeface="Merriweather Sans ExtraBold"/>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000000"/>
              </a:solidFill>
              <a:latin typeface="Merriweather"/>
              <a:ea typeface="Merriweather"/>
              <a:cs typeface="Merriweather"/>
              <a:sym typeface="Merriweather"/>
            </a:endParaRPr>
          </a:p>
        </p:txBody>
      </p:sp>
      <p:sp>
        <p:nvSpPr>
          <p:cNvPr id="158" name="Google Shape;158;p16"/>
          <p:cNvSpPr txBox="1"/>
          <p:nvPr/>
        </p:nvSpPr>
        <p:spPr>
          <a:xfrm>
            <a:off x="1279900" y="4609275"/>
            <a:ext cx="4617000" cy="3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Merriweather"/>
                <a:ea typeface="Merriweather"/>
                <a:cs typeface="Merriweather"/>
                <a:sym typeface="Merriweather"/>
              </a:rPr>
              <a:t>Drafting committee on the International Bill of Rights, June 1947. Photo credit: United Nations Photo via Flickr (CC BY-NC-ND 2.0)</a:t>
            </a:r>
            <a:endParaRPr sz="1000">
              <a:solidFill>
                <a:srgbClr val="FFFFFF"/>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7"/>
          <p:cNvSpPr txBox="1"/>
          <p:nvPr>
            <p:ph idx="1" type="body"/>
          </p:nvPr>
        </p:nvSpPr>
        <p:spPr>
          <a:xfrm>
            <a:off x="628800" y="1362225"/>
            <a:ext cx="4717200" cy="32634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None/>
            </a:pPr>
            <a:r>
              <a:rPr lang="en">
                <a:latin typeface="Merriweather"/>
                <a:ea typeface="Merriweather"/>
                <a:cs typeface="Merriweather"/>
                <a:sym typeface="Merriweather"/>
              </a:rPr>
              <a:t>“Business enterprises should respect human rights. This means that they should avoid infringing on the human rights of others and should address adverse human rights impacts with which they are involved.”</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164" name="Google Shape;164;p17"/>
          <p:cNvSpPr/>
          <p:nvPr/>
        </p:nvSpPr>
        <p:spPr>
          <a:xfrm>
            <a:off x="0" y="0"/>
            <a:ext cx="528145"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65" name="Google Shape;165;p17"/>
          <p:cNvPicPr preferRelativeResize="0"/>
          <p:nvPr/>
        </p:nvPicPr>
        <p:blipFill rotWithShape="1">
          <a:blip r:embed="rId3">
            <a:alphaModFix/>
          </a:blip>
          <a:srcRect b="0" l="0" r="0" t="0"/>
          <a:stretch/>
        </p:blipFill>
        <p:spPr>
          <a:xfrm>
            <a:off x="5513288" y="-1"/>
            <a:ext cx="3630712"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Arial"/>
              <a:buNone/>
            </a:pPr>
            <a:r>
              <a:rPr b="1" lang="en">
                <a:latin typeface="Merriweather Sans"/>
                <a:ea typeface="Merriweather Sans"/>
                <a:cs typeface="Merriweather Sans"/>
                <a:sym typeface="Merriweather Sans"/>
              </a:rPr>
              <a:t>Implementations of the UNGPs</a:t>
            </a:r>
            <a:endParaRPr b="1">
              <a:latin typeface="Merriweather Sans"/>
              <a:ea typeface="Merriweather Sans"/>
              <a:cs typeface="Merriweather Sans"/>
              <a:sym typeface="Merriweather Sans"/>
            </a:endParaRPr>
          </a:p>
        </p:txBody>
      </p:sp>
      <p:sp>
        <p:nvSpPr>
          <p:cNvPr id="171" name="Google Shape;171;p18"/>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 name="Google Shape;172;p18"/>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73" name="Google Shape;173;p18"/>
          <p:cNvPicPr preferRelativeResize="0"/>
          <p:nvPr/>
        </p:nvPicPr>
        <p:blipFill>
          <a:blip r:embed="rId3">
            <a:alphaModFix/>
          </a:blip>
          <a:stretch>
            <a:fillRect/>
          </a:stretch>
        </p:blipFill>
        <p:spPr>
          <a:xfrm>
            <a:off x="863400" y="1645605"/>
            <a:ext cx="3052800" cy="860175"/>
          </a:xfrm>
          <a:prstGeom prst="rect">
            <a:avLst/>
          </a:prstGeom>
          <a:noFill/>
          <a:ln>
            <a:noFill/>
          </a:ln>
        </p:spPr>
      </p:pic>
      <p:pic>
        <p:nvPicPr>
          <p:cNvPr id="174" name="Google Shape;174;p18"/>
          <p:cNvPicPr preferRelativeResize="0"/>
          <p:nvPr/>
        </p:nvPicPr>
        <p:blipFill rotWithShape="1">
          <a:blip r:embed="rId4">
            <a:alphaModFix/>
          </a:blip>
          <a:srcRect b="0" l="0" r="0" t="0"/>
          <a:stretch/>
        </p:blipFill>
        <p:spPr>
          <a:xfrm>
            <a:off x="5045140" y="1488550"/>
            <a:ext cx="3399486" cy="1299550"/>
          </a:xfrm>
          <a:prstGeom prst="rect">
            <a:avLst/>
          </a:prstGeom>
          <a:noFill/>
          <a:ln>
            <a:noFill/>
          </a:ln>
        </p:spPr>
      </p:pic>
      <p:pic>
        <p:nvPicPr>
          <p:cNvPr id="175" name="Google Shape;175;p18"/>
          <p:cNvPicPr preferRelativeResize="0"/>
          <p:nvPr/>
        </p:nvPicPr>
        <p:blipFill>
          <a:blip r:embed="rId5">
            <a:alphaModFix/>
          </a:blip>
          <a:stretch>
            <a:fillRect/>
          </a:stretch>
        </p:blipFill>
        <p:spPr>
          <a:xfrm>
            <a:off x="863401" y="3079300"/>
            <a:ext cx="3145975" cy="1186200"/>
          </a:xfrm>
          <a:prstGeom prst="rect">
            <a:avLst/>
          </a:prstGeom>
          <a:noFill/>
          <a:ln>
            <a:noFill/>
          </a:ln>
        </p:spPr>
      </p:pic>
      <p:pic>
        <p:nvPicPr>
          <p:cNvPr id="176" name="Google Shape;176;p18"/>
          <p:cNvPicPr preferRelativeResize="0"/>
          <p:nvPr/>
        </p:nvPicPr>
        <p:blipFill rotWithShape="1">
          <a:blip r:embed="rId6">
            <a:alphaModFix/>
          </a:blip>
          <a:srcRect b="0" l="0" r="0" t="0"/>
          <a:stretch/>
        </p:blipFill>
        <p:spPr>
          <a:xfrm>
            <a:off x="5574975" y="2748400"/>
            <a:ext cx="2339825" cy="1667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19"/>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82" name="Google Shape;182;p19"/>
          <p:cNvPicPr preferRelativeResize="0"/>
          <p:nvPr/>
        </p:nvPicPr>
        <p:blipFill>
          <a:blip r:embed="rId3">
            <a:alphaModFix/>
          </a:blip>
          <a:stretch>
            <a:fillRect/>
          </a:stretch>
        </p:blipFill>
        <p:spPr>
          <a:xfrm>
            <a:off x="528000" y="-1"/>
            <a:ext cx="3761440" cy="5143500"/>
          </a:xfrm>
          <a:prstGeom prst="rect">
            <a:avLst/>
          </a:prstGeom>
          <a:noFill/>
          <a:ln>
            <a:noFill/>
          </a:ln>
        </p:spPr>
      </p:pic>
      <p:sp>
        <p:nvSpPr>
          <p:cNvPr id="183" name="Google Shape;183;p19"/>
          <p:cNvSpPr txBox="1"/>
          <p:nvPr/>
        </p:nvSpPr>
        <p:spPr>
          <a:xfrm>
            <a:off x="4572000" y="868950"/>
            <a:ext cx="4348500" cy="3405600"/>
          </a:xfrm>
          <a:prstGeom prst="rect">
            <a:avLst/>
          </a:prstGeom>
          <a:noFill/>
          <a:ln>
            <a:noFill/>
          </a:ln>
        </p:spPr>
        <p:txBody>
          <a:bodyPr anchorCtr="0" anchor="t" bIns="91425" lIns="91425" spcFirstLastPara="1" rIns="91425" wrap="square" tIns="91425">
            <a:noAutofit/>
          </a:bodyPr>
          <a:lstStyle/>
          <a:p>
            <a:pPr indent="-323850" lvl="0" marL="457200" rtl="0" algn="l">
              <a:lnSpc>
                <a:spcPct val="90000"/>
              </a:lnSpc>
              <a:spcBef>
                <a:spcPts val="1000"/>
              </a:spcBef>
              <a:spcAft>
                <a:spcPts val="0"/>
              </a:spcAft>
              <a:buClr>
                <a:schemeClr val="dk1"/>
              </a:buClr>
              <a:buSzPts val="1500"/>
              <a:buFont typeface="Merriweather Sans"/>
              <a:buChar char="❖"/>
            </a:pPr>
            <a:r>
              <a:rPr lang="en" sz="1500">
                <a:solidFill>
                  <a:schemeClr val="dk1"/>
                </a:solidFill>
                <a:latin typeface="Merriweather Sans"/>
                <a:ea typeface="Merriweather Sans"/>
                <a:cs typeface="Merriweather Sans"/>
                <a:sym typeface="Merriweather Sans"/>
              </a:rPr>
              <a:t>Founded in 2008 </a:t>
            </a:r>
            <a:br>
              <a:rPr lang="en" sz="1500">
                <a:solidFill>
                  <a:schemeClr val="dk1"/>
                </a:solidFill>
                <a:latin typeface="Merriweather Sans"/>
                <a:ea typeface="Merriweather Sans"/>
                <a:cs typeface="Merriweather Sans"/>
                <a:sym typeface="Merriweather Sans"/>
              </a:rPr>
            </a:br>
            <a:endParaRPr sz="1500">
              <a:solidFill>
                <a:schemeClr val="dk1"/>
              </a:solidFill>
              <a:latin typeface="Merriweather Sans"/>
              <a:ea typeface="Merriweather Sans"/>
              <a:cs typeface="Merriweather Sans"/>
              <a:sym typeface="Merriweather Sans"/>
            </a:endParaRPr>
          </a:p>
          <a:p>
            <a:pPr indent="-323850" lvl="0" marL="457200" rtl="0" algn="l">
              <a:lnSpc>
                <a:spcPct val="115000"/>
              </a:lnSpc>
              <a:spcBef>
                <a:spcPts val="0"/>
              </a:spcBef>
              <a:spcAft>
                <a:spcPts val="0"/>
              </a:spcAft>
              <a:buClr>
                <a:schemeClr val="dk1"/>
              </a:buClr>
              <a:buSzPts val="1500"/>
              <a:buFont typeface="Merriweather Sans"/>
              <a:buChar char="❖"/>
            </a:pPr>
            <a:r>
              <a:rPr lang="en" sz="1500">
                <a:solidFill>
                  <a:schemeClr val="dk1"/>
                </a:solidFill>
                <a:latin typeface="Merriweather Sans"/>
                <a:ea typeface="Merriweather Sans"/>
                <a:cs typeface="Merriweather Sans"/>
                <a:sym typeface="Merriweather Sans"/>
              </a:rPr>
              <a:t>Multi-stakeholder </a:t>
            </a:r>
            <a:endParaRPr sz="1500">
              <a:solidFill>
                <a:schemeClr val="dk1"/>
              </a:solidFill>
              <a:latin typeface="Merriweather Sans"/>
              <a:ea typeface="Merriweather Sans"/>
              <a:cs typeface="Merriweather Sans"/>
              <a:sym typeface="Merriweather Sans"/>
            </a:endParaRPr>
          </a:p>
          <a:p>
            <a:pPr indent="0" lvl="0" marL="457200" rtl="0" algn="l">
              <a:lnSpc>
                <a:spcPct val="115000"/>
              </a:lnSpc>
              <a:spcBef>
                <a:spcPts val="0"/>
              </a:spcBef>
              <a:spcAft>
                <a:spcPts val="0"/>
              </a:spcAft>
              <a:buNone/>
            </a:pPr>
            <a:r>
              <a:t/>
            </a:r>
            <a:endParaRPr sz="1500">
              <a:solidFill>
                <a:schemeClr val="dk1"/>
              </a:solidFill>
              <a:latin typeface="Merriweather Sans"/>
              <a:ea typeface="Merriweather Sans"/>
              <a:cs typeface="Merriweather Sans"/>
              <a:sym typeface="Merriweather Sans"/>
            </a:endParaRPr>
          </a:p>
          <a:p>
            <a:pPr indent="-323850" lvl="0" marL="457200" rtl="0" algn="l">
              <a:lnSpc>
                <a:spcPct val="115000"/>
              </a:lnSpc>
              <a:spcBef>
                <a:spcPts val="0"/>
              </a:spcBef>
              <a:spcAft>
                <a:spcPts val="0"/>
              </a:spcAft>
              <a:buClr>
                <a:schemeClr val="dk1"/>
              </a:buClr>
              <a:buSzPts val="1500"/>
              <a:buFont typeface="Merriweather Sans"/>
              <a:buChar char="❖"/>
            </a:pPr>
            <a:r>
              <a:rPr lang="en" sz="1500">
                <a:solidFill>
                  <a:schemeClr val="dk1"/>
                </a:solidFill>
                <a:latin typeface="Merriweather Sans"/>
                <a:ea typeface="Merriweather Sans"/>
                <a:cs typeface="Merriweather Sans"/>
                <a:sym typeface="Merriweather Sans"/>
              </a:rPr>
              <a:t>Developed principles in coordination with UNGPs</a:t>
            </a:r>
            <a:endParaRPr sz="1500">
              <a:solidFill>
                <a:schemeClr val="dk1"/>
              </a:solidFill>
              <a:latin typeface="Merriweather Sans"/>
              <a:ea typeface="Merriweather Sans"/>
              <a:cs typeface="Merriweather Sans"/>
              <a:sym typeface="Merriweather Sans"/>
            </a:endParaRPr>
          </a:p>
          <a:p>
            <a:pPr indent="0" lvl="0" marL="0" rtl="0" algn="l">
              <a:lnSpc>
                <a:spcPct val="115000"/>
              </a:lnSpc>
              <a:spcBef>
                <a:spcPts val="0"/>
              </a:spcBef>
              <a:spcAft>
                <a:spcPts val="0"/>
              </a:spcAft>
              <a:buNone/>
            </a:pPr>
            <a:r>
              <a:t/>
            </a:r>
            <a:endParaRPr sz="1500">
              <a:solidFill>
                <a:schemeClr val="dk1"/>
              </a:solidFill>
              <a:latin typeface="Merriweather Sans"/>
              <a:ea typeface="Merriweather Sans"/>
              <a:cs typeface="Merriweather Sans"/>
              <a:sym typeface="Merriweather Sans"/>
            </a:endParaRPr>
          </a:p>
          <a:p>
            <a:pPr indent="-323850" lvl="0" marL="457200" rtl="0" algn="l">
              <a:lnSpc>
                <a:spcPct val="115000"/>
              </a:lnSpc>
              <a:spcBef>
                <a:spcPts val="0"/>
              </a:spcBef>
              <a:spcAft>
                <a:spcPts val="0"/>
              </a:spcAft>
              <a:buClr>
                <a:schemeClr val="dk1"/>
              </a:buClr>
              <a:buSzPts val="1500"/>
              <a:buFont typeface="Merriweather Sans"/>
              <a:buChar char="❖"/>
            </a:pPr>
            <a:r>
              <a:rPr lang="en" sz="1500">
                <a:solidFill>
                  <a:schemeClr val="dk1"/>
                </a:solidFill>
                <a:latin typeface="Merriweather Sans"/>
                <a:ea typeface="Merriweather Sans"/>
                <a:cs typeface="Merriweather Sans"/>
                <a:sym typeface="Merriweather Sans"/>
              </a:rPr>
              <a:t>Accountability: independent assessment every 2 years</a:t>
            </a:r>
            <a:endParaRPr sz="1500">
              <a:solidFill>
                <a:schemeClr val="dk1"/>
              </a:solidFill>
              <a:latin typeface="Merriweather Sans"/>
              <a:ea typeface="Merriweather Sans"/>
              <a:cs typeface="Merriweather Sans"/>
              <a:sym typeface="Merriweather Sans"/>
            </a:endParaRPr>
          </a:p>
          <a:p>
            <a:pPr indent="0" lvl="0" marL="457200" rtl="0" algn="l">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0"/>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 name="Google Shape;189;p20"/>
          <p:cNvSpPr txBox="1"/>
          <p:nvPr/>
        </p:nvSpPr>
        <p:spPr>
          <a:xfrm>
            <a:off x="1183363" y="3183525"/>
            <a:ext cx="3138000" cy="1392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Ranks companies on issues like protection against government surveillance and censorship.</a:t>
            </a:r>
            <a:endParaRPr sz="1200">
              <a:solidFill>
                <a:schemeClr val="dk1"/>
              </a:solidFill>
              <a:latin typeface="Merriweather"/>
              <a:ea typeface="Merriweather"/>
              <a:cs typeface="Merriweather"/>
              <a:sym typeface="Merriweather"/>
            </a:endParaRPr>
          </a:p>
          <a:p>
            <a:pPr indent="0" lvl="0" marL="0" rtl="0" algn="l">
              <a:lnSpc>
                <a:spcPct val="90000"/>
              </a:lnSpc>
              <a:spcBef>
                <a:spcPts val="1000"/>
              </a:spcBef>
              <a:spcAft>
                <a:spcPts val="0"/>
              </a:spcAft>
              <a:buNone/>
            </a:pPr>
            <a:r>
              <a:t/>
            </a:r>
            <a:endParaRPr sz="1500">
              <a:solidFill>
                <a:schemeClr val="dk1"/>
              </a:solidFill>
              <a:latin typeface="Merriweather Sans"/>
              <a:ea typeface="Merriweather Sans"/>
              <a:cs typeface="Merriweather Sans"/>
              <a:sym typeface="Merriweather Sans"/>
            </a:endParaRPr>
          </a:p>
          <a:p>
            <a:pPr indent="0" lvl="0" marL="0" rtl="0" algn="l">
              <a:lnSpc>
                <a:spcPct val="90000"/>
              </a:lnSpc>
              <a:spcBef>
                <a:spcPts val="1000"/>
              </a:spcBef>
              <a:spcAft>
                <a:spcPts val="0"/>
              </a:spcAft>
              <a:buNone/>
            </a:pPr>
            <a:r>
              <a:t/>
            </a:r>
            <a:endParaRPr sz="1500">
              <a:solidFill>
                <a:schemeClr val="dk1"/>
              </a:solidFill>
              <a:latin typeface="Merriweather Sans"/>
              <a:ea typeface="Merriweather Sans"/>
              <a:cs typeface="Merriweather Sans"/>
              <a:sym typeface="Merriweather Sans"/>
            </a:endParaRPr>
          </a:p>
          <a:p>
            <a:pPr indent="0" lvl="0" marL="457200" rtl="0" algn="l">
              <a:lnSpc>
                <a:spcPct val="115000"/>
              </a:lnSpc>
              <a:spcBef>
                <a:spcPts val="0"/>
              </a:spcBef>
              <a:spcAft>
                <a:spcPts val="0"/>
              </a:spcAft>
              <a:buNone/>
            </a:pPr>
            <a:r>
              <a:t/>
            </a:r>
            <a:endParaRPr sz="1500">
              <a:solidFill>
                <a:schemeClr val="dk1"/>
              </a:solidFill>
            </a:endParaRPr>
          </a:p>
        </p:txBody>
      </p:sp>
      <p:pic>
        <p:nvPicPr>
          <p:cNvPr id="190" name="Google Shape;190;p20"/>
          <p:cNvPicPr preferRelativeResize="0"/>
          <p:nvPr/>
        </p:nvPicPr>
        <p:blipFill rotWithShape="1">
          <a:blip r:embed="rId3">
            <a:alphaModFix/>
          </a:blip>
          <a:srcRect b="0" l="0" r="0" t="0"/>
          <a:stretch/>
        </p:blipFill>
        <p:spPr>
          <a:xfrm>
            <a:off x="1119463" y="743350"/>
            <a:ext cx="3265875" cy="1154320"/>
          </a:xfrm>
          <a:prstGeom prst="rect">
            <a:avLst/>
          </a:prstGeom>
          <a:noFill/>
          <a:ln>
            <a:noFill/>
          </a:ln>
        </p:spPr>
      </p:pic>
      <p:pic>
        <p:nvPicPr>
          <p:cNvPr id="191" name="Google Shape;191;p20"/>
          <p:cNvPicPr preferRelativeResize="0"/>
          <p:nvPr/>
        </p:nvPicPr>
        <p:blipFill rotWithShape="1">
          <a:blip r:embed="rId4">
            <a:alphaModFix/>
          </a:blip>
          <a:srcRect b="0" l="0" r="0" t="0"/>
          <a:stretch/>
        </p:blipFill>
        <p:spPr>
          <a:xfrm>
            <a:off x="1247208" y="1543268"/>
            <a:ext cx="3010328" cy="1567882"/>
          </a:xfrm>
          <a:prstGeom prst="rect">
            <a:avLst/>
          </a:prstGeom>
          <a:noFill/>
          <a:ln>
            <a:noFill/>
          </a:ln>
        </p:spPr>
      </p:pic>
      <p:pic>
        <p:nvPicPr>
          <p:cNvPr id="192" name="Google Shape;192;p20"/>
          <p:cNvPicPr preferRelativeResize="0"/>
          <p:nvPr/>
        </p:nvPicPr>
        <p:blipFill rotWithShape="1">
          <a:blip r:embed="rId5">
            <a:alphaModFix/>
          </a:blip>
          <a:srcRect b="0" l="0" r="0" t="0"/>
          <a:stretch/>
        </p:blipFill>
        <p:spPr>
          <a:xfrm>
            <a:off x="5827550" y="407600"/>
            <a:ext cx="2089550" cy="2703550"/>
          </a:xfrm>
          <a:prstGeom prst="rect">
            <a:avLst/>
          </a:prstGeom>
          <a:noFill/>
          <a:ln cap="flat" cmpd="sng" w="9525">
            <a:solidFill>
              <a:srgbClr val="000000"/>
            </a:solidFill>
            <a:prstDash val="solid"/>
            <a:round/>
            <a:headEnd len="sm" w="sm" type="none"/>
            <a:tailEnd len="sm" w="sm" type="none"/>
          </a:ln>
        </p:spPr>
      </p:pic>
      <p:sp>
        <p:nvSpPr>
          <p:cNvPr id="193" name="Google Shape;193;p20"/>
          <p:cNvSpPr txBox="1"/>
          <p:nvPr/>
        </p:nvSpPr>
        <p:spPr>
          <a:xfrm>
            <a:off x="5303326" y="3238225"/>
            <a:ext cx="3371700" cy="1392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erriweather"/>
              <a:buChar char="❖"/>
            </a:pPr>
            <a:r>
              <a:rPr lang="en" sz="1200">
                <a:solidFill>
                  <a:schemeClr val="dk1"/>
                </a:solidFill>
                <a:latin typeface="Merriweather"/>
                <a:ea typeface="Merriweather"/>
                <a:cs typeface="Merriweather"/>
                <a:sym typeface="Merriweather"/>
              </a:rPr>
              <a:t>Makes the business case for why respecting these fundamental rights are important</a:t>
            </a:r>
            <a:endParaRPr sz="1200">
              <a:solidFill>
                <a:schemeClr val="dk1"/>
              </a:solidFill>
              <a:latin typeface="Merriweather"/>
              <a:ea typeface="Merriweather"/>
              <a:cs typeface="Merriweather"/>
              <a:sym typeface="Merriweather"/>
            </a:endParaRPr>
          </a:p>
          <a:p>
            <a:pPr indent="-323850" lvl="0" marL="457200" rtl="0" algn="l">
              <a:lnSpc>
                <a:spcPct val="115000"/>
              </a:lnSpc>
              <a:spcBef>
                <a:spcPts val="0"/>
              </a:spcBef>
              <a:spcAft>
                <a:spcPts val="0"/>
              </a:spcAft>
              <a:buClr>
                <a:schemeClr val="dk1"/>
              </a:buClr>
              <a:buSzPts val="1500"/>
              <a:buFont typeface="Merriweather"/>
              <a:buChar char="❖"/>
            </a:pPr>
            <a:r>
              <a:rPr lang="en" sz="1200">
                <a:solidFill>
                  <a:schemeClr val="dk1"/>
                </a:solidFill>
                <a:latin typeface="Merriweather"/>
                <a:ea typeface="Merriweather"/>
                <a:cs typeface="Merriweather"/>
                <a:sym typeface="Merriweather"/>
              </a:rPr>
              <a:t>Offers valuable case studies for its best practices </a:t>
            </a:r>
            <a:endParaRPr sz="1500">
              <a:solidFill>
                <a:schemeClr val="dk1"/>
              </a:solidFill>
              <a:latin typeface="Merriweather"/>
              <a:ea typeface="Merriweather"/>
              <a:cs typeface="Merriweather"/>
              <a:sym typeface="Merriweather"/>
            </a:endParaRPr>
          </a:p>
          <a:p>
            <a:pPr indent="0" lvl="0" marL="0" rtl="0" algn="l">
              <a:lnSpc>
                <a:spcPct val="90000"/>
              </a:lnSpc>
              <a:spcBef>
                <a:spcPts val="1000"/>
              </a:spcBef>
              <a:spcAft>
                <a:spcPts val="0"/>
              </a:spcAft>
              <a:buNone/>
            </a:pPr>
            <a:r>
              <a:t/>
            </a:r>
            <a:endParaRPr sz="1500">
              <a:solidFill>
                <a:schemeClr val="dk1"/>
              </a:solidFill>
              <a:latin typeface="Merriweather Sans"/>
              <a:ea typeface="Merriweather Sans"/>
              <a:cs typeface="Merriweather Sans"/>
              <a:sym typeface="Merriweather Sans"/>
            </a:endParaRPr>
          </a:p>
          <a:p>
            <a:pPr indent="0" lvl="0" marL="0" rtl="0" algn="l">
              <a:lnSpc>
                <a:spcPct val="90000"/>
              </a:lnSpc>
              <a:spcBef>
                <a:spcPts val="1000"/>
              </a:spcBef>
              <a:spcAft>
                <a:spcPts val="0"/>
              </a:spcAft>
              <a:buNone/>
            </a:pPr>
            <a:r>
              <a:t/>
            </a:r>
            <a:endParaRPr sz="1500">
              <a:solidFill>
                <a:schemeClr val="dk1"/>
              </a:solidFill>
              <a:latin typeface="Merriweather Sans"/>
              <a:ea typeface="Merriweather Sans"/>
              <a:cs typeface="Merriweather Sans"/>
              <a:sym typeface="Merriweather Sans"/>
            </a:endParaRPr>
          </a:p>
          <a:p>
            <a:pPr indent="0" lvl="0" marL="457200" rtl="0" algn="l">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9" name="Google Shape;199;p21"/>
          <p:cNvSpPr txBox="1"/>
          <p:nvPr/>
        </p:nvSpPr>
        <p:spPr>
          <a:xfrm>
            <a:off x="856975" y="1033925"/>
            <a:ext cx="4592100" cy="3723300"/>
          </a:xfrm>
          <a:prstGeom prst="rect">
            <a:avLst/>
          </a:prstGeom>
          <a:noFill/>
          <a:ln>
            <a:noFill/>
          </a:ln>
        </p:spPr>
        <p:txBody>
          <a:bodyPr anchorCtr="0" anchor="t" bIns="91425" lIns="91425" spcFirstLastPara="1" rIns="91425" wrap="square" tIns="91425">
            <a:noAutofit/>
          </a:bodyPr>
          <a:lstStyle/>
          <a:p>
            <a:pPr indent="-323850" lvl="0" marL="457200" rtl="0" algn="l">
              <a:lnSpc>
                <a:spcPct val="90000"/>
              </a:lnSpc>
              <a:spcBef>
                <a:spcPts val="1000"/>
              </a:spcBef>
              <a:spcAft>
                <a:spcPts val="0"/>
              </a:spcAft>
              <a:buClr>
                <a:schemeClr val="dk1"/>
              </a:buClr>
              <a:buSzPts val="1500"/>
              <a:buFont typeface="Merriweather"/>
              <a:buChar char="❖"/>
            </a:pPr>
            <a:r>
              <a:rPr lang="en" sz="1500">
                <a:solidFill>
                  <a:schemeClr val="dk1"/>
                </a:solidFill>
                <a:latin typeface="Merriweather"/>
                <a:ea typeface="Merriweather"/>
                <a:cs typeface="Merriweather"/>
                <a:sym typeface="Merriweather"/>
              </a:rPr>
              <a:t>Builds on the UN Guiding Principles on Business and Human Rights &amp; the Global Network Initiative principles and implementation guidelines</a:t>
            </a:r>
            <a:endParaRPr sz="1500">
              <a:solidFill>
                <a:schemeClr val="dk1"/>
              </a:solidFill>
              <a:latin typeface="Merriweather"/>
              <a:ea typeface="Merriweather"/>
              <a:cs typeface="Merriweather"/>
              <a:sym typeface="Merriweather"/>
            </a:endParaRPr>
          </a:p>
          <a:p>
            <a:pPr indent="-323850" lvl="0" marL="457200" rtl="0" algn="l">
              <a:lnSpc>
                <a:spcPct val="90000"/>
              </a:lnSpc>
              <a:spcBef>
                <a:spcPts val="1000"/>
              </a:spcBef>
              <a:spcAft>
                <a:spcPts val="0"/>
              </a:spcAft>
              <a:buClr>
                <a:schemeClr val="dk1"/>
              </a:buClr>
              <a:buSzPts val="1500"/>
              <a:buFont typeface="Merriweather"/>
              <a:buChar char="❖"/>
            </a:pPr>
            <a:r>
              <a:rPr lang="en" sz="1500">
                <a:solidFill>
                  <a:schemeClr val="dk1"/>
                </a:solidFill>
                <a:latin typeface="Merriweather"/>
                <a:ea typeface="Merriweather"/>
                <a:cs typeface="Merriweather"/>
                <a:sym typeface="Merriweather"/>
              </a:rPr>
              <a:t>Draws on a body of emerging global standards and norms around data protection, security, and access to information</a:t>
            </a:r>
            <a:endParaRPr sz="1500">
              <a:solidFill>
                <a:schemeClr val="dk1"/>
              </a:solidFill>
              <a:latin typeface="Merriweather"/>
              <a:ea typeface="Merriweather"/>
              <a:cs typeface="Merriweather"/>
              <a:sym typeface="Merriweather"/>
            </a:endParaRPr>
          </a:p>
          <a:p>
            <a:pPr indent="-323850" lvl="0" marL="457200" rtl="0" algn="l">
              <a:lnSpc>
                <a:spcPct val="90000"/>
              </a:lnSpc>
              <a:spcBef>
                <a:spcPts val="1000"/>
              </a:spcBef>
              <a:spcAft>
                <a:spcPts val="0"/>
              </a:spcAft>
              <a:buClr>
                <a:schemeClr val="dk1"/>
              </a:buClr>
              <a:buSzPts val="1500"/>
              <a:buFont typeface="Merriweather"/>
              <a:buChar char="❖"/>
            </a:pPr>
            <a:r>
              <a:rPr lang="en" sz="1500">
                <a:solidFill>
                  <a:schemeClr val="dk1"/>
                </a:solidFill>
                <a:latin typeface="Merriweather"/>
                <a:ea typeface="Merriweather"/>
                <a:cs typeface="Merriweather"/>
                <a:sym typeface="Merriweather"/>
              </a:rPr>
              <a:t>Establishes benchmarks and ranks companies on disclosed policies and practices affecting their users’ freedom of expression and privacy rights</a:t>
            </a:r>
            <a:endParaRPr sz="1500">
              <a:solidFill>
                <a:schemeClr val="dk1"/>
              </a:solidFill>
              <a:latin typeface="Merriweather"/>
              <a:ea typeface="Merriweather"/>
              <a:cs typeface="Merriweather"/>
              <a:sym typeface="Merriweather"/>
            </a:endParaRPr>
          </a:p>
          <a:p>
            <a:pPr indent="0" lvl="0" marL="457200" rtl="0" algn="l">
              <a:lnSpc>
                <a:spcPct val="90000"/>
              </a:lnSpc>
              <a:spcBef>
                <a:spcPts val="1000"/>
              </a:spcBef>
              <a:spcAft>
                <a:spcPts val="0"/>
              </a:spcAft>
              <a:buNone/>
            </a:pPr>
            <a:r>
              <a:t/>
            </a:r>
            <a:endParaRPr sz="1500">
              <a:solidFill>
                <a:schemeClr val="dk1"/>
              </a:solidFill>
              <a:latin typeface="Merriweather Sans"/>
              <a:ea typeface="Merriweather Sans"/>
              <a:cs typeface="Merriweather Sans"/>
              <a:sym typeface="Merriweather Sans"/>
            </a:endParaRPr>
          </a:p>
          <a:p>
            <a:pPr indent="0" lvl="0" marL="457200" rtl="0" algn="l">
              <a:lnSpc>
                <a:spcPct val="115000"/>
              </a:lnSpc>
              <a:spcBef>
                <a:spcPts val="0"/>
              </a:spcBef>
              <a:spcAft>
                <a:spcPts val="0"/>
              </a:spcAft>
              <a:buNone/>
            </a:pPr>
            <a:r>
              <a:t/>
            </a:r>
            <a:endParaRPr sz="1500">
              <a:solidFill>
                <a:schemeClr val="dk1"/>
              </a:solidFill>
            </a:endParaRPr>
          </a:p>
        </p:txBody>
      </p:sp>
      <p:pic>
        <p:nvPicPr>
          <p:cNvPr id="200" name="Google Shape;200;p21"/>
          <p:cNvPicPr preferRelativeResize="0"/>
          <p:nvPr/>
        </p:nvPicPr>
        <p:blipFill rotWithShape="1">
          <a:blip r:embed="rId3">
            <a:alphaModFix/>
          </a:blip>
          <a:srcRect b="0" l="0" r="0" t="0"/>
          <a:stretch/>
        </p:blipFill>
        <p:spPr>
          <a:xfrm>
            <a:off x="5778075" y="3061986"/>
            <a:ext cx="2696400" cy="963838"/>
          </a:xfrm>
          <a:prstGeom prst="rect">
            <a:avLst/>
          </a:prstGeom>
          <a:noFill/>
          <a:ln>
            <a:noFill/>
          </a:ln>
        </p:spPr>
      </p:pic>
      <p:pic>
        <p:nvPicPr>
          <p:cNvPr id="201" name="Google Shape;201;p21"/>
          <p:cNvPicPr preferRelativeResize="0"/>
          <p:nvPr/>
        </p:nvPicPr>
        <p:blipFill rotWithShape="1">
          <a:blip r:embed="rId4">
            <a:alphaModFix/>
          </a:blip>
          <a:srcRect b="0" l="0" r="0" t="0"/>
          <a:stretch/>
        </p:blipFill>
        <p:spPr>
          <a:xfrm>
            <a:off x="5778075" y="1117674"/>
            <a:ext cx="2696394" cy="18709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t/>
            </a:r>
            <a:endParaRPr b="0" i="0" sz="4500" u="none" cap="none" strike="noStrike">
              <a:solidFill>
                <a:schemeClr val="dk1"/>
              </a:solidFill>
              <a:latin typeface="Calibri"/>
              <a:ea typeface="Calibri"/>
              <a:cs typeface="Calibri"/>
              <a:sym typeface="Calibri"/>
            </a:endParaRPr>
          </a:p>
        </p:txBody>
      </p:sp>
      <p:sp>
        <p:nvSpPr>
          <p:cNvPr id="207" name="Google Shape;207;p2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 name="Google Shape;208;p22"/>
          <p:cNvSpPr/>
          <p:nvPr/>
        </p:nvSpPr>
        <p:spPr>
          <a:xfrm>
            <a:off x="0" y="0"/>
            <a:ext cx="9144000" cy="51435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209" name="Google Shape;209;p22"/>
          <p:cNvSpPr txBox="1"/>
          <p:nvPr/>
        </p:nvSpPr>
        <p:spPr>
          <a:xfrm>
            <a:off x="1019200" y="1385096"/>
            <a:ext cx="6577500" cy="19443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Clr>
                <a:srgbClr val="000000"/>
              </a:buClr>
              <a:buSzPts val="2400"/>
              <a:buFont typeface="Arial"/>
              <a:buNone/>
            </a:pPr>
            <a:r>
              <a:rPr lang="en" sz="2400">
                <a:solidFill>
                  <a:schemeClr val="lt1"/>
                </a:solidFill>
                <a:latin typeface="Merriweather Light"/>
                <a:ea typeface="Merriweather Light"/>
                <a:cs typeface="Merriweather Light"/>
                <a:sym typeface="Merriweather Light"/>
              </a:rPr>
              <a:t>What should </a:t>
            </a:r>
            <a:r>
              <a:rPr b="1" lang="en" sz="2400">
                <a:solidFill>
                  <a:schemeClr val="lt1"/>
                </a:solidFill>
                <a:latin typeface="Merriweather"/>
                <a:ea typeface="Merriweather"/>
                <a:cs typeface="Merriweather"/>
                <a:sym typeface="Merriweather"/>
              </a:rPr>
              <a:t>ICT companies</a:t>
            </a:r>
            <a:r>
              <a:rPr lang="en" sz="2400">
                <a:solidFill>
                  <a:schemeClr val="lt1"/>
                </a:solidFill>
                <a:latin typeface="Merriweather Light"/>
                <a:ea typeface="Merriweather Light"/>
                <a:cs typeface="Merriweather Light"/>
                <a:sym typeface="Merriweather Light"/>
              </a:rPr>
              <a:t> be doing to demonstrate their respect for </a:t>
            </a:r>
            <a:r>
              <a:rPr b="1" lang="en" sz="2400">
                <a:solidFill>
                  <a:schemeClr val="lt1"/>
                </a:solidFill>
                <a:latin typeface="Merriweather"/>
                <a:ea typeface="Merriweather"/>
                <a:cs typeface="Merriweather"/>
                <a:sym typeface="Merriweather"/>
              </a:rPr>
              <a:t>human rights</a:t>
            </a:r>
            <a:r>
              <a:rPr lang="en" sz="2400">
                <a:solidFill>
                  <a:schemeClr val="lt1"/>
                </a:solidFill>
                <a:latin typeface="Merriweather Light"/>
                <a:ea typeface="Merriweather Light"/>
                <a:cs typeface="Merriweather Light"/>
                <a:sym typeface="Merriweather Light"/>
              </a:rPr>
              <a:t>, and ensure that they do not infringe on user’s rights?</a:t>
            </a:r>
            <a:endParaRPr i="0" sz="2400" u="none" cap="none" strike="noStrike">
              <a:solidFill>
                <a:srgbClr val="000000"/>
              </a:solidFill>
              <a:latin typeface="Merriweather Light"/>
              <a:ea typeface="Merriweather Light"/>
              <a:cs typeface="Merriweather Light"/>
              <a:sym typeface="Merriweather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